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20"/>
  </p:notesMasterIdLst>
  <p:sldIdLst>
    <p:sldId id="256" r:id="rId5"/>
    <p:sldId id="265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7" r:id="rId15"/>
    <p:sldId id="266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42"/>
    <p:restoredTop sz="94648"/>
  </p:normalViewPr>
  <p:slideViewPr>
    <p:cSldViewPr>
      <p:cViewPr>
        <p:scale>
          <a:sx n="112" d="100"/>
          <a:sy n="112" d="100"/>
        </p:scale>
        <p:origin x="176" y="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CCE77-7290-824E-9B3C-75212AC60A8F}" type="datetimeFigureOut">
              <a:rPr lang="en-US" smtClean="0"/>
              <a:t>10/22/23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913EE-64CE-2B41-B1F0-08D3BEC58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10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33800" y="2135188"/>
            <a:ext cx="5181600" cy="1901825"/>
          </a:xfrm>
        </p:spPr>
        <p:txBody>
          <a:bodyPr/>
          <a:lstStyle>
            <a:lvl1pPr>
              <a:lnSpc>
                <a:spcPct val="90000"/>
              </a:lnSpc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hr-HR" noProof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38563" y="4038600"/>
            <a:ext cx="5176837" cy="1066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hr-HR" noProof="0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hr-HR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B5B53FA-4D7F-412C-B470-220A27362920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624B9-F93D-49CD-B66B-F6E83B394C96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8250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05650" y="228600"/>
            <a:ext cx="17335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228600"/>
            <a:ext cx="50482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87E79-5FDA-42F8-82DC-F21CC1F6CDF4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0562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0296D6-60A8-41DE-9983-D13F1B1C4677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0480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C4FC7-C7D8-448B-B3E5-8AB314344E15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167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1447800"/>
            <a:ext cx="33909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447800"/>
            <a:ext cx="33909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4F7307-F8A5-43FB-9C59-0D9F810F3E17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34129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A0843-38B3-46B1-97D9-64B0C4A48DC4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43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CAA16D-8E6F-4AED-860A-51739B18AF23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1812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ABC97-C690-41D2-8A97-8AE2819D36BA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371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5CA64-C89B-4D83-85F2-78312836E0C7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8258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3CC235-4CA4-483A-BC0D-3247EE3A3577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6985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28600"/>
            <a:ext cx="6934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1447800"/>
            <a:ext cx="69342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hr-HR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95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hr-HR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72678083-87DD-4939-999E-92A241B84A0F}" type="slidenum">
              <a:rPr lang="hr-HR"/>
              <a:pPr/>
              <a:t>‹#›</a:t>
            </a:fld>
            <a:endParaRPr lang="hr-H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_nOLhoEEjgc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Relationship Id="rId3" Type="http://schemas.openxmlformats.org/officeDocument/2006/relationships/image" Target="../media/image4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TEMELJNI POJMOVI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319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476672"/>
            <a:ext cx="6934200" cy="5976664"/>
          </a:xfrm>
        </p:spPr>
        <p:txBody>
          <a:bodyPr/>
          <a:lstStyle/>
          <a:p>
            <a:endParaRPr lang="en-US" sz="1600" dirty="0" smtClean="0"/>
          </a:p>
          <a:p>
            <a:r>
              <a:rPr lang="hr-HR" sz="1600" dirty="0" smtClean="0">
                <a:solidFill>
                  <a:srgbClr val="FF0000"/>
                </a:solidFill>
              </a:rPr>
              <a:t>AKTIVNO UČENJE </a:t>
            </a:r>
            <a:r>
              <a:rPr lang="hr-HR" sz="1600" dirty="0" smtClean="0"/>
              <a:t>– uključivanje učenika u proces poučavanja i učenja; učenje </a:t>
            </a:r>
            <a:r>
              <a:rPr lang="hr-HR" sz="1600" dirty="0"/>
              <a:t>pri kojem učenik misli o onome što radi. (</a:t>
            </a:r>
            <a:r>
              <a:rPr lang="hr-HR" sz="1600" dirty="0" err="1"/>
              <a:t>Bonwell&amp;Eison</a:t>
            </a:r>
            <a:r>
              <a:rPr lang="hr-HR" sz="1600" dirty="0"/>
              <a:t>, 1991.). </a:t>
            </a:r>
            <a:endParaRPr lang="en-US" sz="1600" dirty="0" smtClean="0"/>
          </a:p>
          <a:p>
            <a:endParaRPr lang="en-US" sz="1600" dirty="0"/>
          </a:p>
          <a:p>
            <a:r>
              <a:rPr lang="hr-HR" sz="1600" dirty="0" smtClean="0">
                <a:solidFill>
                  <a:srgbClr val="FF0000"/>
                </a:solidFill>
              </a:rPr>
              <a:t>PROBLEMSKA NASTAVA </a:t>
            </a:r>
            <a:r>
              <a:rPr lang="hr-HR" sz="1600" dirty="0" smtClean="0"/>
              <a:t>– način organizacije procesa poučavanja i učenja koji potiče učenike na stvaralačku aktivnost koja traži </a:t>
            </a:r>
            <a:r>
              <a:rPr lang="hr-HR" sz="1600" dirty="0" smtClean="0">
                <a:solidFill>
                  <a:srgbClr val="FF0000"/>
                </a:solidFill>
              </a:rPr>
              <a:t>pronalaženje novih rješenja</a:t>
            </a:r>
            <a:r>
              <a:rPr lang="hr-HR" sz="1600" dirty="0" smtClean="0"/>
              <a:t>.</a:t>
            </a:r>
            <a:endParaRPr lang="hr-HR" sz="1600" dirty="0"/>
          </a:p>
          <a:p>
            <a:endParaRPr lang="en-US" sz="1600" dirty="0" smtClean="0"/>
          </a:p>
          <a:p>
            <a:r>
              <a:rPr lang="en-US" sz="1600" dirty="0" smtClean="0">
                <a:solidFill>
                  <a:srgbClr val="FF0000"/>
                </a:solidFill>
              </a:rPr>
              <a:t>ISTRAŽIVAČKA NASTAVA </a:t>
            </a:r>
            <a:r>
              <a:rPr lang="en-US" sz="1600" dirty="0" smtClean="0"/>
              <a:t>– </a:t>
            </a:r>
            <a:r>
              <a:rPr lang="hr-HR" sz="1600" dirty="0"/>
              <a:t>način organizacije procesa poučavanja i učenja koji potiče učenike </a:t>
            </a:r>
            <a:r>
              <a:rPr lang="en-US" sz="1600" dirty="0" err="1" smtClean="0"/>
              <a:t>na</a:t>
            </a:r>
            <a:r>
              <a:rPr lang="en-US" sz="1600" dirty="0" smtClean="0"/>
              <a:t> </a:t>
            </a:r>
            <a:r>
              <a:rPr lang="en-US" sz="1600" dirty="0" err="1" smtClean="0"/>
              <a:t>akativnosti</a:t>
            </a:r>
            <a:r>
              <a:rPr lang="en-US" sz="1600" dirty="0" smtClean="0"/>
              <a:t> </a:t>
            </a:r>
            <a:r>
              <a:rPr lang="en-US" sz="1600" dirty="0" err="1" smtClean="0"/>
              <a:t>koje</a:t>
            </a:r>
            <a:r>
              <a:rPr lang="en-US" sz="1600" dirty="0" smtClean="0"/>
              <a:t> </a:t>
            </a:r>
            <a:r>
              <a:rPr lang="en-US" sz="1600" dirty="0" err="1" smtClean="0"/>
              <a:t>potiču</a:t>
            </a:r>
            <a:r>
              <a:rPr lang="en-US" sz="1600" dirty="0" smtClean="0"/>
              <a:t> </a:t>
            </a:r>
            <a:r>
              <a:rPr lang="en-US" sz="1600" dirty="0" err="1" smtClean="0"/>
              <a:t>intelektualni</a:t>
            </a:r>
            <a:r>
              <a:rPr lang="en-US" sz="1600" dirty="0" smtClean="0"/>
              <a:t> </a:t>
            </a:r>
            <a:r>
              <a:rPr lang="en-US" sz="1600" dirty="0" err="1" smtClean="0"/>
              <a:t>razvoj</a:t>
            </a:r>
            <a:r>
              <a:rPr lang="en-US" sz="1600" dirty="0" smtClean="0"/>
              <a:t> </a:t>
            </a:r>
            <a:r>
              <a:rPr lang="en-US" sz="1600" dirty="0" err="1" smtClean="0"/>
              <a:t>te</a:t>
            </a:r>
            <a:r>
              <a:rPr lang="en-US" sz="1600" dirty="0" smtClean="0"/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stvaranje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novih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značenja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i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znanja</a:t>
            </a:r>
            <a:r>
              <a:rPr lang="en-US" sz="1600" dirty="0" smtClean="0"/>
              <a:t>. </a:t>
            </a:r>
          </a:p>
          <a:p>
            <a:endParaRPr lang="en-US" sz="1600" dirty="0"/>
          </a:p>
          <a:p>
            <a:r>
              <a:rPr lang="en-US" sz="1600" dirty="0" smtClean="0">
                <a:solidFill>
                  <a:srgbClr val="FF0000"/>
                </a:solidFill>
              </a:rPr>
              <a:t>PROJEKTNA NASTAVA </a:t>
            </a:r>
            <a:r>
              <a:rPr lang="en-US" sz="1600" dirty="0" smtClean="0"/>
              <a:t>– </a:t>
            </a:r>
            <a:r>
              <a:rPr lang="hr-HR" sz="1600" dirty="0"/>
              <a:t>način organizacije procesa poučavanja i učenja koji potiče </a:t>
            </a:r>
            <a:r>
              <a:rPr lang="en-US" sz="1600" dirty="0" err="1" smtClean="0"/>
              <a:t>nastavnika</a:t>
            </a:r>
            <a:r>
              <a:rPr lang="en-US" sz="1600" dirty="0" smtClean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učenika</a:t>
            </a:r>
            <a:r>
              <a:rPr lang="en-US" sz="1600" dirty="0"/>
              <a:t> da </a:t>
            </a:r>
            <a:r>
              <a:rPr lang="en-US" sz="1600" dirty="0" err="1"/>
              <a:t>izaberu</a:t>
            </a:r>
            <a:r>
              <a:rPr lang="en-US" sz="1600" dirty="0"/>
              <a:t> problem </a:t>
            </a:r>
            <a:r>
              <a:rPr lang="en-US" sz="1600" dirty="0" err="1"/>
              <a:t>ili</a:t>
            </a:r>
            <a:r>
              <a:rPr lang="en-US" sz="1600" dirty="0"/>
              <a:t> </a:t>
            </a:r>
            <a:r>
              <a:rPr lang="en-US" sz="1600" dirty="0" err="1"/>
              <a:t>temu</a:t>
            </a:r>
            <a:r>
              <a:rPr lang="en-US" sz="1600" dirty="0"/>
              <a:t> </a:t>
            </a:r>
            <a:r>
              <a:rPr lang="en-US" sz="1600" dirty="0" err="1"/>
              <a:t>koju</a:t>
            </a:r>
            <a:r>
              <a:rPr lang="en-US" sz="1600" dirty="0"/>
              <a:t> </a:t>
            </a:r>
            <a:r>
              <a:rPr lang="en-US" sz="1600" dirty="0" err="1"/>
              <a:t>će</a:t>
            </a:r>
            <a:r>
              <a:rPr lang="en-US" sz="1600" dirty="0"/>
              <a:t> </a:t>
            </a:r>
            <a:r>
              <a:rPr lang="en-US" sz="1600" dirty="0" err="1"/>
              <a:t>povezati</a:t>
            </a:r>
            <a:r>
              <a:rPr lang="en-US" sz="1600" dirty="0"/>
              <a:t> s </a:t>
            </a:r>
            <a:r>
              <a:rPr lang="en-US" sz="1600" dirty="0" err="1"/>
              <a:t>interesima</a:t>
            </a:r>
            <a:r>
              <a:rPr lang="en-US" sz="1600" dirty="0"/>
              <a:t> </a:t>
            </a:r>
            <a:r>
              <a:rPr lang="en-US" sz="1600" dirty="0" err="1"/>
              <a:t>sudionika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društveno</a:t>
            </a:r>
            <a:r>
              <a:rPr lang="en-US" sz="1600" dirty="0"/>
              <a:t> </a:t>
            </a:r>
            <a:r>
              <a:rPr lang="en-US" sz="1600" dirty="0" err="1"/>
              <a:t>značajan</a:t>
            </a:r>
            <a:r>
              <a:rPr lang="en-US" sz="1600" dirty="0"/>
              <a:t> </a:t>
            </a:r>
            <a:r>
              <a:rPr lang="en-US" sz="1600" dirty="0" err="1"/>
              <a:t>način</a:t>
            </a:r>
            <a:r>
              <a:rPr lang="en-US" sz="1600" dirty="0"/>
              <a:t>, </a:t>
            </a:r>
            <a:r>
              <a:rPr lang="en-US" sz="1600" dirty="0" err="1"/>
              <a:t>zajednički</a:t>
            </a:r>
            <a:r>
              <a:rPr lang="en-US" sz="1600" dirty="0"/>
              <a:t> </a:t>
            </a:r>
            <a:r>
              <a:rPr lang="en-US" sz="1600" dirty="0" err="1"/>
              <a:t>ga</a:t>
            </a:r>
            <a:r>
              <a:rPr lang="en-US" sz="1600" dirty="0"/>
              <a:t> </a:t>
            </a:r>
            <a:r>
              <a:rPr lang="en-US" sz="1600" dirty="0" err="1"/>
              <a:t>obraditi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doći</a:t>
            </a:r>
            <a:r>
              <a:rPr lang="en-US" sz="1600" dirty="0"/>
              <a:t> do </a:t>
            </a:r>
            <a:r>
              <a:rPr lang="en-US" sz="1600" dirty="0" err="1"/>
              <a:t>rezultata</a:t>
            </a:r>
            <a:r>
              <a:rPr lang="en-US" sz="1600" dirty="0"/>
              <a:t> </a:t>
            </a:r>
            <a:r>
              <a:rPr lang="en-US" sz="1600" dirty="0" err="1"/>
              <a:t>koji</a:t>
            </a:r>
            <a:r>
              <a:rPr lang="en-US" sz="1600" dirty="0"/>
              <a:t> </a:t>
            </a:r>
            <a:r>
              <a:rPr lang="en-US" sz="1600" dirty="0" err="1"/>
              <a:t>za</a:t>
            </a:r>
            <a:r>
              <a:rPr lang="en-US" sz="1600" dirty="0"/>
              <a:t> </a:t>
            </a:r>
            <a:r>
              <a:rPr lang="en-US" sz="1600" dirty="0" err="1"/>
              <a:t>sudionike</a:t>
            </a:r>
            <a:r>
              <a:rPr lang="en-US" sz="1600" dirty="0"/>
              <a:t> </a:t>
            </a:r>
            <a:r>
              <a:rPr lang="en-US" sz="1600" dirty="0" err="1"/>
              <a:t>ima</a:t>
            </a:r>
            <a:r>
              <a:rPr lang="en-US" sz="1600" dirty="0"/>
              <a:t> </a:t>
            </a:r>
            <a:r>
              <a:rPr lang="en-US" sz="1600" dirty="0" err="1"/>
              <a:t>uporabnu</a:t>
            </a:r>
            <a:r>
              <a:rPr lang="en-US" sz="1600" dirty="0"/>
              <a:t> </a:t>
            </a:r>
            <a:r>
              <a:rPr lang="en-US" sz="1600" dirty="0" err="1"/>
              <a:t>vrijednost</a:t>
            </a:r>
            <a:r>
              <a:rPr lang="en-US" sz="1600" dirty="0"/>
              <a:t> (</a:t>
            </a:r>
            <a:r>
              <a:rPr lang="en-US" sz="1600" dirty="0" err="1"/>
              <a:t>Cindrić</a:t>
            </a:r>
            <a:r>
              <a:rPr lang="en-US" sz="1600" dirty="0"/>
              <a:t>, 2006.). 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75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Što</a:t>
            </a:r>
            <a:r>
              <a:rPr lang="en-US" dirty="0" smtClean="0"/>
              <a:t> je </a:t>
            </a:r>
            <a:r>
              <a:rPr lang="en-US" dirty="0" err="1" smtClean="0"/>
              <a:t>aktivno</a:t>
            </a:r>
            <a:r>
              <a:rPr lang="en-US" dirty="0" smtClean="0"/>
              <a:t> </a:t>
            </a:r>
            <a:r>
              <a:rPr lang="en-US" dirty="0" err="1" smtClean="0"/>
              <a:t>učenje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600" dirty="0" smtClean="0">
              <a:hlinkClick r:id="rId2"/>
            </a:endParaRPr>
          </a:p>
          <a:p>
            <a:r>
              <a:rPr lang="en-US" sz="1600" dirty="0" smtClean="0">
                <a:hlinkClick r:id="rId2"/>
              </a:rPr>
              <a:t>Pročitajte tekst i odgovorite na sljedeća pitanja: </a:t>
            </a:r>
            <a:endParaRPr lang="en-US" sz="1600" dirty="0">
              <a:hlinkClick r:id="rId2"/>
            </a:endParaRPr>
          </a:p>
          <a:p>
            <a:pPr lvl="1"/>
            <a:r>
              <a:rPr lang="en-US" sz="1400" dirty="0" smtClean="0">
                <a:hlinkClick r:id="rId2"/>
              </a:rPr>
              <a:t>Što je aktivno učenje?</a:t>
            </a:r>
          </a:p>
          <a:p>
            <a:pPr lvl="1"/>
            <a:r>
              <a:rPr lang="en-US" sz="1400" dirty="0" smtClean="0">
                <a:hlinkClick r:id="rId2"/>
              </a:rPr>
              <a:t>Na koju se teoriju oslanja aktivno učenje?</a:t>
            </a:r>
          </a:p>
          <a:p>
            <a:pPr lvl="1"/>
            <a:r>
              <a:rPr lang="en-US" sz="1400" dirty="0" smtClean="0">
                <a:hlinkClick r:id="rId2"/>
              </a:rPr>
              <a:t>Što povezujemo s aktivnim učenjem?</a:t>
            </a:r>
          </a:p>
          <a:p>
            <a:pPr lvl="1"/>
            <a:r>
              <a:rPr lang="en-US" sz="1400" dirty="0" smtClean="0">
                <a:hlinkClick r:id="rId2"/>
              </a:rPr>
              <a:t>Koje su prednosti aktivnog učenja?</a:t>
            </a:r>
          </a:p>
          <a:p>
            <a:pPr lvl="1"/>
            <a:r>
              <a:rPr lang="en-US" sz="1400" dirty="0" smtClean="0">
                <a:hlinkClick r:id="rId2"/>
              </a:rPr>
              <a:t>Koje su zablude vezane uz aktivno učenje?</a:t>
            </a:r>
          </a:p>
          <a:p>
            <a:endParaRPr lang="en-US" sz="1600" dirty="0">
              <a:hlinkClick r:id="rId2"/>
            </a:endParaRPr>
          </a:p>
          <a:p>
            <a:endParaRPr lang="en-US" sz="1600" dirty="0" smtClean="0">
              <a:hlinkClick r:id="rId2"/>
            </a:endParaRPr>
          </a:p>
          <a:p>
            <a:endParaRPr lang="en-US" sz="1600" dirty="0">
              <a:hlinkClick r:id="rId2"/>
            </a:endParaRPr>
          </a:p>
          <a:p>
            <a:endParaRPr lang="en-US" sz="1600" dirty="0" smtClean="0">
              <a:hlinkClick r:id="rId2"/>
            </a:endParaRPr>
          </a:p>
          <a:p>
            <a:r>
              <a:rPr lang="en-US" sz="1600" dirty="0" smtClean="0">
                <a:hlinkClick r:id="rId2"/>
              </a:rPr>
              <a:t>https</a:t>
            </a:r>
            <a:r>
              <a:rPr lang="en-US" sz="1600" dirty="0">
                <a:hlinkClick r:id="rId2"/>
              </a:rPr>
              <a:t>://www.youtube.com/watch?v=_</a:t>
            </a:r>
            <a:r>
              <a:rPr lang="en-US" sz="1600" dirty="0" smtClean="0">
                <a:hlinkClick r:id="rId2"/>
              </a:rPr>
              <a:t>nOLhoEEjgc</a:t>
            </a:r>
            <a:r>
              <a:rPr lang="en-US" sz="1600" dirty="0" smtClean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29893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/>
              <a:t>Aktivno</a:t>
            </a:r>
            <a:r>
              <a:rPr lang="en-US" sz="1800" dirty="0"/>
              <a:t> </a:t>
            </a:r>
            <a:r>
              <a:rPr lang="en-US" sz="1800" dirty="0" err="1"/>
              <a:t>učenje</a:t>
            </a:r>
            <a:r>
              <a:rPr lang="en-US" sz="1800" dirty="0"/>
              <a:t> </a:t>
            </a:r>
            <a:r>
              <a:rPr lang="en-US" sz="1800" dirty="0" err="1"/>
              <a:t>pojam</a:t>
            </a:r>
            <a:r>
              <a:rPr lang="en-US" sz="1800" dirty="0"/>
              <a:t> je </a:t>
            </a:r>
            <a:r>
              <a:rPr lang="en-US" sz="1800" dirty="0" err="1"/>
              <a:t>koji</a:t>
            </a:r>
            <a:r>
              <a:rPr lang="en-US" sz="1800" dirty="0"/>
              <a:t> se </a:t>
            </a:r>
            <a:r>
              <a:rPr lang="en-US" sz="1800" dirty="0" err="1"/>
              <a:t>češće</a:t>
            </a:r>
            <a:r>
              <a:rPr lang="en-US" sz="1800" dirty="0"/>
              <a:t> </a:t>
            </a:r>
            <a:r>
              <a:rPr lang="en-US" sz="1800" dirty="0" err="1"/>
              <a:t>koristi</a:t>
            </a:r>
            <a:r>
              <a:rPr lang="en-US" sz="1800" dirty="0"/>
              <a:t> u </a:t>
            </a:r>
            <a:r>
              <a:rPr lang="en-US" sz="1800" dirty="0" err="1"/>
              <a:t>kontekstu</a:t>
            </a:r>
            <a:r>
              <a:rPr lang="en-US" sz="1800" dirty="0"/>
              <a:t> </a:t>
            </a:r>
            <a:r>
              <a:rPr lang="en-US" sz="1800" dirty="0" err="1"/>
              <a:t>školskog</a:t>
            </a:r>
            <a:r>
              <a:rPr lang="en-US" sz="1800" dirty="0"/>
              <a:t> (</a:t>
            </a:r>
            <a:r>
              <a:rPr lang="en-US" sz="1800" dirty="0" err="1"/>
              <a:t>primarnog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srednjoškolskog</a:t>
            </a:r>
            <a:r>
              <a:rPr lang="en-US" sz="1800" dirty="0"/>
              <a:t>) </a:t>
            </a:r>
            <a:r>
              <a:rPr lang="en-US" sz="1800" dirty="0" err="1" smtClean="0"/>
              <a:t>obrazovanja</a:t>
            </a:r>
            <a:r>
              <a:rPr lang="en-US" sz="1800" dirty="0" smtClean="0"/>
              <a:t>, </a:t>
            </a:r>
            <a:r>
              <a:rPr lang="en-US" sz="1800" dirty="0" err="1" smtClean="0"/>
              <a:t>ali</a:t>
            </a:r>
            <a:r>
              <a:rPr lang="en-US" sz="1800" dirty="0" smtClean="0"/>
              <a:t> </a:t>
            </a:r>
            <a:r>
              <a:rPr lang="en-US" sz="1800" dirty="0"/>
              <a:t>je </a:t>
            </a:r>
            <a:r>
              <a:rPr lang="en-US" sz="1800" dirty="0" err="1"/>
              <a:t>sve</a:t>
            </a:r>
            <a:r>
              <a:rPr lang="en-US" sz="1800" dirty="0"/>
              <a:t> </a:t>
            </a:r>
            <a:r>
              <a:rPr lang="en-US" sz="1800" dirty="0" err="1"/>
              <a:t>popularniji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sveučilištima</a:t>
            </a:r>
            <a:r>
              <a:rPr lang="en-US" sz="1800" dirty="0"/>
              <a:t>. 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err="1" smtClean="0"/>
              <a:t>Mnogi</a:t>
            </a:r>
            <a:r>
              <a:rPr lang="en-US" sz="1800" dirty="0" smtClean="0"/>
              <a:t> </a:t>
            </a:r>
            <a:r>
              <a:rPr lang="en-US" sz="1800" dirty="0" err="1"/>
              <a:t>usko</a:t>
            </a:r>
            <a:r>
              <a:rPr lang="en-US" sz="1800" dirty="0"/>
              <a:t> </a:t>
            </a:r>
            <a:r>
              <a:rPr lang="en-US" sz="1800" dirty="0" err="1"/>
              <a:t>tumače</a:t>
            </a:r>
            <a:r>
              <a:rPr lang="en-US" sz="1800" dirty="0"/>
              <a:t> </a:t>
            </a:r>
            <a:r>
              <a:rPr lang="en-US" sz="1800" dirty="0" err="1"/>
              <a:t>aktivno</a:t>
            </a:r>
            <a:r>
              <a:rPr lang="en-US" sz="1800" dirty="0"/>
              <a:t> </a:t>
            </a:r>
            <a:r>
              <a:rPr lang="en-US" sz="1800" dirty="0" err="1"/>
              <a:t>učenje</a:t>
            </a:r>
            <a:r>
              <a:rPr lang="en-US" sz="1800" dirty="0"/>
              <a:t> </a:t>
            </a:r>
            <a:r>
              <a:rPr lang="en-US" sz="1800" dirty="0" err="1"/>
              <a:t>kao</a:t>
            </a:r>
            <a:r>
              <a:rPr lang="en-US" sz="1800" dirty="0"/>
              <a:t> </a:t>
            </a:r>
            <a:r>
              <a:rPr lang="en-US" sz="1800" dirty="0" err="1"/>
              <a:t>učenje</a:t>
            </a:r>
            <a:r>
              <a:rPr lang="en-US" sz="1800" dirty="0"/>
              <a:t> </a:t>
            </a:r>
            <a:r>
              <a:rPr lang="en-US" sz="1800" dirty="0" err="1"/>
              <a:t>temeljeno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problemima</a:t>
            </a:r>
            <a:r>
              <a:rPr lang="en-US" sz="1800" dirty="0"/>
              <a:t> (PBL), </a:t>
            </a:r>
            <a:r>
              <a:rPr lang="en-US" sz="1800" dirty="0" err="1"/>
              <a:t>ali</a:t>
            </a:r>
            <a:r>
              <a:rPr lang="en-US" sz="1800" dirty="0"/>
              <a:t> to </a:t>
            </a:r>
            <a:r>
              <a:rPr lang="en-US" sz="1800" dirty="0" err="1"/>
              <a:t>nije</a:t>
            </a:r>
            <a:r>
              <a:rPr lang="en-US" sz="1800" dirty="0"/>
              <a:t> </a:t>
            </a:r>
            <a:r>
              <a:rPr lang="en-US" sz="1800" dirty="0" err="1"/>
              <a:t>predviđena</a:t>
            </a:r>
            <a:r>
              <a:rPr lang="en-US" sz="1800" dirty="0"/>
              <a:t> </a:t>
            </a:r>
            <a:r>
              <a:rPr lang="en-US" sz="1800" dirty="0" err="1"/>
              <a:t>implikacija</a:t>
            </a:r>
            <a:r>
              <a:rPr lang="en-US" sz="1800" dirty="0"/>
              <a:t>. PBL je </a:t>
            </a:r>
            <a:r>
              <a:rPr lang="en-US" sz="1800" dirty="0" err="1"/>
              <a:t>jednostavno</a:t>
            </a:r>
            <a:r>
              <a:rPr lang="en-US" sz="1800" dirty="0"/>
              <a:t> </a:t>
            </a:r>
            <a:r>
              <a:rPr lang="en-US" sz="1800" dirty="0" err="1"/>
              <a:t>jedna</a:t>
            </a:r>
            <a:r>
              <a:rPr lang="en-US" sz="1800" dirty="0"/>
              <a:t> od </a:t>
            </a:r>
            <a:r>
              <a:rPr lang="en-US" sz="1800" dirty="0" err="1"/>
              <a:t>mnogih</a:t>
            </a:r>
            <a:r>
              <a:rPr lang="en-US" sz="1800" dirty="0"/>
              <a:t> </a:t>
            </a:r>
            <a:r>
              <a:rPr lang="en-US" sz="1800" dirty="0" err="1"/>
              <a:t>aktivnih</a:t>
            </a:r>
            <a:r>
              <a:rPr lang="en-US" sz="1800" dirty="0"/>
              <a:t> </a:t>
            </a:r>
            <a:r>
              <a:rPr lang="en-US" sz="1800" dirty="0" err="1"/>
              <a:t>tehnika</a:t>
            </a:r>
            <a:r>
              <a:rPr lang="en-US" sz="1800" dirty="0"/>
              <a:t>. 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err="1" smtClean="0"/>
              <a:t>Pojam</a:t>
            </a:r>
            <a:r>
              <a:rPr lang="en-US" sz="1800" dirty="0" smtClean="0"/>
              <a:t> </a:t>
            </a:r>
            <a:r>
              <a:rPr lang="en-US" sz="1800" dirty="0" err="1"/>
              <a:t>kooperativno</a:t>
            </a:r>
            <a:r>
              <a:rPr lang="en-US" sz="1800" dirty="0"/>
              <a:t> </a:t>
            </a:r>
            <a:r>
              <a:rPr lang="en-US" sz="1800" dirty="0" err="1"/>
              <a:t>učenje</a:t>
            </a:r>
            <a:r>
              <a:rPr lang="en-US" sz="1800" dirty="0"/>
              <a:t>, s </a:t>
            </a:r>
            <a:r>
              <a:rPr lang="en-US" sz="1800" dirty="0" err="1"/>
              <a:t>implikacijama</a:t>
            </a:r>
            <a:r>
              <a:rPr lang="en-US" sz="1800" dirty="0"/>
              <a:t> </a:t>
            </a:r>
            <a:r>
              <a:rPr lang="en-US" sz="1800" dirty="0" err="1"/>
              <a:t>studenata</a:t>
            </a:r>
            <a:r>
              <a:rPr lang="en-US" sz="1800" dirty="0"/>
              <a:t> </a:t>
            </a:r>
            <a:r>
              <a:rPr lang="en-US" sz="1800" dirty="0" err="1"/>
              <a:t>koji</a:t>
            </a:r>
            <a:r>
              <a:rPr lang="en-US" sz="1800" dirty="0"/>
              <a:t> </a:t>
            </a:r>
            <a:r>
              <a:rPr lang="en-US" sz="1800" dirty="0" err="1"/>
              <a:t>razmjenjuju</a:t>
            </a:r>
            <a:r>
              <a:rPr lang="en-US" sz="1800" dirty="0"/>
              <a:t> </a:t>
            </a:r>
            <a:r>
              <a:rPr lang="en-US" sz="1800" dirty="0" err="1"/>
              <a:t>informacije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pomažu</a:t>
            </a:r>
            <a:r>
              <a:rPr lang="en-US" sz="1800" dirty="0"/>
              <a:t> </a:t>
            </a:r>
            <a:r>
              <a:rPr lang="en-US" sz="1800" dirty="0" err="1"/>
              <a:t>jedni</a:t>
            </a:r>
            <a:r>
              <a:rPr lang="en-US" sz="1800" dirty="0"/>
              <a:t> </a:t>
            </a:r>
            <a:r>
              <a:rPr lang="en-US" sz="1800" dirty="0" err="1"/>
              <a:t>drugima</a:t>
            </a:r>
            <a:r>
              <a:rPr lang="en-US" sz="1800" dirty="0"/>
              <a:t> da </a:t>
            </a:r>
            <a:r>
              <a:rPr lang="en-US" sz="1800" dirty="0" err="1"/>
              <a:t>razumiju</a:t>
            </a:r>
            <a:r>
              <a:rPr lang="en-US" sz="1800" dirty="0"/>
              <a:t>, </a:t>
            </a:r>
            <a:r>
              <a:rPr lang="en-US" sz="1800" dirty="0" err="1"/>
              <a:t>često</a:t>
            </a:r>
            <a:r>
              <a:rPr lang="en-US" sz="1800" dirty="0"/>
              <a:t> se </a:t>
            </a:r>
            <a:r>
              <a:rPr lang="en-US" sz="1800" dirty="0" err="1"/>
              <a:t>koristi</a:t>
            </a:r>
            <a:r>
              <a:rPr lang="en-US" sz="1800" dirty="0"/>
              <a:t> </a:t>
            </a:r>
            <a:r>
              <a:rPr lang="en-US" sz="1800" dirty="0" err="1"/>
              <a:t>gotovo</a:t>
            </a:r>
            <a:r>
              <a:rPr lang="en-US" sz="1800" dirty="0"/>
              <a:t> </a:t>
            </a:r>
            <a:r>
              <a:rPr lang="en-US" sz="1800" dirty="0" err="1"/>
              <a:t>kao</a:t>
            </a:r>
            <a:r>
              <a:rPr lang="en-US" sz="1800" dirty="0"/>
              <a:t> </a:t>
            </a:r>
            <a:r>
              <a:rPr lang="en-US" sz="1800" dirty="0" err="1"/>
              <a:t>sinonim</a:t>
            </a:r>
            <a:r>
              <a:rPr lang="en-US" sz="1800" dirty="0"/>
              <a:t> </a:t>
            </a:r>
            <a:r>
              <a:rPr lang="en-US" sz="1800" dirty="0" err="1"/>
              <a:t>za</a:t>
            </a:r>
            <a:r>
              <a:rPr lang="en-US" sz="1800" dirty="0"/>
              <a:t> </a:t>
            </a:r>
            <a:r>
              <a:rPr lang="en-US" sz="1800" dirty="0" err="1"/>
              <a:t>aktivno</a:t>
            </a:r>
            <a:r>
              <a:rPr lang="en-US" sz="1800" dirty="0"/>
              <a:t> </a:t>
            </a:r>
            <a:r>
              <a:rPr lang="en-US" sz="1800" dirty="0" err="1"/>
              <a:t>učenje</a:t>
            </a:r>
            <a:r>
              <a:rPr lang="en-US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1415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3" y="1268759"/>
            <a:ext cx="7074785" cy="44127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latin typeface="Times New Roman" charset="0"/>
                <a:ea typeface="Times New Roman" charset="0"/>
                <a:cs typeface="Times New Roman" charset="0"/>
              </a:rPr>
              <a:t>Mentalne </a:t>
            </a:r>
            <a:r>
              <a:rPr lang="en-US" sz="1800" b="1" dirty="0" err="1">
                <a:latin typeface="Times New Roman" charset="0"/>
                <a:ea typeface="Times New Roman" charset="0"/>
                <a:cs typeface="Times New Roman" charset="0"/>
              </a:rPr>
              <a:t>mape</a:t>
            </a:r>
            <a:r>
              <a:rPr lang="en-US" sz="18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800" b="1" dirty="0" err="1">
                <a:latin typeface="Times New Roman" charset="0"/>
                <a:ea typeface="Times New Roman" charset="0"/>
                <a:cs typeface="Times New Roman" charset="0"/>
              </a:rPr>
              <a:t>odnosno</a:t>
            </a:r>
            <a:r>
              <a:rPr lang="en-US" sz="18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800" b="1" dirty="0" err="1" smtClean="0">
                <a:latin typeface="Times New Roman" charset="0"/>
                <a:ea typeface="Times New Roman" charset="0"/>
                <a:cs typeface="Times New Roman" charset="0"/>
              </a:rPr>
              <a:t>grozdovi</a:t>
            </a:r>
            <a:endParaRPr lang="en-US" sz="18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endParaRPr lang="en-US" sz="18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hr-HR" sz="1800" b="1" dirty="0">
                <a:latin typeface="Times New Roman" charset="0"/>
                <a:ea typeface="Times New Roman" charset="0"/>
                <a:cs typeface="Times New Roman" charset="0"/>
              </a:rPr>
              <a:t>Oslikavanje misli - </a:t>
            </a:r>
            <a:r>
              <a:rPr lang="hr-HR" sz="1800" b="1" dirty="0" err="1">
                <a:latin typeface="Times New Roman" charset="0"/>
                <a:ea typeface="Times New Roman" charset="0"/>
                <a:cs typeface="Times New Roman" charset="0"/>
              </a:rPr>
              <a:t>Mind</a:t>
            </a:r>
            <a:r>
              <a:rPr lang="hr-HR" sz="18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hr-HR" sz="1800" b="1" dirty="0" err="1">
                <a:latin typeface="Times New Roman" charset="0"/>
                <a:ea typeface="Times New Roman" charset="0"/>
                <a:cs typeface="Times New Roman" charset="0"/>
              </a:rPr>
              <a:t>mapping</a:t>
            </a:r>
            <a:r>
              <a:rPr lang="hr-HR" sz="18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hr-HR" sz="1800" dirty="0">
                <a:latin typeface="Times New Roman" charset="0"/>
                <a:ea typeface="Times New Roman" charset="0"/>
                <a:cs typeface="Times New Roman" charset="0"/>
              </a:rPr>
              <a:t>je kao tehniku početkom 1970. godine. razvio Toni </a:t>
            </a:r>
            <a:r>
              <a:rPr lang="hr-HR" sz="1800" dirty="0" err="1">
                <a:latin typeface="Times New Roman" charset="0"/>
                <a:ea typeface="Times New Roman" charset="0"/>
                <a:cs typeface="Times New Roman" charset="0"/>
              </a:rPr>
              <a:t>Buzan</a:t>
            </a:r>
            <a:r>
              <a:rPr lang="hr-HR" sz="1800" dirty="0">
                <a:latin typeface="Times New Roman" charset="0"/>
                <a:ea typeface="Times New Roman" charset="0"/>
                <a:cs typeface="Times New Roman" charset="0"/>
              </a:rPr>
              <a:t>, proučavajući kako njegovi studenti uče. </a:t>
            </a:r>
          </a:p>
          <a:p>
            <a:pPr algn="just"/>
            <a:r>
              <a:rPr lang="hr-HR" sz="1800" dirty="0">
                <a:latin typeface="Times New Roman" charset="0"/>
                <a:ea typeface="Times New Roman" charset="0"/>
                <a:cs typeface="Times New Roman" charset="0"/>
              </a:rPr>
              <a:t>Pojedinačni ili grupni rad.</a:t>
            </a:r>
          </a:p>
          <a:p>
            <a:pPr algn="just"/>
            <a:r>
              <a:rPr lang="hr-HR" altLang="en-US" sz="1800" dirty="0">
                <a:latin typeface="Times New Roman" charset="0"/>
                <a:ea typeface="Times New Roman" charset="0"/>
                <a:cs typeface="Times New Roman" charset="0"/>
              </a:rPr>
              <a:t>Grafički prikaz gradiva, a crta se u obliku krošnje drveta;</a:t>
            </a:r>
          </a:p>
          <a:p>
            <a:pPr marL="205740" lvl="1" indent="0" algn="just">
              <a:buNone/>
            </a:pPr>
            <a:r>
              <a:rPr lang="hr-HR" altLang="en-US" sz="1500" dirty="0">
                <a:latin typeface="Times New Roman" charset="0"/>
                <a:ea typeface="Times New Roman" charset="0"/>
                <a:cs typeface="Times New Roman" charset="0"/>
              </a:rPr>
              <a:t>- </a:t>
            </a:r>
            <a:r>
              <a:rPr lang="hr-HR" altLang="en-US" sz="1800" dirty="0">
                <a:latin typeface="Times New Roman" charset="0"/>
                <a:ea typeface="Times New Roman" charset="0"/>
                <a:cs typeface="Times New Roman" charset="0"/>
              </a:rPr>
              <a:t>izrada mentalnih mapa temelji na dva elementa: asocijaciji i mašti;</a:t>
            </a:r>
          </a:p>
          <a:p>
            <a:pPr marL="205740" lvl="1" indent="0" algn="just">
              <a:buNone/>
            </a:pPr>
            <a:r>
              <a:rPr lang="hr-HR" altLang="en-US" sz="1800" dirty="0">
                <a:latin typeface="Times New Roman" charset="0"/>
                <a:ea typeface="Times New Roman" charset="0"/>
                <a:cs typeface="Times New Roman" charset="0"/>
              </a:rPr>
              <a:t>- pri izradi mentalnih mapa koristi se slike, simboli, boje, oblici, poveznice i drugi elementi.</a:t>
            </a:r>
          </a:p>
          <a:p>
            <a:pPr algn="just"/>
            <a:endParaRPr lang="hr-HR" sz="1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469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124744"/>
            <a:ext cx="6677942" cy="453310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r-HR" sz="1800" b="1" dirty="0">
                <a:latin typeface="Times New Roman" charset="0"/>
                <a:ea typeface="Times New Roman" charset="0"/>
                <a:cs typeface="Times New Roman" charset="0"/>
              </a:rPr>
              <a:t>Koraci stvaranja mentalne mape: </a:t>
            </a:r>
          </a:p>
          <a:p>
            <a:pPr algn="just"/>
            <a:r>
              <a:rPr lang="hr-HR" sz="1800" dirty="0">
                <a:latin typeface="Times New Roman" charset="0"/>
                <a:ea typeface="Times New Roman" charset="0"/>
                <a:cs typeface="Times New Roman" charset="0"/>
              </a:rPr>
              <a:t>upisati opis problema u središte čistog lista papira i zaokružiti ga; </a:t>
            </a:r>
          </a:p>
          <a:p>
            <a:pPr algn="just"/>
            <a:r>
              <a:rPr lang="hr-HR" sz="1800" dirty="0">
                <a:latin typeface="Times New Roman" charset="0"/>
                <a:ea typeface="Times New Roman" charset="0"/>
                <a:cs typeface="Times New Roman" charset="0"/>
              </a:rPr>
              <a:t>upisati oko ovog pojma spontane asocijacije povezujući ih linijama sa središnjim pojmom; </a:t>
            </a:r>
          </a:p>
          <a:p>
            <a:pPr algn="just"/>
            <a:r>
              <a:rPr lang="hr-HR" sz="1800" dirty="0">
                <a:latin typeface="Times New Roman" charset="0"/>
                <a:ea typeface="Times New Roman" charset="0"/>
                <a:cs typeface="Times New Roman" charset="0"/>
              </a:rPr>
              <a:t>svaku asocijaciju iskoristiti kao pokretača novih ideja - obogatiti sporednim ograncima onoliko koliko je potrebno; </a:t>
            </a:r>
          </a:p>
          <a:p>
            <a:pPr algn="just"/>
            <a:r>
              <a:rPr lang="hr-HR" sz="1800" dirty="0">
                <a:latin typeface="Times New Roman" charset="0"/>
                <a:ea typeface="Times New Roman" charset="0"/>
                <a:cs typeface="Times New Roman" charset="0"/>
              </a:rPr>
              <a:t>upotrijebiti grafičke tehnike, boje i simbole za različite pravce misli, mostove između pojmova koje je </a:t>
            </a:r>
            <a:r>
              <a:rPr lang="hr-HR" sz="1800" dirty="0" err="1">
                <a:latin typeface="Times New Roman" charset="0"/>
                <a:ea typeface="Times New Roman" charset="0"/>
                <a:cs typeface="Times New Roman" charset="0"/>
              </a:rPr>
              <a:t>moguće</a:t>
            </a:r>
            <a:r>
              <a:rPr lang="hr-HR" sz="1800" dirty="0">
                <a:latin typeface="Times New Roman" charset="0"/>
                <a:ea typeface="Times New Roman" charset="0"/>
                <a:cs typeface="Times New Roman" charset="0"/>
              </a:rPr>
              <a:t> povezati ili se dopunjuju; </a:t>
            </a:r>
          </a:p>
          <a:p>
            <a:pPr algn="just"/>
            <a:r>
              <a:rPr lang="hr-HR" sz="1800" dirty="0">
                <a:latin typeface="Times New Roman" charset="0"/>
                <a:ea typeface="Times New Roman" charset="0"/>
                <a:cs typeface="Times New Roman" charset="0"/>
              </a:rPr>
              <a:t>proučiti mapu sa ciljem uočavanja direktnih i indirektnih veza, organizaciju i grupiranje ideja i sugestija za </a:t>
            </a:r>
            <a:r>
              <a:rPr lang="hr-HR" sz="1800" dirty="0" err="1">
                <a:latin typeface="Times New Roman" charset="0"/>
                <a:ea typeface="Times New Roman" charset="0"/>
                <a:cs typeface="Times New Roman" charset="0"/>
              </a:rPr>
              <a:t>moguće</a:t>
            </a:r>
            <a:r>
              <a:rPr lang="hr-HR" sz="1800" dirty="0">
                <a:latin typeface="Times New Roman" charset="0"/>
                <a:ea typeface="Times New Roman" charset="0"/>
                <a:cs typeface="Times New Roman" charset="0"/>
              </a:rPr>
              <a:t> alternative sagledavanja problema; </a:t>
            </a:r>
          </a:p>
          <a:p>
            <a:pPr algn="just"/>
            <a:r>
              <a:rPr lang="hr-HR" sz="1800" dirty="0">
                <a:latin typeface="Times New Roman" charset="0"/>
                <a:ea typeface="Times New Roman" charset="0"/>
                <a:cs typeface="Times New Roman" charset="0"/>
              </a:rPr>
              <a:t>kritičko uočavanje nedostatka informacija, ideja i sl.; </a:t>
            </a:r>
          </a:p>
          <a:p>
            <a:pPr algn="just"/>
            <a:r>
              <a:rPr lang="hr-HR" sz="1800" dirty="0">
                <a:latin typeface="Times New Roman" charset="0"/>
                <a:ea typeface="Times New Roman" charset="0"/>
                <a:cs typeface="Times New Roman" charset="0"/>
              </a:rPr>
              <a:t>dopuna ili promjena mape. </a:t>
            </a:r>
          </a:p>
          <a:p>
            <a:pPr algn="just"/>
            <a:endParaRPr lang="hr-HR" sz="1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90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2602" y="764704"/>
            <a:ext cx="6741772" cy="217748"/>
          </a:xfrm>
        </p:spPr>
        <p:txBody>
          <a:bodyPr>
            <a:normAutofit fontScale="90000"/>
          </a:bodyPr>
          <a:lstStyle/>
          <a:p>
            <a:r>
              <a:rPr lang="en-US" sz="900" dirty="0"/>
              <a:t>https://</a:t>
            </a:r>
            <a:r>
              <a:rPr lang="en-US" sz="900" dirty="0" err="1"/>
              <a:t>www.youtube.com</a:t>
            </a:r>
            <a:r>
              <a:rPr lang="en-US" sz="900" dirty="0"/>
              <a:t>/</a:t>
            </a:r>
            <a:r>
              <a:rPr lang="en-US" sz="900" dirty="0" err="1"/>
              <a:t>watch?v</a:t>
            </a:r>
            <a:r>
              <a:rPr lang="en-US" sz="900"/>
              <a:t>=BkYRVYDwQ2U</a:t>
            </a:r>
            <a:endParaRPr lang="en-US" sz="9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1196752"/>
            <a:ext cx="4376138" cy="25304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0698" y="3727221"/>
            <a:ext cx="5639072" cy="2984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314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6934200" cy="608112"/>
          </a:xfrm>
        </p:spPr>
        <p:txBody>
          <a:bodyPr/>
          <a:lstStyle/>
          <a:p>
            <a:r>
              <a:rPr lang="en-US" dirty="0" smtClean="0"/>
              <a:t>ZADATAK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836712"/>
            <a:ext cx="6859488" cy="5904656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GRUPA 1.                                                             </a:t>
            </a:r>
          </a:p>
          <a:p>
            <a:r>
              <a:rPr lang="en-US" sz="1200" dirty="0" smtClean="0"/>
              <a:t>ODGOJ</a:t>
            </a:r>
          </a:p>
          <a:p>
            <a:r>
              <a:rPr lang="en-US" sz="1200" dirty="0" smtClean="0"/>
              <a:t>OBRAZOVANJE</a:t>
            </a:r>
          </a:p>
          <a:p>
            <a:r>
              <a:rPr lang="en-US" sz="1200" dirty="0" smtClean="0"/>
              <a:t>UČENJE</a:t>
            </a:r>
          </a:p>
          <a:p>
            <a:r>
              <a:rPr lang="en-US" sz="1200" dirty="0" smtClean="0"/>
              <a:t>POUČAVANJE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GRUPA 2.</a:t>
            </a:r>
          </a:p>
          <a:p>
            <a:r>
              <a:rPr lang="en-US" sz="1200" dirty="0"/>
              <a:t>KOMPETENCIJE</a:t>
            </a:r>
          </a:p>
          <a:p>
            <a:r>
              <a:rPr lang="en-US" sz="1200" dirty="0"/>
              <a:t>OKVIR NACIONALNOGA KURIKULUMA</a:t>
            </a:r>
          </a:p>
          <a:p>
            <a:r>
              <a:rPr lang="en-US" sz="1200" smtClean="0"/>
              <a:t>ISHOD</a:t>
            </a:r>
            <a:endParaRPr lang="en-US" sz="1200" dirty="0" smtClean="0"/>
          </a:p>
          <a:p>
            <a:endParaRPr lang="en-US" sz="1200" dirty="0"/>
          </a:p>
          <a:p>
            <a:pPr marL="0" indent="0">
              <a:buNone/>
            </a:pPr>
            <a:r>
              <a:rPr lang="en-US" sz="1200" dirty="0" smtClean="0"/>
              <a:t>GRUPA 3.</a:t>
            </a:r>
            <a:endParaRPr lang="en-US" sz="1200" dirty="0"/>
          </a:p>
          <a:p>
            <a:r>
              <a:rPr lang="en-US" sz="1200" dirty="0"/>
              <a:t>NASTAVNE STRATEGIJE</a:t>
            </a:r>
          </a:p>
          <a:p>
            <a:r>
              <a:rPr lang="en-US" sz="1200" dirty="0"/>
              <a:t>NASTAVNE METODE</a:t>
            </a:r>
          </a:p>
          <a:p>
            <a:r>
              <a:rPr lang="en-US" sz="1200" dirty="0"/>
              <a:t>KURIKULUMSKI PRISTUP PROCESU POUČAVANJA I UČENJA</a:t>
            </a:r>
          </a:p>
          <a:p>
            <a:r>
              <a:rPr lang="en-US" sz="1200" dirty="0"/>
              <a:t>KONSTRUKTIVISTIČKE TEORIJE </a:t>
            </a:r>
            <a:r>
              <a:rPr lang="en-US" sz="1200" dirty="0" smtClean="0"/>
              <a:t>UČENJA</a:t>
            </a:r>
          </a:p>
          <a:p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GRUPA 4.</a:t>
            </a:r>
          </a:p>
          <a:p>
            <a:r>
              <a:rPr lang="en-US" sz="1200" dirty="0"/>
              <a:t>AKTIVNO UČENJE</a:t>
            </a:r>
          </a:p>
          <a:p>
            <a:r>
              <a:rPr lang="en-US" sz="1200" dirty="0"/>
              <a:t>PROBLEMSKA NASTAVA</a:t>
            </a:r>
          </a:p>
          <a:p>
            <a:r>
              <a:rPr lang="en-US" sz="1200" dirty="0"/>
              <a:t>ISTRAŽIVAČKA NASTAVA</a:t>
            </a:r>
          </a:p>
          <a:p>
            <a:r>
              <a:rPr lang="en-US" sz="1200" dirty="0"/>
              <a:t>PROJEKTNA NASTAVA</a:t>
            </a:r>
          </a:p>
          <a:p>
            <a:endParaRPr lang="en-US" sz="12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8606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447800"/>
            <a:ext cx="6934200" cy="2701280"/>
          </a:xfrm>
        </p:spPr>
        <p:txBody>
          <a:bodyPr/>
          <a:lstStyle/>
          <a:p>
            <a:pPr algn="ctr"/>
            <a:r>
              <a:rPr lang="en-US" dirty="0" smtClean="0"/>
              <a:t>ODGOJ</a:t>
            </a:r>
          </a:p>
          <a:p>
            <a:pPr algn="ctr"/>
            <a:r>
              <a:rPr lang="en-US" dirty="0" smtClean="0"/>
              <a:t>OBRAZOVANJE</a:t>
            </a:r>
          </a:p>
          <a:p>
            <a:pPr algn="ctr"/>
            <a:r>
              <a:rPr lang="en-US" dirty="0" smtClean="0"/>
              <a:t>UČENJE</a:t>
            </a:r>
          </a:p>
          <a:p>
            <a:pPr algn="ctr"/>
            <a:r>
              <a:rPr lang="en-US" dirty="0" smtClean="0"/>
              <a:t>POUČAVANJE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49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476672"/>
            <a:ext cx="6934200" cy="5976664"/>
          </a:xfrm>
        </p:spPr>
        <p:txBody>
          <a:bodyPr/>
          <a:lstStyle/>
          <a:p>
            <a:r>
              <a:rPr lang="hr-HR" sz="2000" dirty="0">
                <a:solidFill>
                  <a:srgbClr val="FF0000"/>
                </a:solidFill>
              </a:rPr>
              <a:t>ODGOJ</a:t>
            </a:r>
            <a:r>
              <a:rPr lang="hr-HR" sz="2000" dirty="0"/>
              <a:t> - svjesno formiranje čovjekove osobnosti s njegovim individualnim, socijalnim i razvojnim posebnostima…. (Previšić, 2007</a:t>
            </a:r>
            <a:r>
              <a:rPr lang="hr-HR" sz="2000" dirty="0" smtClean="0"/>
              <a:t>).</a:t>
            </a:r>
            <a:r>
              <a:rPr lang="hr-HR" sz="2000" dirty="0"/>
              <a:t> </a:t>
            </a:r>
            <a:endParaRPr lang="en-US" sz="2000" dirty="0"/>
          </a:p>
          <a:p>
            <a:endParaRPr lang="hr-HR" sz="2000" dirty="0" smtClean="0"/>
          </a:p>
          <a:p>
            <a:r>
              <a:rPr lang="hr-HR" sz="2000" dirty="0" smtClean="0">
                <a:solidFill>
                  <a:srgbClr val="FF0000"/>
                </a:solidFill>
              </a:rPr>
              <a:t>OBRAZOVANJE</a:t>
            </a:r>
            <a:r>
              <a:rPr lang="hr-HR" sz="2000" dirty="0" smtClean="0"/>
              <a:t> </a:t>
            </a:r>
            <a:r>
              <a:rPr lang="hr-HR" sz="2000" dirty="0"/>
              <a:t>– proces prenošenja, usvajanja i stjecanja sustava znanja, vještina i navika</a:t>
            </a:r>
            <a:r>
              <a:rPr lang="hr-HR" sz="2000" dirty="0" smtClean="0"/>
              <a:t>.</a:t>
            </a:r>
            <a:r>
              <a:rPr lang="hr-HR" sz="2000" dirty="0"/>
              <a:t> </a:t>
            </a:r>
            <a:endParaRPr lang="en-US" sz="2000" dirty="0"/>
          </a:p>
          <a:p>
            <a:endParaRPr lang="hr-HR" sz="2000" dirty="0" smtClean="0"/>
          </a:p>
          <a:p>
            <a:r>
              <a:rPr lang="hr-HR" sz="2000" dirty="0" smtClean="0">
                <a:solidFill>
                  <a:srgbClr val="FF0000"/>
                </a:solidFill>
              </a:rPr>
              <a:t>UČENJE </a:t>
            </a:r>
            <a:r>
              <a:rPr lang="hr-HR" sz="2000" dirty="0"/>
              <a:t>– aktivnost koja pod utjecajem vanjskih i unutarnjih faktora/poticaja dovodi do promjena u funkcioniranju pojedinca</a:t>
            </a:r>
            <a:r>
              <a:rPr lang="hr-HR" sz="2000" dirty="0" smtClean="0"/>
              <a:t>.</a:t>
            </a:r>
            <a:r>
              <a:rPr lang="hr-HR" sz="2000" dirty="0"/>
              <a:t> </a:t>
            </a:r>
            <a:endParaRPr lang="en-US" sz="2000" dirty="0"/>
          </a:p>
          <a:p>
            <a:r>
              <a:rPr lang="hr-HR" sz="2000" dirty="0" smtClean="0"/>
              <a:t>Proces </a:t>
            </a:r>
            <a:r>
              <a:rPr lang="hr-HR" sz="2000" dirty="0"/>
              <a:t>koji dovodi do relativno trajnih, stečenih promjena u ponašanju (</a:t>
            </a:r>
            <a:r>
              <a:rPr lang="hr-HR" sz="2000" dirty="0" err="1"/>
              <a:t>Vizek</a:t>
            </a:r>
            <a:r>
              <a:rPr lang="hr-HR" sz="2000" dirty="0"/>
              <a:t> Vidović </a:t>
            </a:r>
            <a:r>
              <a:rPr lang="hr-HR" sz="2000" dirty="0" err="1"/>
              <a:t>et.al</a:t>
            </a:r>
            <a:r>
              <a:rPr lang="hr-HR" sz="2000" dirty="0"/>
              <a:t>., 2003, </a:t>
            </a:r>
            <a:r>
              <a:rPr lang="hr-HR" sz="2000" dirty="0" smtClean="0"/>
              <a:t>145)</a:t>
            </a:r>
            <a:r>
              <a:rPr lang="hr-HR" sz="2000" dirty="0"/>
              <a:t> </a:t>
            </a:r>
            <a:endParaRPr lang="en-US" sz="2000" dirty="0"/>
          </a:p>
          <a:p>
            <a:endParaRPr lang="hr-HR" sz="2000" dirty="0" smtClean="0"/>
          </a:p>
          <a:p>
            <a:r>
              <a:rPr lang="hr-HR" sz="2000" dirty="0" smtClean="0">
                <a:solidFill>
                  <a:srgbClr val="FF0000"/>
                </a:solidFill>
              </a:rPr>
              <a:t>POUČAVANJE</a:t>
            </a:r>
            <a:r>
              <a:rPr lang="hr-HR" sz="2000" dirty="0" smtClean="0"/>
              <a:t> </a:t>
            </a:r>
            <a:r>
              <a:rPr lang="hr-HR" sz="2000" dirty="0"/>
              <a:t>– prenošenje sustava znanja, vrijednosti i stavova ili navođenje na učenje s ciljem postizanja promjena u ponašanju i djelovanju pojedinca.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8095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447800"/>
            <a:ext cx="6934200" cy="2701280"/>
          </a:xfrm>
        </p:spPr>
        <p:txBody>
          <a:bodyPr/>
          <a:lstStyle/>
          <a:p>
            <a:pPr algn="ctr"/>
            <a:r>
              <a:rPr lang="en-US" dirty="0" smtClean="0"/>
              <a:t>KOMPETENCIJE</a:t>
            </a:r>
          </a:p>
          <a:p>
            <a:pPr algn="ctr"/>
            <a:r>
              <a:rPr lang="en-US" dirty="0" smtClean="0"/>
              <a:t>OKVIR NACIONALNOGA KURIKULUMA</a:t>
            </a:r>
          </a:p>
          <a:p>
            <a:pPr algn="ctr"/>
            <a:r>
              <a:rPr lang="en-US" dirty="0" smtClean="0"/>
              <a:t>ISHOD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45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476672"/>
            <a:ext cx="6934200" cy="5976664"/>
          </a:xfrm>
        </p:spPr>
        <p:txBody>
          <a:bodyPr/>
          <a:lstStyle/>
          <a:p>
            <a:r>
              <a:rPr lang="hr-HR" sz="1600" dirty="0">
                <a:solidFill>
                  <a:srgbClr val="FF0000"/>
                </a:solidFill>
              </a:rPr>
              <a:t>KOMPETENCIJE </a:t>
            </a:r>
            <a:r>
              <a:rPr lang="hr-HR" sz="1600" dirty="0"/>
              <a:t>- dinamična kombinacija kognitivnih i </a:t>
            </a:r>
            <a:r>
              <a:rPr lang="hr-HR" sz="1600" dirty="0" err="1"/>
              <a:t>metakognitivnih</a:t>
            </a:r>
            <a:r>
              <a:rPr lang="hr-HR" sz="1600" dirty="0"/>
              <a:t> vještina, znanja i razumijevanja, međuljudskih i praktičnih vještina te etičkih vrijednosti (</a:t>
            </a:r>
            <a:r>
              <a:rPr lang="hr-HR" sz="1600" dirty="0" err="1"/>
              <a:t>Vizek</a:t>
            </a:r>
            <a:r>
              <a:rPr lang="hr-HR" sz="1600" dirty="0"/>
              <a:t> Vidović, 2008</a:t>
            </a:r>
            <a:r>
              <a:rPr lang="hr-HR" sz="1600" dirty="0" smtClean="0"/>
              <a:t>);</a:t>
            </a:r>
            <a:endParaRPr lang="en-US" sz="1600" dirty="0"/>
          </a:p>
          <a:p>
            <a:pPr lvl="1"/>
            <a:r>
              <a:rPr lang="x-none" sz="1600" dirty="0" smtClean="0"/>
              <a:t>skup </a:t>
            </a:r>
            <a:r>
              <a:rPr lang="x-none" sz="1600" dirty="0"/>
              <a:t>znanja, </a:t>
            </a:r>
            <a:r>
              <a:rPr lang="hr-HR" sz="1600" dirty="0"/>
              <a:t>vještina</a:t>
            </a:r>
            <a:r>
              <a:rPr lang="x-none" sz="1600" dirty="0"/>
              <a:t> i vrijednosti koje omogućuju djelovanje </a:t>
            </a:r>
            <a:r>
              <a:rPr lang="x-none" sz="1600" dirty="0" smtClean="0"/>
              <a:t>pojedinca</a:t>
            </a:r>
            <a:r>
              <a:rPr lang="en-US" sz="1600" dirty="0" smtClean="0"/>
              <a:t>.</a:t>
            </a:r>
          </a:p>
          <a:p>
            <a:endParaRPr lang="en-US" sz="1600" dirty="0">
              <a:solidFill>
                <a:srgbClr val="FF0000"/>
              </a:solidFill>
            </a:endParaRPr>
          </a:p>
          <a:p>
            <a:r>
              <a:rPr lang="en-US" sz="1600" dirty="0" smtClean="0">
                <a:solidFill>
                  <a:srgbClr val="FF0000"/>
                </a:solidFill>
              </a:rPr>
              <a:t>OKVIR </a:t>
            </a:r>
            <a:r>
              <a:rPr lang="en-US" sz="1600" dirty="0">
                <a:solidFill>
                  <a:srgbClr val="FF0000"/>
                </a:solidFill>
              </a:rPr>
              <a:t>NACIONALNOGA KURIKULUMA </a:t>
            </a:r>
            <a:r>
              <a:rPr lang="en-US" sz="1600" dirty="0"/>
              <a:t>– </a:t>
            </a:r>
            <a:r>
              <a:rPr lang="en-US" sz="1600" dirty="0" err="1"/>
              <a:t>Kurikulum</a:t>
            </a:r>
            <a:r>
              <a:rPr lang="en-US" sz="1600" dirty="0"/>
              <a:t> je </a:t>
            </a:r>
            <a:r>
              <a:rPr lang="en-US" sz="1600" dirty="0" err="1" smtClean="0"/>
              <a:t>osmišljen</a:t>
            </a:r>
            <a:r>
              <a:rPr lang="en-US" sz="1600" dirty="0"/>
              <a:t>, </a:t>
            </a:r>
            <a:r>
              <a:rPr lang="en-US" sz="1600" dirty="0" err="1"/>
              <a:t>sustavan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skladno</a:t>
            </a:r>
            <a:r>
              <a:rPr lang="en-US" sz="1600" dirty="0"/>
              <a:t> </a:t>
            </a:r>
            <a:r>
              <a:rPr lang="en-US" sz="1600" dirty="0" err="1"/>
              <a:t>uređen</a:t>
            </a:r>
            <a:r>
              <a:rPr lang="en-US" sz="1600" dirty="0"/>
              <a:t> </a:t>
            </a:r>
            <a:r>
              <a:rPr lang="en-US" sz="1600" dirty="0" err="1" smtClean="0"/>
              <a:t>način</a:t>
            </a:r>
            <a:r>
              <a:rPr lang="en-US" sz="1600" dirty="0" smtClean="0"/>
              <a:t>  </a:t>
            </a:r>
            <a:r>
              <a:rPr lang="en-US" sz="1600" dirty="0" err="1"/>
              <a:t>reguliranja</a:t>
            </a:r>
            <a:r>
              <a:rPr lang="en-US" sz="1600" dirty="0"/>
              <a:t>, </a:t>
            </a:r>
            <a:r>
              <a:rPr lang="en-US" sz="1600" dirty="0" err="1"/>
              <a:t>planiranja</a:t>
            </a:r>
            <a:r>
              <a:rPr lang="en-US" sz="1600" dirty="0"/>
              <a:t>, </a:t>
            </a:r>
            <a:r>
              <a:rPr lang="en-US" sz="1600" dirty="0" err="1"/>
              <a:t>izvedbe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vrednovanja</a:t>
            </a:r>
            <a:r>
              <a:rPr lang="en-US" sz="1600" dirty="0"/>
              <a:t> </a:t>
            </a:r>
            <a:r>
              <a:rPr lang="en-US" sz="1600" dirty="0" err="1"/>
              <a:t>odgojno-obrazovnoga</a:t>
            </a:r>
            <a:r>
              <a:rPr lang="en-US" sz="1600" dirty="0"/>
              <a:t> </a:t>
            </a:r>
            <a:r>
              <a:rPr lang="en-US" sz="1600" dirty="0" err="1"/>
              <a:t>procesa</a:t>
            </a:r>
            <a:r>
              <a:rPr lang="en-US" sz="1600" dirty="0"/>
              <a:t>, </a:t>
            </a:r>
            <a:r>
              <a:rPr lang="en-US" sz="1600" dirty="0" err="1"/>
              <a:t>koji</a:t>
            </a:r>
            <a:r>
              <a:rPr lang="en-US" sz="1600" dirty="0"/>
              <a:t> </a:t>
            </a:r>
            <a:r>
              <a:rPr lang="en-US" sz="1600" dirty="0" err="1" smtClean="0"/>
              <a:t>može</a:t>
            </a:r>
            <a:r>
              <a:rPr lang="en-US" sz="1600" dirty="0" smtClean="0"/>
              <a:t> </a:t>
            </a:r>
            <a:r>
              <a:rPr lang="en-US" sz="1600" dirty="0" err="1" smtClean="0"/>
              <a:t>biti</a:t>
            </a:r>
            <a:r>
              <a:rPr lang="en-US" sz="1600" dirty="0" smtClean="0"/>
              <a:t> </a:t>
            </a:r>
            <a:r>
              <a:rPr lang="en-US" sz="1600" dirty="0" err="1"/>
              <a:t>određen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 smtClean="0"/>
              <a:t>različitim</a:t>
            </a:r>
            <a:r>
              <a:rPr lang="en-US" sz="1600" dirty="0" smtClean="0"/>
              <a:t> </a:t>
            </a:r>
            <a:r>
              <a:rPr lang="en-US" sz="1600" dirty="0" err="1"/>
              <a:t>razinama</a:t>
            </a:r>
            <a:r>
              <a:rPr lang="en-US" sz="1600" dirty="0"/>
              <a:t>,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razini</a:t>
            </a:r>
            <a:r>
              <a:rPr lang="en-US" sz="1600" dirty="0"/>
              <a:t> </a:t>
            </a:r>
            <a:r>
              <a:rPr lang="en-US" sz="1600" dirty="0" err="1"/>
              <a:t>cjelokupnoga</a:t>
            </a:r>
            <a:r>
              <a:rPr lang="en-US" sz="1600" dirty="0"/>
              <a:t> </a:t>
            </a:r>
            <a:r>
              <a:rPr lang="en-US" sz="1600" dirty="0" err="1"/>
              <a:t>sustava</a:t>
            </a:r>
            <a:r>
              <a:rPr lang="en-US" sz="1600" dirty="0"/>
              <a:t> </a:t>
            </a:r>
            <a:r>
              <a:rPr lang="en-US" sz="1600" dirty="0" err="1"/>
              <a:t>odgoja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obrazovanja</a:t>
            </a:r>
            <a:r>
              <a:rPr lang="en-US" sz="1600" dirty="0"/>
              <a:t>,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razini</a:t>
            </a:r>
            <a:r>
              <a:rPr lang="en-US" sz="1600" dirty="0"/>
              <a:t> </a:t>
            </a:r>
            <a:r>
              <a:rPr lang="en-US" sz="1600" dirty="0" err="1"/>
              <a:t>pojedinih</a:t>
            </a:r>
            <a:r>
              <a:rPr lang="en-US" sz="1600" dirty="0"/>
              <a:t> </a:t>
            </a:r>
            <a:r>
              <a:rPr lang="en-US" sz="1600" dirty="0" err="1"/>
              <a:t>njegovih</a:t>
            </a:r>
            <a:r>
              <a:rPr lang="en-US" sz="1600" dirty="0"/>
              <a:t> </a:t>
            </a:r>
            <a:r>
              <a:rPr lang="en-US" sz="1600" dirty="0" err="1"/>
              <a:t>dijelova</a:t>
            </a:r>
            <a:r>
              <a:rPr lang="en-US" sz="1600" dirty="0"/>
              <a:t>,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razini</a:t>
            </a:r>
            <a:r>
              <a:rPr lang="en-US" sz="1600" dirty="0"/>
              <a:t> </a:t>
            </a:r>
            <a:r>
              <a:rPr lang="en-US" sz="1600" dirty="0" err="1"/>
              <a:t>odgojno-obrazovne</a:t>
            </a:r>
            <a:r>
              <a:rPr lang="en-US" sz="1600" dirty="0"/>
              <a:t> </a:t>
            </a:r>
            <a:r>
              <a:rPr lang="en-US" sz="1600" dirty="0" err="1"/>
              <a:t>ustanove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razini</a:t>
            </a:r>
            <a:r>
              <a:rPr lang="en-US" sz="1600" dirty="0"/>
              <a:t> </a:t>
            </a:r>
            <a:r>
              <a:rPr lang="en-US" sz="1600" dirty="0" err="1"/>
              <a:t>pojedinca</a:t>
            </a:r>
            <a:r>
              <a:rPr lang="en-US" sz="1600" dirty="0"/>
              <a:t> (ONK, 2017., 5)</a:t>
            </a:r>
          </a:p>
          <a:p>
            <a:endParaRPr lang="hr-HR" sz="1600" dirty="0" smtClean="0"/>
          </a:p>
          <a:p>
            <a:endParaRPr lang="hr-HR" sz="1600" dirty="0" smtClean="0">
              <a:solidFill>
                <a:srgbClr val="FF0000"/>
              </a:solidFill>
            </a:endParaRPr>
          </a:p>
          <a:p>
            <a:r>
              <a:rPr lang="hr-HR" sz="1600" dirty="0" smtClean="0">
                <a:solidFill>
                  <a:srgbClr val="FF0000"/>
                </a:solidFill>
              </a:rPr>
              <a:t>NASTAVNI </a:t>
            </a:r>
            <a:r>
              <a:rPr lang="hr-HR" sz="1600" dirty="0">
                <a:solidFill>
                  <a:srgbClr val="FF0000"/>
                </a:solidFill>
              </a:rPr>
              <a:t>ISHODI </a:t>
            </a:r>
            <a:r>
              <a:rPr lang="hr-HR" sz="1600" dirty="0"/>
              <a:t>- jasno iskazane tvrdnje napisane od strane nastavnika o tome što se očekuje da učenik zna, razumije ili je sposoban demonstrirati nakon procesa učenja (</a:t>
            </a:r>
            <a:r>
              <a:rPr lang="hr-HR" sz="1600" dirty="0" err="1"/>
              <a:t>Vizek</a:t>
            </a:r>
            <a:r>
              <a:rPr lang="hr-HR" sz="1600" dirty="0"/>
              <a:t> Vidović, 2008);</a:t>
            </a:r>
            <a:endParaRPr lang="en-US" sz="1600" dirty="0"/>
          </a:p>
          <a:p>
            <a:pPr lvl="1"/>
            <a:r>
              <a:rPr lang="hr-HR" sz="1200" dirty="0" smtClean="0"/>
              <a:t> </a:t>
            </a:r>
            <a:r>
              <a:rPr lang="hr-HR" sz="1600" dirty="0" smtClean="0"/>
              <a:t>mjerljive </a:t>
            </a:r>
            <a:r>
              <a:rPr lang="hr-HR" sz="1600" dirty="0"/>
              <a:t>i vidljive kompetencije koje su stečene učenjem.</a:t>
            </a:r>
            <a:endParaRPr lang="en-US" sz="1600" dirty="0"/>
          </a:p>
          <a:p>
            <a:pPr lvl="1"/>
            <a:endParaRPr lang="en-US" sz="16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447800"/>
            <a:ext cx="6934200" cy="3853408"/>
          </a:xfrm>
        </p:spPr>
        <p:txBody>
          <a:bodyPr/>
          <a:lstStyle/>
          <a:p>
            <a:pPr algn="ctr"/>
            <a:r>
              <a:rPr lang="en-US" dirty="0" smtClean="0"/>
              <a:t>NASTAVNE STRATEGIJE</a:t>
            </a:r>
          </a:p>
          <a:p>
            <a:pPr algn="ctr"/>
            <a:r>
              <a:rPr lang="en-US" dirty="0" smtClean="0"/>
              <a:t>NASTAVNE METODE</a:t>
            </a:r>
          </a:p>
          <a:p>
            <a:pPr algn="ctr"/>
            <a:r>
              <a:rPr lang="en-US" dirty="0" smtClean="0"/>
              <a:t>KURIKULUMSKI PRISTUP PROCESU POUČAVANJA I UČENJA</a:t>
            </a:r>
          </a:p>
          <a:p>
            <a:pPr algn="ctr"/>
            <a:r>
              <a:rPr lang="en-US" dirty="0" smtClean="0"/>
              <a:t>KONSTRUKTIVISTIČKE TEORIJE UČENJA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640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88640"/>
            <a:ext cx="6934200" cy="6264696"/>
          </a:xfrm>
        </p:spPr>
        <p:txBody>
          <a:bodyPr/>
          <a:lstStyle/>
          <a:p>
            <a:endParaRPr lang="en-US" sz="1600" dirty="0" smtClean="0"/>
          </a:p>
          <a:p>
            <a:r>
              <a:rPr lang="en-US" sz="1600" dirty="0" smtClean="0">
                <a:solidFill>
                  <a:srgbClr val="FF0000"/>
                </a:solidFill>
              </a:rPr>
              <a:t>NASTAVNE STRATEGIJE </a:t>
            </a:r>
            <a:r>
              <a:rPr lang="en-US" sz="1600" dirty="0" smtClean="0"/>
              <a:t>- </a:t>
            </a:r>
            <a:r>
              <a:rPr lang="hr-HR" sz="1600" dirty="0"/>
              <a:t>obuhvaća smišljenu kombinaciju metoda I postupaka kojima se potiče učenikova aktivnost te mu se omogućuje upravljanje vlastiti procesom učenja radi ostvarivanja ciljeva odgoja i obrazovanja “(Cindrić i sur., 2010.) </a:t>
            </a:r>
            <a:endParaRPr lang="en-US" sz="1600" dirty="0" smtClean="0"/>
          </a:p>
          <a:p>
            <a:endParaRPr lang="en-US" sz="1600" dirty="0"/>
          </a:p>
          <a:p>
            <a:r>
              <a:rPr lang="hr-HR" sz="1600" dirty="0" smtClean="0">
                <a:solidFill>
                  <a:srgbClr val="FF0000"/>
                </a:solidFill>
              </a:rPr>
              <a:t>NASTAVNE METODE </a:t>
            </a:r>
            <a:r>
              <a:rPr lang="hr-HR" sz="1600" dirty="0" smtClean="0"/>
              <a:t>- </a:t>
            </a:r>
            <a:r>
              <a:rPr lang="hr-HR" sz="1600" dirty="0"/>
              <a:t>	</a:t>
            </a:r>
            <a:endParaRPr lang="hr-HR" sz="1600" dirty="0" smtClean="0"/>
          </a:p>
          <a:p>
            <a:pPr lvl="1"/>
            <a:r>
              <a:rPr lang="hr-HR" sz="1400" dirty="0" smtClean="0"/>
              <a:t>„…didaktički promišljen i optimalno uređen sustav aktivnosti poučavanja i učenja…“ (Jelavić, 1998);</a:t>
            </a:r>
            <a:endParaRPr lang="en-US" sz="1400" dirty="0" smtClean="0"/>
          </a:p>
          <a:p>
            <a:pPr lvl="1"/>
            <a:r>
              <a:rPr lang="hr-HR" sz="1400" dirty="0" smtClean="0"/>
              <a:t>„…</a:t>
            </a:r>
            <a:r>
              <a:rPr lang="hr-HR" sz="1400" dirty="0"/>
              <a:t>svrsishodan zajednički rad nastavnika i učenika tijekom nastavnog procesa…“ (Hrvatska opća enciklopedija, 2003);</a:t>
            </a:r>
            <a:endParaRPr lang="en-US" sz="1400" dirty="0"/>
          </a:p>
          <a:p>
            <a:pPr lvl="1"/>
            <a:r>
              <a:rPr lang="hr-HR" sz="1400" dirty="0"/>
              <a:t> „…smišljeni postupak kojim se nastavnik služi…“ (Pranjić, 2005). </a:t>
            </a:r>
            <a:endParaRPr lang="en-US" sz="1400" dirty="0"/>
          </a:p>
          <a:p>
            <a:endParaRPr lang="en-US" sz="1600" dirty="0" smtClean="0"/>
          </a:p>
          <a:p>
            <a:r>
              <a:rPr lang="en-US" sz="1600" dirty="0">
                <a:solidFill>
                  <a:srgbClr val="FF0000"/>
                </a:solidFill>
              </a:rPr>
              <a:t>KURIKULUMSKI PRISTUP PROCESU POUČAVANJA I </a:t>
            </a:r>
            <a:r>
              <a:rPr lang="en-US" sz="1600" dirty="0" smtClean="0">
                <a:solidFill>
                  <a:srgbClr val="FF0000"/>
                </a:solidFill>
              </a:rPr>
              <a:t>UČENJA </a:t>
            </a:r>
            <a:r>
              <a:rPr lang="en-US" sz="1600" dirty="0" smtClean="0"/>
              <a:t>–</a:t>
            </a:r>
            <a:r>
              <a:rPr lang="hr-HR" altLang="en-US" sz="1600" i="1" dirty="0" smtClean="0">
                <a:solidFill>
                  <a:srgbClr val="FF0000"/>
                </a:solidFill>
              </a:rPr>
              <a:t>usmjeren </a:t>
            </a:r>
            <a:r>
              <a:rPr lang="hr-HR" altLang="en-US" sz="1600" i="1" dirty="0">
                <a:solidFill>
                  <a:srgbClr val="FF0000"/>
                </a:solidFill>
              </a:rPr>
              <a:t>je na rezultate i aktivnost učenika </a:t>
            </a:r>
            <a:r>
              <a:rPr lang="hr-HR" altLang="en-US" sz="1600" dirty="0"/>
              <a:t>i započinje s utvrđivanjem cilja i ishoda učenja, na temelju čega se odabire nastavni sadržaj i materijali te metode učenja i poučavanja.</a:t>
            </a:r>
            <a:endParaRPr lang="sr-Latn-CS" altLang="en-US" sz="1600" dirty="0"/>
          </a:p>
          <a:p>
            <a:endParaRPr lang="en-US" sz="1600" dirty="0" smtClean="0"/>
          </a:p>
          <a:p>
            <a:r>
              <a:rPr lang="en-US" sz="1600" dirty="0" smtClean="0">
                <a:solidFill>
                  <a:srgbClr val="FF0000"/>
                </a:solidFill>
              </a:rPr>
              <a:t>KONSTRUKTIVISTIČKE TEORIJE UČENJA </a:t>
            </a:r>
            <a:r>
              <a:rPr lang="en-US" sz="1600" dirty="0" smtClean="0"/>
              <a:t>– </a:t>
            </a:r>
            <a:r>
              <a:rPr lang="en-US" sz="1600" dirty="0" err="1" smtClean="0"/>
              <a:t>temelje</a:t>
            </a:r>
            <a:r>
              <a:rPr lang="en-US" sz="1600" dirty="0" smtClean="0"/>
              <a:t> se </a:t>
            </a:r>
            <a:r>
              <a:rPr lang="en-US" sz="1600" dirty="0" err="1" smtClean="0"/>
              <a:t>na</a:t>
            </a:r>
            <a:r>
              <a:rPr lang="en-US" sz="1600" dirty="0" smtClean="0"/>
              <a:t> </a:t>
            </a:r>
            <a:r>
              <a:rPr lang="en-US" sz="1600" dirty="0" err="1" smtClean="0"/>
              <a:t>poučavanju</a:t>
            </a:r>
            <a:r>
              <a:rPr lang="en-US" sz="1600" dirty="0" smtClean="0"/>
              <a:t> </a:t>
            </a:r>
            <a:r>
              <a:rPr lang="en-US" sz="1600" dirty="0" err="1" smtClean="0"/>
              <a:t>kao</a:t>
            </a:r>
            <a:r>
              <a:rPr lang="en-US" sz="1600" dirty="0" smtClean="0"/>
              <a:t> </a:t>
            </a:r>
            <a:r>
              <a:rPr lang="en-US" sz="1600" dirty="0" err="1" smtClean="0"/>
              <a:t>poticanju</a:t>
            </a:r>
            <a:r>
              <a:rPr lang="en-US" sz="1600" dirty="0" smtClean="0"/>
              <a:t> </a:t>
            </a:r>
            <a:r>
              <a:rPr lang="en-US" sz="1600" dirty="0" err="1" smtClean="0"/>
              <a:t>samostalnog</a:t>
            </a:r>
            <a:r>
              <a:rPr lang="en-US" sz="1600" dirty="0" smtClean="0"/>
              <a:t> </a:t>
            </a:r>
            <a:r>
              <a:rPr lang="en-US" sz="1600" dirty="0" err="1" smtClean="0"/>
              <a:t>učenja</a:t>
            </a:r>
            <a:r>
              <a:rPr lang="en-US" sz="1600" dirty="0" smtClean="0"/>
              <a:t> </a:t>
            </a:r>
            <a:r>
              <a:rPr lang="en-US" sz="1600" dirty="0" err="1"/>
              <a:t>autonomnog</a:t>
            </a:r>
            <a:r>
              <a:rPr lang="en-US" sz="1600" dirty="0"/>
              <a:t> </a:t>
            </a:r>
            <a:r>
              <a:rPr lang="en-US" sz="1600" dirty="0" err="1" smtClean="0"/>
              <a:t>učenika</a:t>
            </a:r>
            <a:r>
              <a:rPr lang="en-US" sz="1600" dirty="0"/>
              <a:t>, a </a:t>
            </a:r>
            <a:r>
              <a:rPr lang="en-US" sz="1600" dirty="0" err="1" smtClean="0"/>
              <a:t>učenje</a:t>
            </a:r>
            <a:r>
              <a:rPr lang="en-US" sz="1600" dirty="0" smtClean="0"/>
              <a:t> </a:t>
            </a:r>
            <a:r>
              <a:rPr lang="en-US" sz="1600" dirty="0" err="1"/>
              <a:t>kao</a:t>
            </a:r>
            <a:r>
              <a:rPr lang="en-US" sz="1600" dirty="0"/>
              <a:t> </a:t>
            </a:r>
            <a:r>
              <a:rPr lang="en-US" sz="1600" dirty="0" err="1"/>
              <a:t>poticanje</a:t>
            </a:r>
            <a:r>
              <a:rPr lang="en-US" sz="1600" dirty="0"/>
              <a:t> </a:t>
            </a:r>
            <a:r>
              <a:rPr lang="en-US" sz="1600" dirty="0" err="1" smtClean="0"/>
              <a:t>učenika</a:t>
            </a:r>
            <a:r>
              <a:rPr lang="en-US" sz="1600" dirty="0" smtClean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propitivanje</a:t>
            </a:r>
            <a:r>
              <a:rPr lang="en-US" sz="1600" dirty="0"/>
              <a:t>, </a:t>
            </a:r>
            <a:r>
              <a:rPr lang="en-US" sz="1600" dirty="0" err="1"/>
              <a:t>provjeru</a:t>
            </a:r>
            <a:r>
              <a:rPr lang="en-US" sz="1600" dirty="0"/>
              <a:t>, </a:t>
            </a:r>
            <a:r>
              <a:rPr lang="en-US" sz="1600" dirty="0" err="1"/>
              <a:t>potvrđivanje</a:t>
            </a:r>
            <a:r>
              <a:rPr lang="en-US" sz="1600" dirty="0"/>
              <a:t> </a:t>
            </a:r>
            <a:r>
              <a:rPr lang="en-US" sz="1600" dirty="0" err="1"/>
              <a:t>ili</a:t>
            </a:r>
            <a:r>
              <a:rPr lang="en-US" sz="1600" dirty="0"/>
              <a:t> </a:t>
            </a:r>
            <a:r>
              <a:rPr lang="en-US" sz="1600" dirty="0" err="1"/>
              <a:t>odbacivanje</a:t>
            </a:r>
            <a:r>
              <a:rPr lang="en-US" sz="1600" dirty="0"/>
              <a:t> </a:t>
            </a:r>
            <a:r>
              <a:rPr lang="en-US" sz="1600" dirty="0" err="1"/>
              <a:t>svoje</a:t>
            </a:r>
            <a:r>
              <a:rPr lang="en-US" sz="1600" dirty="0"/>
              <a:t> </a:t>
            </a:r>
            <a:r>
              <a:rPr lang="en-US" sz="1600" dirty="0" err="1"/>
              <a:t>konstrukcije</a:t>
            </a:r>
            <a:r>
              <a:rPr lang="en-US" sz="1600" dirty="0"/>
              <a:t> </a:t>
            </a:r>
            <a:r>
              <a:rPr lang="en-US" sz="1600" dirty="0" err="1"/>
              <a:t>stvarnosti</a:t>
            </a:r>
            <a:r>
              <a:rPr lang="en-US" sz="1600" dirty="0"/>
              <a:t>, </a:t>
            </a:r>
            <a:r>
              <a:rPr lang="en-US" sz="1600" dirty="0" err="1"/>
              <a:t>pri</a:t>
            </a:r>
            <a:r>
              <a:rPr lang="en-US" sz="1600" dirty="0"/>
              <a:t> </a:t>
            </a:r>
            <a:r>
              <a:rPr lang="en-US" sz="1600" dirty="0" err="1" smtClean="0"/>
              <a:t>čemu</a:t>
            </a:r>
            <a:r>
              <a:rPr lang="en-US" sz="1600" dirty="0" smtClean="0"/>
              <a:t> </a:t>
            </a:r>
            <a:r>
              <a:rPr lang="en-US" sz="1600" dirty="0" err="1"/>
              <a:t>su</a:t>
            </a:r>
            <a:r>
              <a:rPr lang="en-US" sz="1600" dirty="0"/>
              <a:t> </a:t>
            </a:r>
            <a:r>
              <a:rPr lang="en-US" sz="1600" dirty="0" err="1" smtClean="0"/>
              <a:t>učenici</a:t>
            </a:r>
            <a:r>
              <a:rPr lang="en-US" sz="1600" dirty="0" smtClean="0"/>
              <a:t> </a:t>
            </a:r>
            <a:r>
              <a:rPr lang="en-US" sz="1600" dirty="0" err="1"/>
              <a:t>prirodno</a:t>
            </a:r>
            <a:r>
              <a:rPr lang="en-US" sz="1600" dirty="0"/>
              <a:t> </a:t>
            </a:r>
            <a:r>
              <a:rPr lang="en-US" sz="1600" dirty="0" err="1"/>
              <a:t>aktivni</a:t>
            </a:r>
            <a:r>
              <a:rPr lang="en-US" sz="1600" dirty="0"/>
              <a:t> u </a:t>
            </a:r>
            <a:r>
              <a:rPr lang="en-US" sz="1600" dirty="0" err="1" smtClean="0"/>
              <a:t>učenju</a:t>
            </a:r>
            <a:r>
              <a:rPr lang="en-US" sz="1600" dirty="0" smtClean="0"/>
              <a:t> </a:t>
            </a:r>
            <a:r>
              <a:rPr lang="en-US" sz="1600" dirty="0"/>
              <a:t>(</a:t>
            </a:r>
            <a:r>
              <a:rPr lang="en-US" sz="1600" dirty="0" err="1" smtClean="0"/>
              <a:t>Palekčic</a:t>
            </a:r>
            <a:r>
              <a:rPr lang="en-US" sz="1600" dirty="0" smtClean="0"/>
              <a:t>́</a:t>
            </a:r>
            <a:r>
              <a:rPr lang="en-US" sz="1600" dirty="0"/>
              <a:t>, 2015b). 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01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447800"/>
            <a:ext cx="6934200" cy="3853408"/>
          </a:xfrm>
        </p:spPr>
        <p:txBody>
          <a:bodyPr/>
          <a:lstStyle/>
          <a:p>
            <a:pPr algn="ctr"/>
            <a:r>
              <a:rPr lang="en-US" dirty="0" smtClean="0"/>
              <a:t>AKTIVNO UČENJE</a:t>
            </a:r>
          </a:p>
          <a:p>
            <a:pPr algn="ctr"/>
            <a:r>
              <a:rPr lang="en-US" dirty="0" smtClean="0"/>
              <a:t>PROBLEMSKA NASTAVA</a:t>
            </a:r>
          </a:p>
          <a:p>
            <a:pPr algn="ctr"/>
            <a:r>
              <a:rPr lang="en-US" dirty="0" smtClean="0"/>
              <a:t>ISTRAŽIVAČKA NASTAVA</a:t>
            </a:r>
          </a:p>
          <a:p>
            <a:pPr algn="ctr"/>
            <a:r>
              <a:rPr lang="en-US" dirty="0" smtClean="0"/>
              <a:t>PROJEKTNA NASTAVA</a:t>
            </a:r>
          </a:p>
        </p:txBody>
      </p:sp>
    </p:spTree>
    <p:extLst>
      <p:ext uri="{BB962C8B-B14F-4D97-AF65-F5344CB8AC3E}">
        <p14:creationId xmlns:p14="http://schemas.microsoft.com/office/powerpoint/2010/main" val="1001116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1">
      <a:dk1>
        <a:srgbClr val="005A58"/>
      </a:dk1>
      <a:lt1>
        <a:srgbClr val="FFFFFF"/>
      </a:lt1>
      <a:dk2>
        <a:srgbClr val="4BB7B7"/>
      </a:dk2>
      <a:lt2>
        <a:srgbClr val="99CCFF"/>
      </a:lt2>
      <a:accent1>
        <a:srgbClr val="586F9E"/>
      </a:accent1>
      <a:accent2>
        <a:srgbClr val="4A24A8"/>
      </a:accent2>
      <a:accent3>
        <a:srgbClr val="B1D8D8"/>
      </a:accent3>
      <a:accent4>
        <a:srgbClr val="DADADA"/>
      </a:accent4>
      <a:accent5>
        <a:srgbClr val="B4BBCC"/>
      </a:accent5>
      <a:accent6>
        <a:srgbClr val="422098"/>
      </a:accent6>
      <a:hlink>
        <a:srgbClr val="CCECFF"/>
      </a:hlink>
      <a:folHlink>
        <a:srgbClr val="B2B2B2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5C1F00"/>
        </a:dk1>
        <a:lt1>
          <a:srgbClr val="FFFFFF"/>
        </a:lt1>
        <a:dk2>
          <a:srgbClr val="E55555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F0B4B4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2D2015"/>
        </a:dk1>
        <a:lt1>
          <a:srgbClr val="FFFFFF"/>
        </a:lt1>
        <a:dk2>
          <a:srgbClr val="9C8D6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CBC5B8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ADBA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C0C0C0"/>
        </a:dk1>
        <a:lt1>
          <a:srgbClr val="FFFFFF"/>
        </a:lt1>
        <a:dk2>
          <a:srgbClr val="000000"/>
        </a:dk2>
        <a:lt2>
          <a:srgbClr val="333333"/>
        </a:lt2>
        <a:accent1>
          <a:srgbClr val="5F5F5F"/>
        </a:accent1>
        <a:accent2>
          <a:srgbClr val="DDDDDD"/>
        </a:accent2>
        <a:accent3>
          <a:srgbClr val="FFFFFF"/>
        </a:accent3>
        <a:accent4>
          <a:srgbClr val="A4A4A4"/>
        </a:accent4>
        <a:accent5>
          <a:srgbClr val="B6B6B6"/>
        </a:accent5>
        <a:accent6>
          <a:srgbClr val="C8C8C8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3366"/>
        </a:dk1>
        <a:lt1>
          <a:srgbClr val="FFFFFF"/>
        </a:lt1>
        <a:dk2>
          <a:srgbClr val="42A5F0"/>
        </a:dk2>
        <a:lt2>
          <a:srgbClr val="3399FF"/>
        </a:lt2>
        <a:accent1>
          <a:srgbClr val="4880B8"/>
        </a:accent1>
        <a:accent2>
          <a:srgbClr val="00B000"/>
        </a:accent2>
        <a:accent3>
          <a:srgbClr val="B0CFF6"/>
        </a:accent3>
        <a:accent4>
          <a:srgbClr val="DADADA"/>
        </a:accent4>
        <a:accent5>
          <a:srgbClr val="B1C0D8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6699"/>
        </a:dk1>
        <a:lt1>
          <a:srgbClr val="FFFFFF"/>
        </a:lt1>
        <a:dk2>
          <a:srgbClr val="DDDDDD"/>
        </a:dk2>
        <a:lt2>
          <a:srgbClr val="B2C8D8"/>
        </a:lt2>
        <a:accent1>
          <a:srgbClr val="1F62C5"/>
        </a:accent1>
        <a:accent2>
          <a:srgbClr val="468A4B"/>
        </a:accent2>
        <a:accent3>
          <a:srgbClr val="EBEBEB"/>
        </a:accent3>
        <a:accent4>
          <a:srgbClr val="DADADA"/>
        </a:accent4>
        <a:accent5>
          <a:srgbClr val="ABB7DF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777777"/>
        </a:dk1>
        <a:lt1>
          <a:srgbClr val="FFFFFF"/>
        </a:lt1>
        <a:dk2>
          <a:srgbClr val="ABADA1"/>
        </a:dk2>
        <a:lt2>
          <a:srgbClr val="C2C2BA"/>
        </a:lt2>
        <a:accent1>
          <a:srgbClr val="909082"/>
        </a:accent1>
        <a:accent2>
          <a:srgbClr val="809EA8"/>
        </a:accent2>
        <a:accent3>
          <a:srgbClr val="D2D3CD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3E3E5C"/>
        </a:dk1>
        <a:lt1>
          <a:srgbClr val="FFFFFF"/>
        </a:lt1>
        <a:dk2>
          <a:srgbClr val="BABBD2"/>
        </a:dk2>
        <a:lt2>
          <a:srgbClr val="B2B2B2"/>
        </a:lt2>
        <a:accent1>
          <a:srgbClr val="787682"/>
        </a:accent1>
        <a:accent2>
          <a:srgbClr val="6699FF"/>
        </a:accent2>
        <a:accent3>
          <a:srgbClr val="D9DAE5"/>
        </a:accent3>
        <a:accent4>
          <a:srgbClr val="DADADA"/>
        </a:accent4>
        <a:accent5>
          <a:srgbClr val="BEBDC1"/>
        </a:accent5>
        <a:accent6>
          <a:srgbClr val="5C8A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777777"/>
        </a:dk1>
        <a:lt1>
          <a:srgbClr val="FFFFDF"/>
        </a:lt1>
        <a:dk2>
          <a:srgbClr val="FFFFD9"/>
        </a:dk2>
        <a:lt2>
          <a:srgbClr val="AA8322"/>
        </a:lt2>
        <a:accent1>
          <a:srgbClr val="D6B778"/>
        </a:accent1>
        <a:accent2>
          <a:srgbClr val="33CCCC"/>
        </a:accent2>
        <a:accent3>
          <a:srgbClr val="FFFFE9"/>
        </a:accent3>
        <a:accent4>
          <a:srgbClr val="DADABE"/>
        </a:accent4>
        <a:accent5>
          <a:srgbClr val="E8D8BE"/>
        </a:accent5>
        <a:accent6>
          <a:srgbClr val="2DB9B9"/>
        </a:accent6>
        <a:hlink>
          <a:srgbClr val="FF505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EACD64"/>
        </a:dk1>
        <a:lt1>
          <a:srgbClr val="FEDA9A"/>
        </a:lt1>
        <a:dk2>
          <a:srgbClr val="AD7625"/>
        </a:dk2>
        <a:lt2>
          <a:srgbClr val="969696"/>
        </a:lt2>
        <a:accent1>
          <a:srgbClr val="8F6F59"/>
        </a:accent1>
        <a:accent2>
          <a:srgbClr val="FFC891"/>
        </a:accent2>
        <a:accent3>
          <a:srgbClr val="FEEACA"/>
        </a:accent3>
        <a:accent4>
          <a:srgbClr val="C8AF54"/>
        </a:accent4>
        <a:accent5>
          <a:srgbClr val="C6BBB5"/>
        </a:accent5>
        <a:accent6>
          <a:srgbClr val="E7B583"/>
        </a:accent6>
        <a:hlink>
          <a:srgbClr val="FF8A3B"/>
        </a:hlink>
        <a:folHlink>
          <a:srgbClr val="EEC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808080"/>
        </a:dk1>
        <a:lt1>
          <a:srgbClr val="FFFFFF"/>
        </a:lt1>
        <a:dk2>
          <a:srgbClr val="F8F8F8"/>
        </a:dk2>
        <a:lt2>
          <a:srgbClr val="0099CC"/>
        </a:lt2>
        <a:accent1>
          <a:srgbClr val="66A0CC"/>
        </a:accent1>
        <a:accent2>
          <a:srgbClr val="CCCCFF"/>
        </a:accent2>
        <a:accent3>
          <a:srgbClr val="FBFBFB"/>
        </a:accent3>
        <a:accent4>
          <a:srgbClr val="DADADA"/>
        </a:accent4>
        <a:accent5>
          <a:srgbClr val="B8CDE2"/>
        </a:accent5>
        <a:accent6>
          <a:srgbClr val="B9B9E7"/>
        </a:accent6>
        <a:hlink>
          <a:srgbClr val="3333CC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5A58"/>
        </a:dk1>
        <a:lt1>
          <a:srgbClr val="FFFFFF"/>
        </a:lt1>
        <a:dk2>
          <a:srgbClr val="4BB7B7"/>
        </a:dk2>
        <a:lt2>
          <a:srgbClr val="99CCFF"/>
        </a:lt2>
        <a:accent1>
          <a:srgbClr val="586F9E"/>
        </a:accent1>
        <a:accent2>
          <a:srgbClr val="4A24A8"/>
        </a:accent2>
        <a:accent3>
          <a:srgbClr val="B1D8D8"/>
        </a:accent3>
        <a:accent4>
          <a:srgbClr val="DADADA"/>
        </a:accent4>
        <a:accent5>
          <a:srgbClr val="B4BBCC"/>
        </a:accent5>
        <a:accent6>
          <a:srgbClr val="422098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CE6EEBCA2A20434687F63529BC62C70C0400B49D3FDEBF6E5C4BBABD28DFF7A72F5A" ma:contentTypeVersion="54" ma:contentTypeDescription="Create a new document." ma:contentTypeScope="" ma:versionID="58ff7075f9734c70ab641fcf680773ae">
  <xsd:schema xmlns:xsd="http://www.w3.org/2001/XMLSchema" xmlns:xs="http://www.w3.org/2001/XMLSchema" xmlns:p="http://schemas.microsoft.com/office/2006/metadata/properties" xmlns:ns2="8badc642-15f9-493b-af2e-800910d66b6f" targetNamespace="http://schemas.microsoft.com/office/2006/metadata/properties" ma:root="true" ma:fieldsID="de94c5732a8b162287d2446f6e1438f1" ns2:_="">
    <xsd:import namespace="8badc642-15f9-493b-af2e-800910d66b6f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adc642-15f9-493b-af2e-800910d66b6f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BlockPublish" ma:index="12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3" nillable="true" ma:displayName="Bug Number" ma:default="" ma:internalName="BugNumber" ma:readOnly="false">
      <xsd:simpleType>
        <xsd:restriction base="dms:Text"/>
      </xsd:simpleType>
    </xsd:element>
    <xsd:element name="CampaignTagsTaxHTField0" ma:index="15" nillable="true" ma:taxonomy="true" ma:internalName="CampaignTagsTaxHTField0" ma:taxonomyFieldName="CampaignTags" ma:displayName="Campaigns" ma:readOnly="false" ma:default="" ma:fieldId="{069000a1-ebd1-4561-a409-e2a811eea2fe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6" nillable="true" ma:displayName="Client Viewer" ma:default="" ma:internalName="TPClientViewer">
      <xsd:simpleType>
        <xsd:restriction base="dms:Text"/>
      </xsd:simpleType>
    </xsd:element>
    <xsd:element name="ClipArtFilename" ma:index="17" nillable="true" ma:displayName="Clip Art Name" ma:default="" ma:internalName="ClipArtFilename" ma:readOnly="false">
      <xsd:simpleType>
        <xsd:restriction base="dms:Text"/>
      </xsd:simpleType>
    </xsd:element>
    <xsd:element name="TPCommandLine" ma:index="18" nillable="true" ma:displayName="Command Line" ma:default="" ma:internalName="TPCommandLine">
      <xsd:simpleType>
        <xsd:restriction base="dms:Text"/>
      </xsd:simpleType>
    </xsd:element>
    <xsd:element name="TPComponent" ma:index="19" nillable="true" ma:displayName="Component" ma:default="" ma:internalName="TPComponent">
      <xsd:simpleType>
        <xsd:restriction base="dms:Text"/>
      </xsd:simpleType>
    </xsd:element>
    <xsd:element name="ContentItem" ma:index="20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2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5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6" nillable="true" ma:displayName="CSX Submission Market" ma:default="" ma:list="{242CDFB2-E9AA-41D4-B020-0C08EC68947A}" ma:internalName="CSXSubmissionMarket" ma:readOnly="false" ma:showField="MarketName" ma:web="8badc642-15f9-493b-af2e-800910d66b6f">
      <xsd:simpleType>
        <xsd:restriction base="dms:Lookup"/>
      </xsd:simpleType>
    </xsd:element>
    <xsd:element name="CSXUpdate" ma:index="27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8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29" nillable="true" ma:displayName="Deleted?" ma:default="" ma:internalName="IsDeleted" ma:readOnly="false">
      <xsd:simpleType>
        <xsd:restriction base="dms:Boolean"/>
      </xsd:simpleType>
    </xsd:element>
    <xsd:element name="APDescription" ma:index="30" nillable="true" ma:displayName="Description" ma:default="" ma:internalName="APDescription" ma:readOnly="false">
      <xsd:simpleType>
        <xsd:restriction base="dms:Note"/>
      </xsd:simpleType>
    </xsd:element>
    <xsd:element name="DirectSourceMarket" ma:index="31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2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3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4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5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6" nillable="true" ma:displayName="Editorial Tags" ma:default="" ma:internalName="EditorialTags">
      <xsd:simpleType>
        <xsd:restriction base="dms:Unknown"/>
      </xsd:simpleType>
    </xsd:element>
    <xsd:element name="TPExecutable" ma:index="37" nillable="true" ma:displayName="Executable" ma:default="" ma:internalName="TPExecutable">
      <xsd:simpleType>
        <xsd:restriction base="dms:Text"/>
      </xsd:simpleType>
    </xsd:element>
    <xsd:element name="FeatureTagsTaxHTField0" ma:index="39" nillable="true" ma:taxonomy="true" ma:internalName="FeatureTagsTaxHTField0" ma:taxonomyFieldName="FeatureTags" ma:displayName="Features" ma:readOnly="false" ma:default="" ma:fieldId="{92edc058-e423-4792-9b61-e659cfc9195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0" nillable="true" ma:displayName="Friendly Name" ma:default="" ma:internalName="TPFriendlyName">
      <xsd:simpleType>
        <xsd:restriction base="dms:Text"/>
      </xsd:simpleType>
    </xsd:element>
    <xsd:element name="FriendlyTitle" ma:index="41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2" nillable="true" ma:displayName="Generate Images?" ma:default="true" ma:internalName="PrimaryImageGen">
      <xsd:simpleType>
        <xsd:restriction base="dms:Boolean"/>
      </xsd:simpleType>
    </xsd:element>
    <xsd:element name="HandoffToMSDN" ma:index="43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4" nillable="true" ma:displayName="InProjectListLookup" ma:list="{5CE75894-05D9-4C45-93AB-724995D6B13E}" ma:internalName="InProjectListLookup" ma:readOnly="true" ma:showField="InProjectList" ma:web="8badc642-15f9-493b-af2e-800910d66b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5" nillable="true" ma:displayName="Install Location" ma:default="" ma:internalName="TPInstallLocation">
      <xsd:simpleType>
        <xsd:restriction base="dms:Text"/>
      </xsd:simpleType>
    </xsd:element>
    <xsd:element name="InternalTagsTaxHTField0" ma:index="47" nillable="true" ma:taxonomy="true" ma:internalName="InternalTagsTaxHTField0" ma:taxonomyFieldName="InternalTags" ma:displayName="Internal Tags" ma:readOnly="false" ma:default="" ma:fieldId="{b682b718-e217-497b-9c91-6b2604332d21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8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49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0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1" nillable="true" ma:displayName="Last Complete Version Lookup" ma:default="" ma:list="{5CE75894-05D9-4C45-93AB-724995D6B13E}" ma:internalName="LastCompleteVersionLookup" ma:readOnly="true" ma:showField="LastCompleteVersion" ma:web="8badc642-15f9-493b-af2e-800910d66b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2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3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4" nillable="true" ma:displayName="Last Preview Attempt Error" ma:default="" ma:list="{5CE75894-05D9-4C45-93AB-724995D6B13E}" ma:internalName="LastPreviewErrorLookup" ma:readOnly="true" ma:showField="LastPreviewError" ma:web="8badc642-15f9-493b-af2e-800910d66b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5" nillable="true" ma:displayName="Last Preview Attempt Result" ma:default="" ma:list="{5CE75894-05D9-4C45-93AB-724995D6B13E}" ma:internalName="LastPreviewResultLookup" ma:readOnly="true" ma:showField="LastPreviewResult" ma:web="8badc642-15f9-493b-af2e-800910d66b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6" nillable="true" ma:displayName="Last Preview Attempted On" ma:default="" ma:list="{5CE75894-05D9-4C45-93AB-724995D6B13E}" ma:internalName="LastPreviewAttemptDateLookup" ma:readOnly="true" ma:showField="LastPreviewAttemptDate" ma:web="8badc642-15f9-493b-af2e-800910d66b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7" nillable="true" ma:displayName="Last Previewed By" ma:default="" ma:list="{5CE75894-05D9-4C45-93AB-724995D6B13E}" ma:internalName="LastPreviewedByLookup" ma:readOnly="true" ma:showField="LastPreviewedBy" ma:web="8badc642-15f9-493b-af2e-800910d66b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8" nillable="true" ma:displayName="Last Previewed Date" ma:default="" ma:list="{5CE75894-05D9-4C45-93AB-724995D6B13E}" ma:internalName="LastPreviewTimeLookup" ma:readOnly="true" ma:showField="LastPreviewTime" ma:web="8badc642-15f9-493b-af2e-800910d66b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59" nillable="true" ma:displayName="Last Previewed Version" ma:default="" ma:list="{5CE75894-05D9-4C45-93AB-724995D6B13E}" ma:internalName="LastPreviewVersionLookup" ma:readOnly="true" ma:showField="LastPreviewVersion" ma:web="8badc642-15f9-493b-af2e-800910d66b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0" nillable="true" ma:displayName="Last Publish Attempt Error" ma:default="" ma:list="{5CE75894-05D9-4C45-93AB-724995D6B13E}" ma:internalName="LastPublishErrorLookup" ma:readOnly="true" ma:showField="LastPublishError" ma:web="8badc642-15f9-493b-af2e-800910d66b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1" nillable="true" ma:displayName="Last Publish Attempt Result" ma:default="" ma:list="{5CE75894-05D9-4C45-93AB-724995D6B13E}" ma:internalName="LastPublishResultLookup" ma:readOnly="true" ma:showField="LastPublishResult" ma:web="8badc642-15f9-493b-af2e-800910d66b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2" nillable="true" ma:displayName="Last Publish Attempted On" ma:default="" ma:list="{5CE75894-05D9-4C45-93AB-724995D6B13E}" ma:internalName="LastPublishAttemptDateLookup" ma:readOnly="true" ma:showField="LastPublishAttemptDate" ma:web="8badc642-15f9-493b-af2e-800910d66b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3" nillable="true" ma:displayName="Last Published By" ma:default="" ma:list="{5CE75894-05D9-4C45-93AB-724995D6B13E}" ma:internalName="LastPublishedByLookup" ma:readOnly="true" ma:showField="LastPublishedBy" ma:web="8badc642-15f9-493b-af2e-800910d66b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4" nillable="true" ma:displayName="Last Published Date" ma:default="" ma:list="{5CE75894-05D9-4C45-93AB-724995D6B13E}" ma:internalName="LastPublishTimeLookup" ma:readOnly="true" ma:showField="LastPublishTime" ma:web="8badc642-15f9-493b-af2e-800910d66b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5" nillable="true" ma:displayName="Last Published Version" ma:default="" ma:list="{5CE75894-05D9-4C45-93AB-724995D6B13E}" ma:internalName="LastPublishVersionLookup" ma:readOnly="true" ma:showField="LastPublishVersion" ma:web="8badc642-15f9-493b-af2e-800910d66b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6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7" nillable="true" ma:displayName="Legacy Data" ma:default="" ma:internalName="LegacyData" ma:readOnly="false">
      <xsd:simpleType>
        <xsd:restriction base="dms:Note"/>
      </xsd:simpleType>
    </xsd:element>
    <xsd:element name="TPLaunchHelpLink" ma:index="68" nillable="true" ma:displayName="Link to Launch Help Topic" ma:default="" ma:internalName="TPLaunchHelpLink">
      <xsd:simpleType>
        <xsd:restriction base="dms:Text"/>
      </xsd:simpleType>
    </xsd:element>
    <xsd:element name="LocComments" ma:index="69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0" nillable="true" ma:displayName="Loc Last Loc Attempt Version" ma:default="" ma:list="{40AED7CC-D31B-4E42-956F-872B0282B0E2}" ma:internalName="LocLastLocAttemptVersionLookup" ma:readOnly="false" ma:showField="LastLocAttemptVersion" ma:web="8badc642-15f9-493b-af2e-800910d66b6f">
      <xsd:simpleType>
        <xsd:restriction base="dms:Lookup"/>
      </xsd:simpleType>
    </xsd:element>
    <xsd:element name="LocLastLocAttemptVersionTypeLookup" ma:index="71" nillable="true" ma:displayName="Loc Last Loc Attempt Version Type" ma:default="" ma:list="{40AED7CC-D31B-4E42-956F-872B0282B0E2}" ma:internalName="LocLastLocAttemptVersionTypeLookup" ma:readOnly="true" ma:showField="LastLocAttemptVersionType" ma:web="8badc642-15f9-493b-af2e-800910d66b6f">
      <xsd:simpleType>
        <xsd:restriction base="dms:Lookup"/>
      </xsd:simpleType>
    </xsd:element>
    <xsd:element name="LocManualTestRequired" ma:index="72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3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4" nillable="true" ma:displayName="Loc New Published Version Lookup" ma:default="" ma:list="{40AED7CC-D31B-4E42-956F-872B0282B0E2}" ma:internalName="LocNewPublishedVersionLookup" ma:readOnly="true" ma:showField="NewPublishedVersion" ma:web="8badc642-15f9-493b-af2e-800910d66b6f">
      <xsd:simpleType>
        <xsd:restriction base="dms:Lookup"/>
      </xsd:simpleType>
    </xsd:element>
    <xsd:element name="LocOverallHandbackStatusLookup" ma:index="75" nillable="true" ma:displayName="Loc Overall Handback Status" ma:default="" ma:list="{40AED7CC-D31B-4E42-956F-872B0282B0E2}" ma:internalName="LocOverallHandbackStatusLookup" ma:readOnly="true" ma:showField="OverallHandbackStatus" ma:web="8badc642-15f9-493b-af2e-800910d66b6f">
      <xsd:simpleType>
        <xsd:restriction base="dms:Lookup"/>
      </xsd:simpleType>
    </xsd:element>
    <xsd:element name="LocOverallLocStatusLookup" ma:index="76" nillable="true" ma:displayName="Loc Overall Localize Status" ma:default="" ma:list="{40AED7CC-D31B-4E42-956F-872B0282B0E2}" ma:internalName="LocOverallLocStatusLookup" ma:readOnly="true" ma:showField="OverallLocStatus" ma:web="8badc642-15f9-493b-af2e-800910d66b6f">
      <xsd:simpleType>
        <xsd:restriction base="dms:Lookup"/>
      </xsd:simpleType>
    </xsd:element>
    <xsd:element name="LocOverallPreviewStatusLookup" ma:index="77" nillable="true" ma:displayName="Loc Overall Preview Status" ma:default="" ma:list="{40AED7CC-D31B-4E42-956F-872B0282B0E2}" ma:internalName="LocOverallPreviewStatusLookup" ma:readOnly="true" ma:showField="OverallPreviewStatus" ma:web="8badc642-15f9-493b-af2e-800910d66b6f">
      <xsd:simpleType>
        <xsd:restriction base="dms:Lookup"/>
      </xsd:simpleType>
    </xsd:element>
    <xsd:element name="LocOverallPublishStatusLookup" ma:index="78" nillable="true" ma:displayName="Loc Overall Publish Status" ma:default="" ma:list="{40AED7CC-D31B-4E42-956F-872B0282B0E2}" ma:internalName="LocOverallPublishStatusLookup" ma:readOnly="true" ma:showField="OverallPublishStatus" ma:web="8badc642-15f9-493b-af2e-800910d66b6f">
      <xsd:simpleType>
        <xsd:restriction base="dms:Lookup"/>
      </xsd:simpleType>
    </xsd:element>
    <xsd:element name="IntlLocPriority" ma:index="79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0" nillable="true" ma:displayName="Loc Processed For Handoffs" ma:default="" ma:list="{40AED7CC-D31B-4E42-956F-872B0282B0E2}" ma:internalName="LocProcessedForHandoffsLookup" ma:readOnly="true" ma:showField="ProcessedForHandoffs" ma:web="8badc642-15f9-493b-af2e-800910d66b6f">
      <xsd:simpleType>
        <xsd:restriction base="dms:Lookup"/>
      </xsd:simpleType>
    </xsd:element>
    <xsd:element name="LocProcessedForMarketsLookup" ma:index="81" nillable="true" ma:displayName="Loc Processed For Markets" ma:default="" ma:list="{40AED7CC-D31B-4E42-956F-872B0282B0E2}" ma:internalName="LocProcessedForMarketsLookup" ma:readOnly="true" ma:showField="ProcessedForMarkets" ma:web="8badc642-15f9-493b-af2e-800910d66b6f">
      <xsd:simpleType>
        <xsd:restriction base="dms:Lookup"/>
      </xsd:simpleType>
    </xsd:element>
    <xsd:element name="LocPublishedDependentAssetsLookup" ma:index="82" nillable="true" ma:displayName="Loc Published Dependent Assets" ma:default="" ma:list="{40AED7CC-D31B-4E42-956F-872B0282B0E2}" ma:internalName="LocPublishedDependentAssetsLookup" ma:readOnly="true" ma:showField="PublishedDependentAssets" ma:web="8badc642-15f9-493b-af2e-800910d66b6f">
      <xsd:simpleType>
        <xsd:restriction base="dms:Lookup"/>
      </xsd:simpleType>
    </xsd:element>
    <xsd:element name="LocPublishedLinkedAssetsLookup" ma:index="83" nillable="true" ma:displayName="Loc Published Linked Assets" ma:default="" ma:list="{40AED7CC-D31B-4E42-956F-872B0282B0E2}" ma:internalName="LocPublishedLinkedAssetsLookup" ma:readOnly="true" ma:showField="PublishedLinkedAssets" ma:web="8badc642-15f9-493b-af2e-800910d66b6f">
      <xsd:simpleType>
        <xsd:restriction base="dms:Lookup"/>
      </xsd:simpleType>
    </xsd:element>
    <xsd:element name="LocRecommendedHandoff" ma:index="84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6" nillable="true" ma:taxonomy="true" ma:internalName="LocalizationTagsTaxHTField0" ma:taxonomyFieldName="LocalizationTags" ma:displayName="Localization Tags" ma:readOnly="false" ma:default="" ma:fieldId="{6961b3df-62bf-4d6c-9143-bdeee396cb75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7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8" nillable="true" ma:displayName="Manager" ma:hidden="true" ma:internalName="Manager" ma:readOnly="false">
      <xsd:simpleType>
        <xsd:restriction base="dms:Text"/>
      </xsd:simpleType>
    </xsd:element>
    <xsd:element name="Markets" ma:index="89" nillable="true" ma:displayName="Markets" ma:default="" ma:description="Leave blank to show in all markets" ma:list="{242CDFB2-E9AA-41D4-B020-0C08EC68947A}" ma:internalName="Markets" ma:readOnly="false" ma:showField="MarketName" ma:web="8badc642-15f9-493b-af2e-800910d66b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0" nillable="true" ma:displayName="Milestone" ma:default="" ma:internalName="Milestone" ma:readOnly="false">
      <xsd:simpleType>
        <xsd:restriction base="dms:Unknown"/>
      </xsd:simpleType>
    </xsd:element>
    <xsd:element name="TPNamespace" ma:index="93" nillable="true" ma:displayName="Namespace" ma:default="" ma:internalName="TPNamespace">
      <xsd:simpleType>
        <xsd:restriction base="dms:Text"/>
      </xsd:simpleType>
    </xsd:element>
    <xsd:element name="NumericId" ma:index="94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5" nillable="true" ma:displayName="NumOfRatings" ma:default="" ma:list="{5CE75894-05D9-4C45-93AB-724995D6B13E}" ma:internalName="NumOfRatingsLookup" ma:readOnly="true" ma:showField="NumOfRatings" ma:web="8badc642-15f9-493b-af2e-800910d66b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6" nillable="true" ma:displayName="OOCacheId" ma:internalName="OOCacheId" ma:readOnly="false">
      <xsd:simpleType>
        <xsd:restriction base="dms:Text"/>
      </xsd:simpleType>
    </xsd:element>
    <xsd:element name="OpenTemplate" ma:index="97" nillable="true" ma:displayName="Open Template" ma:default="true" ma:internalName="OpenTemplate">
      <xsd:simpleType>
        <xsd:restriction base="dms:Boolean"/>
      </xsd:simpleType>
    </xsd:element>
    <xsd:element name="OriginAsset" ma:index="98" nillable="true" ma:displayName="Origin Asset" ma:default="" ma:internalName="OriginAsset" ma:readOnly="false">
      <xsd:simpleType>
        <xsd:restriction base="dms:Text"/>
      </xsd:simpleType>
    </xsd:element>
    <xsd:element name="OriginalRelease" ma:index="99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0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1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2" nillable="true" ma:displayName="Parent Asset Id" ma:default="" ma:internalName="ParentAssetId" ma:readOnly="false">
      <xsd:simpleType>
        <xsd:restriction base="dms:Text"/>
      </xsd:simpleType>
    </xsd:element>
    <xsd:element name="PlannedPubDate" ma:index="103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4" nillable="true" ma:displayName="Policheck Words" ma:default="" ma:internalName="PolicheckWords" ma:readOnly="false">
      <xsd:simpleType>
        <xsd:restriction base="dms:Text"/>
      </xsd:simpleType>
    </xsd:element>
    <xsd:element name="BusinessGroup" ma:index="105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6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7" nillable="true" ma:displayName="Provider" ma:default="" ma:internalName="Provider" ma:readOnly="false">
      <xsd:simpleType>
        <xsd:restriction base="dms:Unknown"/>
      </xsd:simpleType>
    </xsd:element>
    <xsd:element name="Providers" ma:index="108" nillable="true" ma:displayName="Providers" ma:default="" ma:internalName="Providers">
      <xsd:simpleType>
        <xsd:restriction base="dms:Unknown"/>
      </xsd:simpleType>
    </xsd:element>
    <xsd:element name="PublishStatusLookup" ma:index="109" nillable="true" ma:displayName="Publish Status" ma:default="" ma:list="{5CE75894-05D9-4C45-93AB-724995D6B13E}" ma:internalName="PublishStatusLookup" ma:readOnly="false" ma:showField="PublishStatus" ma:web="8badc642-15f9-493b-af2e-800910d66b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0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1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2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4" nillable="true" ma:taxonomy="true" ma:internalName="ScenarioTagsTaxHTField0" ma:taxonomyFieldName="ScenarioTags" ma:displayName="Scenarios" ma:readOnly="false" ma:default="" ma:fieldId="{56b87052-c4fe-45e6-97bd-ce59e177822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6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7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8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19" nillable="true" ma:displayName="Submitter ID" ma:default="" ma:internalName="SubmitterId" ma:readOnly="false">
      <xsd:simpleType>
        <xsd:restriction base="dms:Text"/>
      </xsd:simpleType>
    </xsd:element>
    <xsd:element name="TaxCatchAll" ma:index="120" nillable="true" ma:displayName="Taxonomy Catch All Column" ma:hidden="true" ma:list="{63442d1a-70a6-4e69-9f2c-62ec59343502}" ma:internalName="TaxCatchAll" ma:showField="CatchAllData" ma:web="8badc642-15f9-493b-af2e-800910d66b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1" nillable="true" ma:displayName="Taxonomy Catch All Column1" ma:hidden="true" ma:list="{63442d1a-70a6-4e69-9f2c-62ec59343502}" ma:internalName="TaxCatchAllLabel" ma:readOnly="true" ma:showField="CatchAllDataLabel" ma:web="8badc642-15f9-493b-af2e-800910d66b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2" nillable="true" ma:displayName="Template Status" ma:default="" ma:internalName="TemplateStatus">
      <xsd:simpleType>
        <xsd:restriction base="dms:Unknown"/>
      </xsd:simpleType>
    </xsd:element>
    <xsd:element name="TemplateTemplateType" ma:index="123" nillable="true" ma:displayName="Template Type" ma:default="" ma:internalName="TemplateTemplateType">
      <xsd:simpleType>
        <xsd:restriction base="dms:Unknown"/>
      </xsd:simpleType>
    </xsd:element>
    <xsd:element name="ThumbnailAssetId" ma:index="124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5" nillable="true" ma:displayName="Times Cloned" ma:default="" ma:internalName="TimesCloned" ma:readOnly="false">
      <xsd:simpleType>
        <xsd:restriction base="dms:Number"/>
      </xsd:simpleType>
    </xsd:element>
    <xsd:element name="TrustLevel" ma:index="127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8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29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0" nillable="true" ma:displayName="UA Notes" ma:default="" ma:internalName="UANotes" ma:readOnly="false">
      <xsd:simpleType>
        <xsd:restriction base="dms:Note"/>
      </xsd:simpleType>
    </xsd:element>
    <xsd:element name="TPAppVersion" ma:index="131" nillable="true" ma:displayName="Version" ma:default="" ma:internalName="TPAppVersion">
      <xsd:simpleType>
        <xsd:restriction base="dms:Text"/>
      </xsd:simpleType>
    </xsd:element>
    <xsd:element name="VoteCount" ma:index="132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inOccurs="0" maxOccurs="1" ma:index="126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rketSpecific xmlns="8badc642-15f9-493b-af2e-800910d66b6f">false</MarketSpecific>
    <ApprovalStatus xmlns="8badc642-15f9-493b-af2e-800910d66b6f">InProgress</ApprovalStatus>
    <LocComments xmlns="8badc642-15f9-493b-af2e-800910d66b6f" xsi:nil="true"/>
    <DirectSourceMarket xmlns="8badc642-15f9-493b-af2e-800910d66b6f">english</DirectSourceMarket>
    <ThumbnailAssetId xmlns="8badc642-15f9-493b-af2e-800910d66b6f" xsi:nil="true"/>
    <PrimaryImageGen xmlns="8badc642-15f9-493b-af2e-800910d66b6f">true</PrimaryImageGen>
    <LegacyData xmlns="8badc642-15f9-493b-af2e-800910d66b6f" xsi:nil="true"/>
    <TPFriendlyName xmlns="8badc642-15f9-493b-af2e-800910d66b6f" xsi:nil="true"/>
    <NumericId xmlns="8badc642-15f9-493b-af2e-800910d66b6f" xsi:nil="true"/>
    <LocRecommendedHandoff xmlns="8badc642-15f9-493b-af2e-800910d66b6f" xsi:nil="true"/>
    <BlockPublish xmlns="8badc642-15f9-493b-af2e-800910d66b6f">false</BlockPublish>
    <BusinessGroup xmlns="8badc642-15f9-493b-af2e-800910d66b6f" xsi:nil="true"/>
    <OpenTemplate xmlns="8badc642-15f9-493b-af2e-800910d66b6f">true</OpenTemplate>
    <SourceTitle xmlns="8badc642-15f9-493b-af2e-800910d66b6f">Black and white pushpins design template</SourceTitle>
    <APEditor xmlns="8badc642-15f9-493b-af2e-800910d66b6f">
      <UserInfo>
        <DisplayName/>
        <AccountId xsi:nil="true"/>
        <AccountType/>
      </UserInfo>
    </APEditor>
    <UALocComments xmlns="8badc642-15f9-493b-af2e-800910d66b6f">2007 Template UpLeveling Do Not HandOff</UALocComments>
    <IntlLangReviewDate xmlns="8badc642-15f9-493b-af2e-800910d66b6f" xsi:nil="true"/>
    <PublishStatusLookup xmlns="8badc642-15f9-493b-af2e-800910d66b6f">
      <Value>237949</Value>
      <Value>237952</Value>
    </PublishStatusLookup>
    <ParentAssetId xmlns="8badc642-15f9-493b-af2e-800910d66b6f" xsi:nil="true"/>
    <FeatureTagsTaxHTField0 xmlns="8badc642-15f9-493b-af2e-800910d66b6f">
      <Terms xmlns="http://schemas.microsoft.com/office/infopath/2007/PartnerControls"/>
    </FeatureTagsTaxHTField0>
    <MachineTranslated xmlns="8badc642-15f9-493b-af2e-800910d66b6f">false</MachineTranslated>
    <Providers xmlns="8badc642-15f9-493b-af2e-800910d66b6f" xsi:nil="true"/>
    <OriginalSourceMarket xmlns="8badc642-15f9-493b-af2e-800910d66b6f">english</OriginalSourceMarket>
    <APDescription xmlns="8badc642-15f9-493b-af2e-800910d66b6f" xsi:nil="true"/>
    <ContentItem xmlns="8badc642-15f9-493b-af2e-800910d66b6f" xsi:nil="true"/>
    <ClipArtFilename xmlns="8badc642-15f9-493b-af2e-800910d66b6f" xsi:nil="true"/>
    <TPInstallLocation xmlns="8badc642-15f9-493b-af2e-800910d66b6f" xsi:nil="true"/>
    <TimesCloned xmlns="8badc642-15f9-493b-af2e-800910d66b6f" xsi:nil="true"/>
    <PublishTargets xmlns="8badc642-15f9-493b-af2e-800910d66b6f">OfficeOnline,OfficeOnlineVNext</PublishTargets>
    <AcquiredFrom xmlns="8badc642-15f9-493b-af2e-800910d66b6f">Internal MS</AcquiredFrom>
    <AssetStart xmlns="8badc642-15f9-493b-af2e-800910d66b6f">2012-02-02T04:49:00+00:00</AssetStart>
    <FriendlyTitle xmlns="8badc642-15f9-493b-af2e-800910d66b6f" xsi:nil="true"/>
    <Provider xmlns="8badc642-15f9-493b-af2e-800910d66b6f" xsi:nil="true"/>
    <LastHandOff xmlns="8badc642-15f9-493b-af2e-800910d66b6f" xsi:nil="true"/>
    <TPClientViewer xmlns="8badc642-15f9-493b-af2e-800910d66b6f" xsi:nil="true"/>
    <TemplateStatus xmlns="8badc642-15f9-493b-af2e-800910d66b6f">Complete</TemplateStatus>
    <ShowIn xmlns="8badc642-15f9-493b-af2e-800910d66b6f">Show everywhere</ShowIn>
    <CSXHash xmlns="8badc642-15f9-493b-af2e-800910d66b6f" xsi:nil="true"/>
    <Downloads xmlns="8badc642-15f9-493b-af2e-800910d66b6f">0</Downloads>
    <VoteCount xmlns="8badc642-15f9-493b-af2e-800910d66b6f" xsi:nil="true"/>
    <OOCacheId xmlns="8badc642-15f9-493b-af2e-800910d66b6f" xsi:nil="true"/>
    <IsDeleted xmlns="8badc642-15f9-493b-af2e-800910d66b6f">false</IsDeleted>
    <InternalTagsTaxHTField0 xmlns="8badc642-15f9-493b-af2e-800910d66b6f">
      <Terms xmlns="http://schemas.microsoft.com/office/infopath/2007/PartnerControls"/>
    </InternalTagsTaxHTField0>
    <UANotes xmlns="8badc642-15f9-493b-af2e-800910d66b6f">2003 to 2007 conversion</UANotes>
    <AssetExpire xmlns="8badc642-15f9-493b-af2e-800910d66b6f">2035-01-01T08:00:00+00:00</AssetExpire>
    <CSXSubmissionMarket xmlns="8badc642-15f9-493b-af2e-800910d66b6f" xsi:nil="true"/>
    <DSATActionTaken xmlns="8badc642-15f9-493b-af2e-800910d66b6f" xsi:nil="true"/>
    <SubmitterId xmlns="8badc642-15f9-493b-af2e-800910d66b6f" xsi:nil="true"/>
    <EditorialTags xmlns="8badc642-15f9-493b-af2e-800910d66b6f" xsi:nil="true"/>
    <TPExecutable xmlns="8badc642-15f9-493b-af2e-800910d66b6f" xsi:nil="true"/>
    <CSXSubmissionDate xmlns="8badc642-15f9-493b-af2e-800910d66b6f" xsi:nil="true"/>
    <CSXUpdate xmlns="8badc642-15f9-493b-af2e-800910d66b6f">false</CSXUpdate>
    <AssetType xmlns="8badc642-15f9-493b-af2e-800910d66b6f">TP</AssetType>
    <ApprovalLog xmlns="8badc642-15f9-493b-af2e-800910d66b6f" xsi:nil="true"/>
    <BugNumber xmlns="8badc642-15f9-493b-af2e-800910d66b6f" xsi:nil="true"/>
    <OriginAsset xmlns="8badc642-15f9-493b-af2e-800910d66b6f" xsi:nil="true"/>
    <TPComponent xmlns="8badc642-15f9-493b-af2e-800910d66b6f" xsi:nil="true"/>
    <Milestone xmlns="8badc642-15f9-493b-af2e-800910d66b6f" xsi:nil="true"/>
    <RecommendationsModifier xmlns="8badc642-15f9-493b-af2e-800910d66b6f" xsi:nil="true"/>
    <AssetId xmlns="8badc642-15f9-493b-af2e-800910d66b6f">TP102823112</AssetId>
    <PolicheckWords xmlns="8badc642-15f9-493b-af2e-800910d66b6f" xsi:nil="true"/>
    <TPLaunchHelpLink xmlns="8badc642-15f9-493b-af2e-800910d66b6f" xsi:nil="true"/>
    <IntlLocPriority xmlns="8badc642-15f9-493b-af2e-800910d66b6f" xsi:nil="true"/>
    <TPApplication xmlns="8badc642-15f9-493b-af2e-800910d66b6f" xsi:nil="true"/>
    <IntlLangReviewer xmlns="8badc642-15f9-493b-af2e-800910d66b6f" xsi:nil="true"/>
    <HandoffToMSDN xmlns="8badc642-15f9-493b-af2e-800910d66b6f" xsi:nil="true"/>
    <PlannedPubDate xmlns="8badc642-15f9-493b-af2e-800910d66b6f" xsi:nil="true"/>
    <CrawlForDependencies xmlns="8badc642-15f9-493b-af2e-800910d66b6f">false</CrawlForDependencies>
    <LocLastLocAttemptVersionLookup xmlns="8badc642-15f9-493b-af2e-800910d66b6f">822637</LocLastLocAttemptVersionLookup>
    <TrustLevel xmlns="8badc642-15f9-493b-af2e-800910d66b6f">1 Microsoft Managed Content</TrustLevel>
    <CampaignTagsTaxHTField0 xmlns="8badc642-15f9-493b-af2e-800910d66b6f">
      <Terms xmlns="http://schemas.microsoft.com/office/infopath/2007/PartnerControls"/>
    </CampaignTagsTaxHTField0>
    <TPNamespace xmlns="8badc642-15f9-493b-af2e-800910d66b6f" xsi:nil="true"/>
    <TaxCatchAll xmlns="8badc642-15f9-493b-af2e-800910d66b6f"/>
    <IsSearchable xmlns="8badc642-15f9-493b-af2e-800910d66b6f">true</IsSearchable>
    <TemplateTemplateType xmlns="8badc642-15f9-493b-af2e-800910d66b6f">PowerPoint 12 Default</TemplateTemplateType>
    <Markets xmlns="8badc642-15f9-493b-af2e-800910d66b6f"/>
    <IntlLangReview xmlns="8badc642-15f9-493b-af2e-800910d66b6f">false</IntlLangReview>
    <UAProjectedTotalWords xmlns="8badc642-15f9-493b-af2e-800910d66b6f" xsi:nil="true"/>
    <OutputCachingOn xmlns="8badc642-15f9-493b-af2e-800910d66b6f">false</OutputCachingOn>
    <LocMarketGroupTiers2 xmlns="8badc642-15f9-493b-af2e-800910d66b6f" xsi:nil="true"/>
    <APAuthor xmlns="8badc642-15f9-493b-af2e-800910d66b6f">
      <UserInfo>
        <DisplayName/>
        <AccountId>1928</AccountId>
        <AccountType/>
      </UserInfo>
    </APAuthor>
    <TPCommandLine xmlns="8badc642-15f9-493b-af2e-800910d66b6f" xsi:nil="true"/>
    <LocManualTestRequired xmlns="8badc642-15f9-493b-af2e-800910d66b6f">false</LocManualTestRequired>
    <TPAppVersion xmlns="8badc642-15f9-493b-af2e-800910d66b6f" xsi:nil="true"/>
    <EditorialStatus xmlns="8badc642-15f9-493b-af2e-800910d66b6f" xsi:nil="true"/>
    <LastModifiedDateTime xmlns="8badc642-15f9-493b-af2e-800910d66b6f" xsi:nil="true"/>
    <TPLaunchHelpLinkType xmlns="8badc642-15f9-493b-af2e-800910d66b6f">Template</TPLaunchHelpLinkType>
    <OriginalRelease xmlns="8badc642-15f9-493b-af2e-800910d66b6f">14</OriginalRelease>
    <ScenarioTagsTaxHTField0 xmlns="8badc642-15f9-493b-af2e-800910d66b6f">
      <Terms xmlns="http://schemas.microsoft.com/office/infopath/2007/PartnerControls"/>
    </ScenarioTagsTaxHTField0>
    <LocalizationTagsTaxHTField0 xmlns="8badc642-15f9-493b-af2e-800910d66b6f">
      <Terms xmlns="http://schemas.microsoft.com/office/infopath/2007/PartnerControls"/>
    </LocalizationTagsTaxHTField0>
    <Manager xmlns="8badc642-15f9-493b-af2e-800910d66b6f" xsi:nil="true"/>
    <UALocRecommendation xmlns="8badc642-15f9-493b-af2e-800910d66b6f">Localize</UALocRecommendation>
    <ArtSampleDocs xmlns="8badc642-15f9-493b-af2e-800910d66b6f" xsi:nil="true"/>
    <UACurrentWords xmlns="8badc642-15f9-493b-af2e-800910d66b6f" xsi:nil="true"/>
  </documentManagement>
</p:properties>
</file>

<file path=customXml/itemProps1.xml><?xml version="1.0" encoding="utf-8"?>
<ds:datastoreItem xmlns:ds="http://schemas.openxmlformats.org/officeDocument/2006/customXml" ds:itemID="{39BBB08F-7056-4F87-897C-D41980C43E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adc642-15f9-493b-af2e-800910d66b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30AF417-7BAF-45B4-A882-0556770F64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C607C4-8B51-4FB8-915B-F697280A5033}">
  <ds:schemaRefs>
    <ds:schemaRef ds:uri="http://schemas.microsoft.com/office/2006/metadata/properties"/>
    <ds:schemaRef ds:uri="http://schemas.microsoft.com/office/infopath/2007/PartnerControls"/>
    <ds:schemaRef ds:uri="8badc642-15f9-493b-af2e-800910d66b6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Dizajn predloška Crno-bijele pribadače</Template>
  <TotalTime>195</TotalTime>
  <Words>709</Words>
  <Application>Microsoft Macintosh PowerPoint</Application>
  <PresentationFormat>On-screen Show (4:3)</PresentationFormat>
  <Paragraphs>109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 Black</vt:lpstr>
      <vt:lpstr>Calibri</vt:lpstr>
      <vt:lpstr>Times New Roman</vt:lpstr>
      <vt:lpstr>Arial</vt:lpstr>
      <vt:lpstr>Office Theme</vt:lpstr>
      <vt:lpstr>TEMELJNI POJMOVI</vt:lpstr>
      <vt:lpstr>ZADATAK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Što je aktivno učenje?</vt:lpstr>
      <vt:lpstr>PowerPoint Presentation</vt:lpstr>
      <vt:lpstr>PowerPoint Presentation</vt:lpstr>
      <vt:lpstr>PowerPoint Presentation</vt:lpstr>
      <vt:lpstr>https://www.youtube.com/watch?v=BkYRVYDwQ2U</vt:lpstr>
    </vt:vector>
  </TitlesOfParts>
  <Manager/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TEMELJNI POJMOVI</dc:title>
  <dc:subject/>
  <dc:creator>Rona Bušljeta</dc:creator>
  <cp:keywords/>
  <dc:description/>
  <cp:lastModifiedBy>Rona Bušljeta</cp:lastModifiedBy>
  <cp:revision>20</cp:revision>
  <dcterms:created xsi:type="dcterms:W3CDTF">2019-10-12T18:14:11Z</dcterms:created>
  <dcterms:modified xsi:type="dcterms:W3CDTF">2023-10-22T16:27:25Z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TC010721161050</vt:lpwstr>
  </property>
  <property fmtid="{D5CDD505-2E9C-101B-9397-08002B2CF9AE}" pid="3" name="Order">
    <vt:r8>7260100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ContentTypeId">
    <vt:lpwstr>0x010100CE6EEBCA2A20434687F63529BC62C70C0400B49D3FDEBF6E5C4BBABD28DFF7A72F5A</vt:lpwstr>
  </property>
  <property fmtid="{D5CDD505-2E9C-101B-9397-08002B2CF9AE}" pid="7" name="FeatureTags">
    <vt:lpwstr/>
  </property>
  <property fmtid="{D5CDD505-2E9C-101B-9397-08002B2CF9AE}" pid="8" name="LocalizationTags">
    <vt:lpwstr/>
  </property>
  <property fmtid="{D5CDD505-2E9C-101B-9397-08002B2CF9AE}" pid="9" name="ImageGenStatus">
    <vt:i4>0</vt:i4>
  </property>
  <property fmtid="{D5CDD505-2E9C-101B-9397-08002B2CF9AE}" pid="10" name="CategoryTags">
    <vt:lpwstr/>
  </property>
  <property fmtid="{D5CDD505-2E9C-101B-9397-08002B2CF9AE}" pid="11" name="Applications">
    <vt:lpwstr/>
  </property>
  <property fmtid="{D5CDD505-2E9C-101B-9397-08002B2CF9AE}" pid="12" name="CampaignTags">
    <vt:lpwstr/>
  </property>
  <property fmtid="{D5CDD505-2E9C-101B-9397-08002B2CF9AE}" pid="13" name="ScenarioTags">
    <vt:lpwstr/>
  </property>
</Properties>
</file>