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4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2A1A3B7-553C-472D-8F6B-F94488717B42}" type="datetimeFigureOut">
              <a:rPr lang="sr-Latn-CS" smtClean="0"/>
              <a:pPr/>
              <a:t>11.4.2022.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Pravokut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avokut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ut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vni povezni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vni povezni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vni povezni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avokut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91A7D4A-51B5-42DC-B31F-D6898BA7C36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1A3B7-553C-472D-8F6B-F94488717B42}" type="datetimeFigureOut">
              <a:rPr lang="sr-Latn-CS" smtClean="0"/>
              <a:pPr/>
              <a:t>11.4.2022.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A7D4A-51B5-42DC-B31F-D6898BA7C36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1A3B7-553C-472D-8F6B-F94488717B42}" type="datetimeFigureOut">
              <a:rPr lang="sr-Latn-CS" smtClean="0"/>
              <a:pPr/>
              <a:t>11.4.2022.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A7D4A-51B5-42DC-B31F-D6898BA7C36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2A1A3B7-553C-472D-8F6B-F94488717B42}" type="datetimeFigureOut">
              <a:rPr lang="sr-Latn-CS" smtClean="0"/>
              <a:pPr/>
              <a:t>11.4.2022.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91A7D4A-51B5-42DC-B31F-D6898BA7C36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2A1A3B7-553C-472D-8F6B-F94488717B42}" type="datetimeFigureOut">
              <a:rPr lang="sr-Latn-CS" smtClean="0"/>
              <a:pPr/>
              <a:t>11.4.2022.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Pravokut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vni povezni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vni povezni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avokut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vni povezni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91A7D4A-51B5-42DC-B31F-D6898BA7C36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1A3B7-553C-472D-8F6B-F94488717B42}" type="datetimeFigureOut">
              <a:rPr lang="sr-Latn-CS" smtClean="0"/>
              <a:pPr/>
              <a:t>11.4.2022.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A7D4A-51B5-42DC-B31F-D6898BA7C36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1A3B7-553C-472D-8F6B-F94488717B42}" type="datetimeFigureOut">
              <a:rPr lang="sr-Latn-CS" smtClean="0"/>
              <a:pPr/>
              <a:t>11.4.2022.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A7D4A-51B5-42DC-B31F-D6898BA7C36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2" name="Rezervirano mjesto teksta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14" name="Rezervirano mjesto teksta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6" name="Rezervirano mjesto datum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2A1A3B7-553C-472D-8F6B-F94488717B42}" type="datetimeFigureOut">
              <a:rPr lang="sr-Latn-CS" smtClean="0"/>
              <a:pPr/>
              <a:t>11.4.2022.</a:t>
            </a:fld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91A7D4A-51B5-42DC-B31F-D6898BA7C36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1A3B7-553C-472D-8F6B-F94488717B42}" type="datetimeFigureOut">
              <a:rPr lang="sr-Latn-CS" smtClean="0"/>
              <a:pPr/>
              <a:t>11.4.2022.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A7D4A-51B5-42DC-B31F-D6898BA7C36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zervirano mjesto sadržaja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1" name="Rezervirano mjesto datum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2A1A3B7-553C-472D-8F6B-F94488717B42}" type="datetimeFigureOut">
              <a:rPr lang="sr-Latn-CS" smtClean="0"/>
              <a:pPr/>
              <a:t>11.4.2022.</a:t>
            </a:fld>
            <a:endParaRPr lang="hr-HR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91A7D4A-51B5-42DC-B31F-D6898BA7C36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3" name="Rezervirano mjesto podnožj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avokut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vni povezni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vni povezni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vni povezni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Rezervirano mjesto datum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2A1A3B7-553C-472D-8F6B-F94488717B42}" type="datetimeFigureOut">
              <a:rPr lang="sr-Latn-CS" smtClean="0"/>
              <a:pPr/>
              <a:t>11.4.2022.</a:t>
            </a:fld>
            <a:endParaRPr lang="hr-HR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91A7D4A-51B5-42DC-B31F-D6898BA7C36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Rezervirano mjesto podnožj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2A1A3B7-553C-472D-8F6B-F94488717B42}" type="datetimeFigureOut">
              <a:rPr lang="sr-Latn-CS" smtClean="0"/>
              <a:pPr/>
              <a:t>11.4.2022.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ut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91A7D4A-51B5-42DC-B31F-D6898BA7C361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Latinski jezik 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285984" y="2214554"/>
            <a:ext cx="6553216" cy="1388110"/>
          </a:xfrm>
        </p:spPr>
        <p:txBody>
          <a:bodyPr/>
          <a:lstStyle/>
          <a:p>
            <a:r>
              <a:rPr lang="hr-HR" dirty="0" smtClean="0"/>
              <a:t>Prva osnova</a:t>
            </a:r>
          </a:p>
          <a:p>
            <a:r>
              <a:rPr lang="hr-HR" dirty="0" smtClean="0"/>
              <a:t>Infinitiv prezenta aktiva/istovremenosti </a:t>
            </a:r>
          </a:p>
          <a:p>
            <a:r>
              <a:rPr lang="hr-HR" dirty="0" smtClean="0"/>
              <a:t>Indikativ prezenta aktiva i pasiva  </a:t>
            </a:r>
            <a:endParaRPr lang="hr-HR" dirty="0"/>
          </a:p>
        </p:txBody>
      </p:sp>
      <p:sp>
        <p:nvSpPr>
          <p:cNvPr id="5" name="TekstniOkvir 4"/>
          <p:cNvSpPr txBox="1"/>
          <p:nvPr/>
        </p:nvSpPr>
        <p:spPr>
          <a:xfrm>
            <a:off x="5143504" y="5286389"/>
            <a:ext cx="32861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 smtClean="0">
              <a:solidFill>
                <a:srgbClr val="002060"/>
              </a:solidFill>
            </a:endParaRPr>
          </a:p>
          <a:p>
            <a:r>
              <a:rPr lang="hr-HR" dirty="0" smtClean="0">
                <a:solidFill>
                  <a:srgbClr val="002060"/>
                </a:solidFill>
              </a:rPr>
              <a:t>5.4.2022</a:t>
            </a:r>
            <a:r>
              <a:rPr lang="hr-HR" dirty="0" smtClean="0">
                <a:solidFill>
                  <a:srgbClr val="002060"/>
                </a:solidFill>
              </a:rPr>
              <a:t>. </a:t>
            </a:r>
            <a:endParaRPr lang="hr-HR" dirty="0" smtClean="0">
              <a:solidFill>
                <a:srgbClr val="002060"/>
              </a:solidFill>
            </a:endParaRPr>
          </a:p>
          <a:p>
            <a:r>
              <a:rPr lang="hr-HR" dirty="0" smtClean="0">
                <a:solidFill>
                  <a:srgbClr val="002060"/>
                </a:solidFill>
              </a:rPr>
              <a:t>studentica</a:t>
            </a:r>
            <a:r>
              <a:rPr lang="hr-HR" dirty="0" smtClean="0">
                <a:solidFill>
                  <a:srgbClr val="002060"/>
                </a:solidFill>
              </a:rPr>
              <a:t>: Klara Bagarić </a:t>
            </a:r>
            <a:endParaRPr lang="hr-HR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Indikativ prezenta aktiva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2071678"/>
            <a:ext cx="7467600" cy="4402274"/>
          </a:xfrm>
        </p:spPr>
        <p:txBody>
          <a:bodyPr/>
          <a:lstStyle/>
          <a:p>
            <a:r>
              <a:rPr lang="hr-HR" dirty="0" smtClean="0"/>
              <a:t>Nastavci za aktiv : </a:t>
            </a:r>
          </a:p>
          <a:p>
            <a:pPr>
              <a:buNone/>
            </a:pPr>
            <a:r>
              <a:rPr lang="hr-HR" dirty="0" smtClean="0"/>
              <a:t>    </a:t>
            </a:r>
            <a:r>
              <a:rPr lang="hr-HR" dirty="0" err="1" smtClean="0"/>
              <a:t>sg</a:t>
            </a:r>
            <a:r>
              <a:rPr lang="hr-HR" dirty="0" smtClean="0"/>
              <a:t>.  1. -o/-m/-i</a:t>
            </a:r>
            <a:br>
              <a:rPr lang="hr-HR" dirty="0" smtClean="0"/>
            </a:br>
            <a:r>
              <a:rPr lang="hr-HR" dirty="0" smtClean="0"/>
              <a:t>       2. -s</a:t>
            </a:r>
            <a:br>
              <a:rPr lang="hr-HR" dirty="0" smtClean="0"/>
            </a:br>
            <a:r>
              <a:rPr lang="hr-HR" dirty="0" smtClean="0"/>
              <a:t>       3. -t</a:t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err="1" smtClean="0"/>
              <a:t>pl</a:t>
            </a:r>
            <a:r>
              <a:rPr lang="hr-HR" dirty="0" smtClean="0"/>
              <a:t>.   1. -</a:t>
            </a:r>
            <a:r>
              <a:rPr lang="hr-HR" dirty="0" err="1" smtClean="0"/>
              <a:t>mus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       2. -</a:t>
            </a:r>
            <a:r>
              <a:rPr lang="hr-HR" dirty="0" err="1" smtClean="0"/>
              <a:t>tis</a:t>
            </a:r>
            <a:r>
              <a:rPr lang="hr-HR" dirty="0" smtClean="0"/>
              <a:t> </a:t>
            </a:r>
            <a:br>
              <a:rPr lang="hr-HR" dirty="0" smtClean="0"/>
            </a:br>
            <a:r>
              <a:rPr lang="hr-HR" dirty="0" smtClean="0"/>
              <a:t>       3. -nt  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sz="2000" dirty="0" smtClean="0"/>
              <a:t>Prevodimo našim prezentom </a:t>
            </a:r>
            <a:r>
              <a:rPr lang="hr-HR" sz="2000" dirty="0" smtClean="0"/>
              <a:t>(</a:t>
            </a:r>
            <a:r>
              <a:rPr lang="hr-HR" sz="2000" dirty="0" err="1" smtClean="0"/>
              <a:t>npr</a:t>
            </a:r>
            <a:r>
              <a:rPr lang="hr-HR" sz="2000" dirty="0" smtClean="0"/>
              <a:t>. volim</a:t>
            </a:r>
            <a:r>
              <a:rPr lang="hr-HR" sz="2000" dirty="0" smtClean="0"/>
              <a:t>, </a:t>
            </a:r>
            <a:r>
              <a:rPr lang="hr-HR" sz="2000" dirty="0" smtClean="0"/>
              <a:t>voliš,voli…)</a:t>
            </a:r>
            <a:endParaRPr lang="hr-HR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758138" cy="4329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966"/>
                <a:gridCol w="1357322"/>
                <a:gridCol w="1285884"/>
                <a:gridCol w="1285884"/>
                <a:gridCol w="1493059"/>
                <a:gridCol w="1293023"/>
              </a:tblGrid>
              <a:tr h="618447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3.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3.-io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4.</a:t>
                      </a:r>
                      <a:endParaRPr lang="hr-HR" dirty="0"/>
                    </a:p>
                  </a:txBody>
                  <a:tcPr/>
                </a:tc>
              </a:tr>
              <a:tr h="618447">
                <a:tc>
                  <a:txBody>
                    <a:bodyPr/>
                    <a:lstStyle/>
                    <a:p>
                      <a:r>
                        <a:rPr lang="hr-HR" dirty="0" smtClean="0"/>
                        <a:t>1.sg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am-</a:t>
                      </a:r>
                      <a:r>
                        <a:rPr lang="hr-HR" b="1" dirty="0" smtClean="0"/>
                        <a:t>o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dele</a:t>
                      </a:r>
                      <a:r>
                        <a:rPr lang="hr-HR" dirty="0" smtClean="0"/>
                        <a:t>-</a:t>
                      </a:r>
                      <a:r>
                        <a:rPr lang="hr-HR" b="1" dirty="0" smtClean="0"/>
                        <a:t>o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ag-</a:t>
                      </a:r>
                      <a:r>
                        <a:rPr lang="hr-HR" b="1" dirty="0" smtClean="0"/>
                        <a:t>o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capi-</a:t>
                      </a:r>
                      <a:r>
                        <a:rPr lang="hr-HR" b="1" dirty="0" smtClean="0"/>
                        <a:t>o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audi-</a:t>
                      </a:r>
                      <a:r>
                        <a:rPr lang="hr-HR" b="1" dirty="0" smtClean="0"/>
                        <a:t>o</a:t>
                      </a:r>
                      <a:endParaRPr lang="hr-HR" b="1" dirty="0"/>
                    </a:p>
                  </a:txBody>
                  <a:tcPr/>
                </a:tc>
              </a:tr>
              <a:tr h="618447">
                <a:tc>
                  <a:txBody>
                    <a:bodyPr/>
                    <a:lstStyle/>
                    <a:p>
                      <a:r>
                        <a:rPr lang="hr-HR" dirty="0" smtClean="0"/>
                        <a:t>2.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ama-</a:t>
                      </a:r>
                      <a:r>
                        <a:rPr lang="hr-HR" b="1" dirty="0" smtClean="0"/>
                        <a:t>s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dele</a:t>
                      </a:r>
                      <a:r>
                        <a:rPr lang="hr-HR" dirty="0" smtClean="0"/>
                        <a:t>-</a:t>
                      </a:r>
                      <a:r>
                        <a:rPr lang="hr-HR" b="1" dirty="0" smtClean="0"/>
                        <a:t>s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ag|i-</a:t>
                      </a:r>
                      <a:r>
                        <a:rPr lang="hr-HR" b="1" dirty="0" smtClean="0"/>
                        <a:t>s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cap|i-</a:t>
                      </a:r>
                      <a:r>
                        <a:rPr lang="hr-HR" b="1" dirty="0" smtClean="0"/>
                        <a:t>s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audi-</a:t>
                      </a:r>
                      <a:r>
                        <a:rPr lang="hr-HR" b="1" dirty="0" smtClean="0"/>
                        <a:t>s</a:t>
                      </a:r>
                      <a:endParaRPr lang="hr-HR" b="1" dirty="0"/>
                    </a:p>
                  </a:txBody>
                  <a:tcPr/>
                </a:tc>
              </a:tr>
              <a:tr h="618447">
                <a:tc>
                  <a:txBody>
                    <a:bodyPr/>
                    <a:lstStyle/>
                    <a:p>
                      <a:r>
                        <a:rPr lang="hr-HR" dirty="0" smtClean="0"/>
                        <a:t>3.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ama-</a:t>
                      </a:r>
                      <a:r>
                        <a:rPr lang="hr-HR" b="1" dirty="0" smtClean="0"/>
                        <a:t>t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dele</a:t>
                      </a:r>
                      <a:r>
                        <a:rPr lang="hr-HR" dirty="0" smtClean="0"/>
                        <a:t>-</a:t>
                      </a:r>
                      <a:r>
                        <a:rPr lang="hr-HR" b="1" dirty="0" smtClean="0"/>
                        <a:t>t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ag|i-</a:t>
                      </a:r>
                      <a:r>
                        <a:rPr lang="hr-HR" b="1" dirty="0" smtClean="0"/>
                        <a:t>t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cap|i-</a:t>
                      </a:r>
                      <a:r>
                        <a:rPr lang="hr-HR" b="1" dirty="0" smtClean="0"/>
                        <a:t>t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audi-</a:t>
                      </a:r>
                      <a:r>
                        <a:rPr lang="hr-HR" b="1" dirty="0" smtClean="0"/>
                        <a:t>t</a:t>
                      </a:r>
                      <a:endParaRPr lang="hr-HR" b="1" dirty="0"/>
                    </a:p>
                  </a:txBody>
                  <a:tcPr/>
                </a:tc>
              </a:tr>
              <a:tr h="618447">
                <a:tc>
                  <a:txBody>
                    <a:bodyPr/>
                    <a:lstStyle/>
                    <a:p>
                      <a:r>
                        <a:rPr lang="hr-HR" dirty="0" smtClean="0"/>
                        <a:t>1.pl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ama-</a:t>
                      </a:r>
                      <a:r>
                        <a:rPr lang="hr-HR" b="1" dirty="0" err="1" smtClean="0"/>
                        <a:t>mus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dele</a:t>
                      </a:r>
                      <a:r>
                        <a:rPr lang="hr-HR" dirty="0" smtClean="0"/>
                        <a:t>-</a:t>
                      </a:r>
                      <a:r>
                        <a:rPr lang="hr-HR" b="1" dirty="0" err="1" smtClean="0"/>
                        <a:t>mus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ag|i-</a:t>
                      </a:r>
                      <a:r>
                        <a:rPr lang="hr-HR" b="1" dirty="0" err="1" smtClean="0"/>
                        <a:t>mus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cap|i-</a:t>
                      </a:r>
                      <a:r>
                        <a:rPr lang="hr-HR" b="1" dirty="0" err="1" smtClean="0"/>
                        <a:t>mus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audi-</a:t>
                      </a:r>
                      <a:r>
                        <a:rPr lang="hr-HR" b="1" dirty="0" err="1" smtClean="0"/>
                        <a:t>mus</a:t>
                      </a:r>
                      <a:endParaRPr lang="hr-HR" b="1" dirty="0"/>
                    </a:p>
                  </a:txBody>
                  <a:tcPr/>
                </a:tc>
              </a:tr>
              <a:tr h="618447">
                <a:tc>
                  <a:txBody>
                    <a:bodyPr/>
                    <a:lstStyle/>
                    <a:p>
                      <a:r>
                        <a:rPr lang="hr-HR" dirty="0" smtClean="0"/>
                        <a:t>2.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ama-</a:t>
                      </a:r>
                      <a:r>
                        <a:rPr lang="hr-HR" b="1" dirty="0" err="1" smtClean="0"/>
                        <a:t>tis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dele</a:t>
                      </a:r>
                      <a:r>
                        <a:rPr lang="hr-HR" dirty="0" smtClean="0"/>
                        <a:t>-</a:t>
                      </a:r>
                      <a:r>
                        <a:rPr lang="hr-HR" b="1" dirty="0" err="1" smtClean="0"/>
                        <a:t>tis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ag|i-</a:t>
                      </a:r>
                      <a:r>
                        <a:rPr lang="hr-HR" b="1" dirty="0" err="1" smtClean="0"/>
                        <a:t>tis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cap|i-</a:t>
                      </a:r>
                      <a:r>
                        <a:rPr lang="hr-HR" b="1" dirty="0" err="1" smtClean="0"/>
                        <a:t>tis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audi-</a:t>
                      </a:r>
                      <a:r>
                        <a:rPr lang="hr-HR" b="1" dirty="0" err="1" smtClean="0"/>
                        <a:t>tis</a:t>
                      </a:r>
                      <a:endParaRPr lang="hr-HR" b="1" dirty="0"/>
                    </a:p>
                  </a:txBody>
                  <a:tcPr/>
                </a:tc>
              </a:tr>
              <a:tr h="618447">
                <a:tc>
                  <a:txBody>
                    <a:bodyPr/>
                    <a:lstStyle/>
                    <a:p>
                      <a:r>
                        <a:rPr lang="hr-HR" dirty="0" smtClean="0"/>
                        <a:t>3.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ama-</a:t>
                      </a:r>
                      <a:r>
                        <a:rPr lang="hr-HR" b="1" dirty="0" smtClean="0"/>
                        <a:t>nt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dele</a:t>
                      </a:r>
                      <a:r>
                        <a:rPr lang="hr-HR" dirty="0" smtClean="0"/>
                        <a:t>-</a:t>
                      </a:r>
                      <a:r>
                        <a:rPr lang="hr-HR" b="1" dirty="0" smtClean="0"/>
                        <a:t>nt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ag|u-</a:t>
                      </a:r>
                      <a:r>
                        <a:rPr lang="hr-HR" b="1" dirty="0" smtClean="0"/>
                        <a:t>n</a:t>
                      </a:r>
                      <a:r>
                        <a:rPr lang="hr-HR" dirty="0" smtClean="0"/>
                        <a:t>t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capi|u-</a:t>
                      </a:r>
                      <a:r>
                        <a:rPr lang="hr-HR" b="1" dirty="0" smtClean="0"/>
                        <a:t>nt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audi|u-</a:t>
                      </a:r>
                      <a:r>
                        <a:rPr lang="hr-HR" b="1" dirty="0" smtClean="0"/>
                        <a:t>nt</a:t>
                      </a:r>
                      <a:endParaRPr lang="hr-H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Vježba – ind.prez.akt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928802"/>
            <a:ext cx="7467600" cy="4545150"/>
          </a:xfrm>
        </p:spPr>
        <p:txBody>
          <a:bodyPr/>
          <a:lstStyle/>
          <a:p>
            <a:r>
              <a:rPr lang="hr-HR" dirty="0" err="1" smtClean="0"/>
              <a:t>n</a:t>
            </a:r>
            <a:r>
              <a:rPr lang="hr-HR" dirty="0" err="1" smtClean="0"/>
              <a:t>oceo</a:t>
            </a:r>
            <a:r>
              <a:rPr lang="hr-HR" dirty="0" smtClean="0"/>
              <a:t>, 2. – škoditi </a:t>
            </a:r>
          </a:p>
          <a:p>
            <a:r>
              <a:rPr lang="hr-HR" dirty="0" err="1" smtClean="0"/>
              <a:t>v</a:t>
            </a:r>
            <a:r>
              <a:rPr lang="hr-HR" dirty="0" err="1" smtClean="0"/>
              <a:t>enio</a:t>
            </a:r>
            <a:r>
              <a:rPr lang="hr-HR" dirty="0" smtClean="0"/>
              <a:t>, 4. – doći </a:t>
            </a:r>
          </a:p>
          <a:p>
            <a:r>
              <a:rPr lang="hr-HR" dirty="0" err="1" smtClean="0"/>
              <a:t>c</a:t>
            </a:r>
            <a:r>
              <a:rPr lang="hr-HR" dirty="0" err="1" smtClean="0"/>
              <a:t>edo</a:t>
            </a:r>
            <a:r>
              <a:rPr lang="hr-HR" dirty="0" smtClean="0"/>
              <a:t>, 3. – odlaziti, popuštati</a:t>
            </a:r>
          </a:p>
          <a:p>
            <a:r>
              <a:rPr lang="hr-HR" dirty="0" err="1" smtClean="0"/>
              <a:t>d</a:t>
            </a:r>
            <a:r>
              <a:rPr lang="hr-HR" dirty="0" err="1" smtClean="0"/>
              <a:t>ico</a:t>
            </a:r>
            <a:r>
              <a:rPr lang="hr-HR" dirty="0" smtClean="0"/>
              <a:t>, 3. – reći </a:t>
            </a:r>
          </a:p>
          <a:p>
            <a:r>
              <a:rPr lang="hr-HR" dirty="0" err="1" smtClean="0"/>
              <a:t>i</a:t>
            </a:r>
            <a:r>
              <a:rPr lang="hr-HR" dirty="0" err="1" smtClean="0"/>
              <a:t>ncolo</a:t>
            </a:r>
            <a:r>
              <a:rPr lang="hr-HR" dirty="0" smtClean="0"/>
              <a:t>, 1. – stanovati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Glagol </a:t>
            </a:r>
            <a:r>
              <a:rPr lang="hr-HR" dirty="0" err="1" smtClean="0"/>
              <a:t>sum</a:t>
            </a:r>
            <a:r>
              <a:rPr lang="hr-HR" dirty="0" smtClean="0"/>
              <a:t>, </a:t>
            </a:r>
            <a:r>
              <a:rPr lang="hr-HR" dirty="0" err="1" smtClean="0"/>
              <a:t>esse</a:t>
            </a:r>
            <a:r>
              <a:rPr lang="hr-HR" dirty="0" smtClean="0"/>
              <a:t>, </a:t>
            </a:r>
            <a:r>
              <a:rPr lang="hr-HR" dirty="0" err="1" smtClean="0"/>
              <a:t>fui</a:t>
            </a:r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hr-HR" dirty="0" err="1" smtClean="0">
                <a:solidFill>
                  <a:srgbClr val="FF0000"/>
                </a:solidFill>
              </a:rPr>
              <a:t>sum</a:t>
            </a:r>
            <a:r>
              <a:rPr lang="hr-HR" dirty="0" smtClean="0"/>
              <a:t>, </a:t>
            </a:r>
            <a:r>
              <a:rPr lang="hr-HR" dirty="0" err="1" smtClean="0">
                <a:solidFill>
                  <a:srgbClr val="00B0F0"/>
                </a:solidFill>
              </a:rPr>
              <a:t>esse</a:t>
            </a:r>
            <a:r>
              <a:rPr lang="hr-HR" dirty="0" smtClean="0"/>
              <a:t>, </a:t>
            </a:r>
            <a:r>
              <a:rPr lang="hr-HR" dirty="0" err="1" smtClean="0">
                <a:solidFill>
                  <a:srgbClr val="00B050"/>
                </a:solidFill>
              </a:rPr>
              <a:t>fui</a:t>
            </a:r>
            <a:r>
              <a:rPr lang="hr-HR" dirty="0" smtClean="0"/>
              <a:t>  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err="1" smtClean="0">
                <a:solidFill>
                  <a:srgbClr val="FF0000"/>
                </a:solidFill>
              </a:rPr>
              <a:t>sum</a:t>
            </a:r>
            <a:r>
              <a:rPr lang="hr-HR" dirty="0" smtClean="0">
                <a:solidFill>
                  <a:srgbClr val="FF0000"/>
                </a:solidFill>
              </a:rPr>
              <a:t> – 1.l.sg.ind.prez.akt. </a:t>
            </a:r>
          </a:p>
          <a:p>
            <a:pPr>
              <a:buNone/>
            </a:pPr>
            <a:r>
              <a:rPr lang="hr-HR" dirty="0" err="1" smtClean="0">
                <a:solidFill>
                  <a:srgbClr val="00B0F0"/>
                </a:solidFill>
              </a:rPr>
              <a:t>esse</a:t>
            </a:r>
            <a:r>
              <a:rPr lang="hr-HR" dirty="0" smtClean="0">
                <a:solidFill>
                  <a:srgbClr val="00B0F0"/>
                </a:solidFill>
              </a:rPr>
              <a:t> – infinitiv istovremenosti </a:t>
            </a:r>
          </a:p>
          <a:p>
            <a:pPr>
              <a:buNone/>
            </a:pPr>
            <a:r>
              <a:rPr lang="hr-HR" dirty="0" err="1" smtClean="0">
                <a:solidFill>
                  <a:srgbClr val="00B050"/>
                </a:solidFill>
              </a:rPr>
              <a:t>fui</a:t>
            </a:r>
            <a:r>
              <a:rPr lang="hr-HR" dirty="0" smtClean="0">
                <a:solidFill>
                  <a:srgbClr val="00B050"/>
                </a:solidFill>
              </a:rPr>
              <a:t> – 1.l.sg.ind.perf.akt  </a:t>
            </a:r>
          </a:p>
          <a:p>
            <a:pPr>
              <a:buNone/>
            </a:pPr>
            <a:endParaRPr lang="hr-H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hr-HR" dirty="0" smtClean="0"/>
              <a:t>ind.prez.akt.</a:t>
            </a:r>
          </a:p>
          <a:p>
            <a:pPr>
              <a:buNone/>
            </a:pPr>
            <a:r>
              <a:rPr lang="hr-HR" dirty="0" err="1" smtClean="0"/>
              <a:t>sg</a:t>
            </a:r>
            <a:r>
              <a:rPr lang="hr-HR" dirty="0" smtClean="0"/>
              <a:t>. 1. </a:t>
            </a:r>
            <a:r>
              <a:rPr lang="hr-HR" dirty="0" err="1" smtClean="0"/>
              <a:t>sum</a:t>
            </a:r>
            <a:r>
              <a:rPr lang="hr-HR" dirty="0" smtClean="0"/>
              <a:t>                    </a:t>
            </a:r>
            <a:r>
              <a:rPr lang="hr-HR" dirty="0" err="1" smtClean="0"/>
              <a:t>pl</a:t>
            </a:r>
            <a:r>
              <a:rPr lang="hr-HR" dirty="0" smtClean="0"/>
              <a:t>. 1. </a:t>
            </a:r>
            <a:r>
              <a:rPr lang="hr-HR" dirty="0" err="1" smtClean="0"/>
              <a:t>sumus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   2. es                            2. </a:t>
            </a:r>
            <a:r>
              <a:rPr lang="hr-HR" dirty="0" err="1" smtClean="0"/>
              <a:t>estis</a:t>
            </a:r>
            <a:r>
              <a:rPr lang="hr-HR" dirty="0" smtClean="0"/>
              <a:t> </a:t>
            </a:r>
            <a:br>
              <a:rPr lang="hr-HR" dirty="0" smtClean="0"/>
            </a:br>
            <a:r>
              <a:rPr lang="hr-HR" dirty="0" smtClean="0"/>
              <a:t>   3. est                           3. </a:t>
            </a:r>
            <a:r>
              <a:rPr lang="hr-HR" dirty="0" err="1" smtClean="0"/>
              <a:t>sunt</a:t>
            </a:r>
            <a:r>
              <a:rPr lang="hr-HR" dirty="0" smtClean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Indikativ prezenta pasiva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Nastavci za pasiv</a:t>
            </a:r>
          </a:p>
          <a:p>
            <a:pPr>
              <a:buNone/>
            </a:pPr>
            <a:r>
              <a:rPr lang="hr-HR" dirty="0" smtClean="0"/>
              <a:t>    </a:t>
            </a:r>
            <a:r>
              <a:rPr lang="hr-HR" dirty="0" err="1" smtClean="0"/>
              <a:t>Sg</a:t>
            </a:r>
            <a:r>
              <a:rPr lang="hr-HR" dirty="0" smtClean="0"/>
              <a:t>. 1. -</a:t>
            </a:r>
            <a:r>
              <a:rPr lang="hr-HR" b="1" dirty="0" smtClean="0"/>
              <a:t>r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       2. -</a:t>
            </a:r>
            <a:r>
              <a:rPr lang="hr-HR" b="1" dirty="0" smtClean="0"/>
              <a:t>ris</a:t>
            </a:r>
            <a:r>
              <a:rPr lang="hr-HR" dirty="0" smtClean="0"/>
              <a:t> </a:t>
            </a:r>
            <a:br>
              <a:rPr lang="hr-HR" dirty="0" smtClean="0"/>
            </a:br>
            <a:r>
              <a:rPr lang="hr-HR" dirty="0" smtClean="0"/>
              <a:t>       3. -</a:t>
            </a:r>
            <a:r>
              <a:rPr lang="hr-HR" b="1" dirty="0" smtClean="0"/>
              <a:t>tur </a:t>
            </a:r>
          </a:p>
          <a:p>
            <a:pPr>
              <a:buNone/>
            </a:pPr>
            <a:r>
              <a:rPr lang="hr-HR" dirty="0" smtClean="0"/>
              <a:t>   </a:t>
            </a:r>
            <a:r>
              <a:rPr lang="hr-HR" dirty="0" err="1" smtClean="0"/>
              <a:t>Pl</a:t>
            </a:r>
            <a:r>
              <a:rPr lang="hr-HR" dirty="0" smtClean="0"/>
              <a:t>.   1. -</a:t>
            </a:r>
            <a:r>
              <a:rPr lang="hr-HR" b="1" dirty="0" err="1" smtClean="0"/>
              <a:t>mur</a:t>
            </a:r>
            <a:r>
              <a:rPr lang="hr-HR" b="1" dirty="0" smtClean="0"/>
              <a:t>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        2. -</a:t>
            </a:r>
            <a:r>
              <a:rPr lang="hr-HR" b="1" dirty="0" smtClean="0"/>
              <a:t>mini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        3. -</a:t>
            </a:r>
            <a:r>
              <a:rPr lang="hr-HR" b="1" dirty="0" err="1" smtClean="0"/>
              <a:t>ntur</a:t>
            </a:r>
            <a:r>
              <a:rPr lang="hr-HR" dirty="0" smtClean="0"/>
              <a:t>  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Prevodi se hrvatskim pasivom ili </a:t>
            </a:r>
            <a:r>
              <a:rPr lang="hr-HR" dirty="0" err="1" smtClean="0"/>
              <a:t>refleksivom</a:t>
            </a:r>
            <a:r>
              <a:rPr lang="hr-HR" dirty="0" smtClean="0"/>
              <a:t> </a:t>
            </a:r>
          </a:p>
          <a:p>
            <a:pPr>
              <a:buNone/>
            </a:pPr>
            <a:r>
              <a:rPr lang="hr-HR" dirty="0" smtClean="0"/>
              <a:t>(biva čitana, čita se)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Indikativ prezenta pasiva 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</p:nvPr>
        </p:nvGraphicFramePr>
        <p:xfrm>
          <a:off x="214282" y="1600200"/>
          <a:ext cx="8429685" cy="4257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444"/>
                <a:gridCol w="1295706"/>
                <a:gridCol w="1524360"/>
                <a:gridCol w="1596588"/>
                <a:gridCol w="1604570"/>
                <a:gridCol w="1753017"/>
              </a:tblGrid>
              <a:tr h="608242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 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3.-io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4.</a:t>
                      </a:r>
                      <a:endParaRPr lang="hr-HR" dirty="0"/>
                    </a:p>
                  </a:txBody>
                  <a:tcPr/>
                </a:tc>
              </a:tr>
              <a:tr h="60824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am-o-</a:t>
                      </a:r>
                      <a:r>
                        <a:rPr lang="hr-HR" b="1" dirty="0" smtClean="0"/>
                        <a:t>r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dele</a:t>
                      </a:r>
                      <a:r>
                        <a:rPr lang="hr-HR" dirty="0" smtClean="0"/>
                        <a:t>-o-</a:t>
                      </a:r>
                      <a:r>
                        <a:rPr lang="hr-HR" b="1" dirty="0" smtClean="0"/>
                        <a:t>r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ag-o-</a:t>
                      </a:r>
                      <a:r>
                        <a:rPr lang="hr-HR" b="1" dirty="0" smtClean="0"/>
                        <a:t>r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capi-o-</a:t>
                      </a:r>
                      <a:r>
                        <a:rPr lang="hr-HR" b="1" dirty="0" smtClean="0"/>
                        <a:t>r 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audi-o-</a:t>
                      </a:r>
                      <a:r>
                        <a:rPr lang="hr-HR" b="1" dirty="0" smtClean="0"/>
                        <a:t>r</a:t>
                      </a:r>
                      <a:endParaRPr lang="hr-HR" b="1" dirty="0"/>
                    </a:p>
                  </a:txBody>
                  <a:tcPr/>
                </a:tc>
              </a:tr>
              <a:tr h="60824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ama-</a:t>
                      </a:r>
                      <a:r>
                        <a:rPr lang="hr-HR" b="1" dirty="0" smtClean="0"/>
                        <a:t>ris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dele</a:t>
                      </a:r>
                      <a:r>
                        <a:rPr lang="hr-HR" dirty="0" smtClean="0"/>
                        <a:t>-</a:t>
                      </a:r>
                      <a:r>
                        <a:rPr lang="hr-HR" b="1" dirty="0" smtClean="0"/>
                        <a:t>ris 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ag|e-</a:t>
                      </a:r>
                      <a:r>
                        <a:rPr lang="hr-HR" b="1" dirty="0" smtClean="0"/>
                        <a:t>ris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cap|e-</a:t>
                      </a:r>
                      <a:r>
                        <a:rPr lang="hr-HR" b="1" dirty="0" smtClean="0"/>
                        <a:t>ris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audi-</a:t>
                      </a:r>
                      <a:r>
                        <a:rPr lang="hr-HR" b="1" dirty="0" smtClean="0"/>
                        <a:t>ris</a:t>
                      </a:r>
                      <a:endParaRPr lang="hr-HR" b="1" dirty="0"/>
                    </a:p>
                  </a:txBody>
                  <a:tcPr/>
                </a:tc>
              </a:tr>
              <a:tr h="60824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ama-</a:t>
                      </a:r>
                      <a:r>
                        <a:rPr lang="hr-HR" b="1" dirty="0" smtClean="0"/>
                        <a:t>tur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dele</a:t>
                      </a:r>
                      <a:r>
                        <a:rPr lang="hr-HR" dirty="0" smtClean="0"/>
                        <a:t>-</a:t>
                      </a:r>
                      <a:r>
                        <a:rPr lang="hr-HR" b="1" dirty="0" smtClean="0"/>
                        <a:t>tur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ag|i-</a:t>
                      </a:r>
                      <a:r>
                        <a:rPr lang="hr-HR" b="1" dirty="0" smtClean="0"/>
                        <a:t>tur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cap|i-</a:t>
                      </a:r>
                      <a:r>
                        <a:rPr lang="hr-HR" b="1" dirty="0" smtClean="0"/>
                        <a:t>tur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audi-t</a:t>
                      </a:r>
                      <a:r>
                        <a:rPr lang="hr-HR" b="1" dirty="0" smtClean="0"/>
                        <a:t>ur</a:t>
                      </a:r>
                      <a:endParaRPr lang="hr-HR" b="1" dirty="0"/>
                    </a:p>
                  </a:txBody>
                  <a:tcPr/>
                </a:tc>
              </a:tr>
              <a:tr h="60824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ama-</a:t>
                      </a:r>
                      <a:r>
                        <a:rPr lang="hr-HR" b="1" dirty="0" err="1" smtClean="0"/>
                        <a:t>mur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dele</a:t>
                      </a:r>
                      <a:r>
                        <a:rPr lang="hr-HR" dirty="0" smtClean="0"/>
                        <a:t>-</a:t>
                      </a:r>
                      <a:r>
                        <a:rPr lang="hr-HR" b="1" dirty="0" err="1" smtClean="0"/>
                        <a:t>mur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ag|i-</a:t>
                      </a:r>
                      <a:r>
                        <a:rPr lang="hr-HR" b="1" dirty="0" err="1" smtClean="0"/>
                        <a:t>mur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cap|i-</a:t>
                      </a:r>
                      <a:r>
                        <a:rPr lang="hr-HR" b="1" dirty="0" err="1" smtClean="0"/>
                        <a:t>mur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audi-</a:t>
                      </a:r>
                      <a:r>
                        <a:rPr lang="hr-HR" b="1" dirty="0" err="1" smtClean="0"/>
                        <a:t>mur</a:t>
                      </a:r>
                      <a:endParaRPr lang="hr-HR" b="1" dirty="0"/>
                    </a:p>
                  </a:txBody>
                  <a:tcPr/>
                </a:tc>
              </a:tr>
              <a:tr h="60824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5.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ama-</a:t>
                      </a:r>
                      <a:r>
                        <a:rPr lang="hr-HR" b="1" dirty="0" smtClean="0"/>
                        <a:t>mini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dele</a:t>
                      </a:r>
                      <a:r>
                        <a:rPr lang="hr-HR" dirty="0" smtClean="0"/>
                        <a:t>-</a:t>
                      </a:r>
                      <a:r>
                        <a:rPr lang="hr-HR" b="1" dirty="0" smtClean="0"/>
                        <a:t>mini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ag|i-</a:t>
                      </a:r>
                      <a:r>
                        <a:rPr lang="hr-HR" b="1" dirty="0" smtClean="0"/>
                        <a:t>mini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cap|i-</a:t>
                      </a:r>
                      <a:r>
                        <a:rPr lang="hr-HR" b="1" dirty="0" smtClean="0"/>
                        <a:t>mini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audi-</a:t>
                      </a:r>
                      <a:r>
                        <a:rPr lang="hr-HR" b="1" dirty="0" smtClean="0"/>
                        <a:t>mini</a:t>
                      </a:r>
                      <a:endParaRPr lang="hr-HR" b="1" dirty="0"/>
                    </a:p>
                  </a:txBody>
                  <a:tcPr/>
                </a:tc>
              </a:tr>
              <a:tr h="60824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6.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ama-</a:t>
                      </a:r>
                      <a:r>
                        <a:rPr lang="hr-HR" b="1" dirty="0" err="1" smtClean="0"/>
                        <a:t>ntur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dele</a:t>
                      </a:r>
                      <a:r>
                        <a:rPr lang="hr-HR" dirty="0" smtClean="0"/>
                        <a:t>-</a:t>
                      </a:r>
                      <a:r>
                        <a:rPr lang="hr-HR" b="1" dirty="0" err="1" smtClean="0"/>
                        <a:t>ntur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ag|u-</a:t>
                      </a:r>
                      <a:r>
                        <a:rPr lang="hr-HR" b="1" dirty="0" err="1" smtClean="0"/>
                        <a:t>ntur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capiu</a:t>
                      </a:r>
                      <a:r>
                        <a:rPr lang="hr-HR" dirty="0" smtClean="0"/>
                        <a:t>-</a:t>
                      </a:r>
                      <a:r>
                        <a:rPr lang="hr-HR" b="1" dirty="0" err="1" smtClean="0"/>
                        <a:t>ntur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audi|u-</a:t>
                      </a:r>
                      <a:r>
                        <a:rPr lang="hr-HR" b="1" dirty="0" err="1" smtClean="0"/>
                        <a:t>ntur</a:t>
                      </a:r>
                      <a:endParaRPr lang="hr-H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Vježba – ind.prez.pas.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err="1" smtClean="0"/>
              <a:t>n</a:t>
            </a:r>
            <a:r>
              <a:rPr lang="hr-HR" dirty="0" err="1" smtClean="0"/>
              <a:t>oceo</a:t>
            </a:r>
            <a:r>
              <a:rPr lang="hr-HR" dirty="0" smtClean="0"/>
              <a:t>, 2. – škoditi </a:t>
            </a:r>
          </a:p>
          <a:p>
            <a:r>
              <a:rPr lang="hr-HR" dirty="0" err="1" smtClean="0"/>
              <a:t>v</a:t>
            </a:r>
            <a:r>
              <a:rPr lang="hr-HR" dirty="0" err="1" smtClean="0"/>
              <a:t>enio</a:t>
            </a:r>
            <a:r>
              <a:rPr lang="hr-HR" dirty="0" smtClean="0"/>
              <a:t>, 4. – doći </a:t>
            </a:r>
          </a:p>
          <a:p>
            <a:r>
              <a:rPr lang="hr-HR" dirty="0" err="1" smtClean="0"/>
              <a:t>c</a:t>
            </a:r>
            <a:r>
              <a:rPr lang="hr-HR" dirty="0" err="1" smtClean="0"/>
              <a:t>edo</a:t>
            </a:r>
            <a:r>
              <a:rPr lang="hr-HR" dirty="0" smtClean="0"/>
              <a:t>, 3. – odlaziti, popuštati</a:t>
            </a:r>
          </a:p>
          <a:p>
            <a:r>
              <a:rPr lang="hr-HR" dirty="0" err="1" smtClean="0"/>
              <a:t>d</a:t>
            </a:r>
            <a:r>
              <a:rPr lang="hr-HR" dirty="0" err="1" smtClean="0"/>
              <a:t>ico</a:t>
            </a:r>
            <a:r>
              <a:rPr lang="hr-HR" dirty="0" smtClean="0"/>
              <a:t>, 3. – reći </a:t>
            </a:r>
          </a:p>
          <a:p>
            <a:r>
              <a:rPr lang="hr-HR" dirty="0" err="1" smtClean="0"/>
              <a:t>i</a:t>
            </a:r>
            <a:r>
              <a:rPr lang="hr-HR" dirty="0" err="1" smtClean="0"/>
              <a:t>ncolo</a:t>
            </a:r>
            <a:r>
              <a:rPr lang="hr-HR" dirty="0" smtClean="0"/>
              <a:t>, 1. – stanovati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Vježba – str.29., zadatak 9. </a:t>
            </a:r>
            <a:endParaRPr lang="hr-HR" dirty="0"/>
          </a:p>
        </p:txBody>
      </p:sp>
      <p:pic>
        <p:nvPicPr>
          <p:cNvPr id="4" name="Rezervirano mjesto sadržaja 3" descr="zadatakkk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14282" y="1714488"/>
            <a:ext cx="8429684" cy="4000528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Vježba – str.44., zadatak 16. </a:t>
            </a:r>
            <a:endParaRPr lang="hr-HR" dirty="0"/>
          </a:p>
        </p:txBody>
      </p:sp>
      <p:pic>
        <p:nvPicPr>
          <p:cNvPr id="4" name="Rezervirano mjesto sadržaja 3" descr="zad2pasiv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00034" y="1857364"/>
            <a:ext cx="8072494" cy="3500461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Ponavljanje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Navedi dva glagolska stanja u latinskom jeziku!</a:t>
            </a:r>
          </a:p>
          <a:p>
            <a:r>
              <a:rPr lang="hr-HR" dirty="0" smtClean="0"/>
              <a:t>Koliko latinski jezik ima konjugacija? </a:t>
            </a:r>
          </a:p>
          <a:p>
            <a:r>
              <a:rPr lang="hr-HR" dirty="0" smtClean="0"/>
              <a:t>Kako se glagol navodi u rječniku? (primjer) </a:t>
            </a:r>
          </a:p>
          <a:p>
            <a:r>
              <a:rPr lang="hr-HR" dirty="0" smtClean="0"/>
              <a:t>Po čemu prepoznajemo da je glagol u infinitivu? </a:t>
            </a:r>
          </a:p>
          <a:p>
            <a:r>
              <a:rPr lang="hr-HR" dirty="0" smtClean="0"/>
              <a:t>Kako glasi 1.l.sg.ind.prez.akt </a:t>
            </a:r>
            <a:r>
              <a:rPr lang="hr-HR" dirty="0" err="1" smtClean="0"/>
              <a:t>gl</a:t>
            </a:r>
            <a:r>
              <a:rPr lang="hr-HR" dirty="0" smtClean="0"/>
              <a:t>. </a:t>
            </a:r>
            <a:r>
              <a:rPr lang="hr-HR" i="1" dirty="0" err="1" smtClean="0"/>
              <a:t>sum</a:t>
            </a:r>
            <a:r>
              <a:rPr lang="hr-HR" i="1" dirty="0" smtClean="0"/>
              <a:t>,</a:t>
            </a:r>
            <a:r>
              <a:rPr lang="hr-HR" i="1" dirty="0" err="1" smtClean="0"/>
              <a:t>esse</a:t>
            </a:r>
            <a:r>
              <a:rPr lang="hr-HR" i="1" dirty="0" smtClean="0"/>
              <a:t>, </a:t>
            </a:r>
            <a:r>
              <a:rPr lang="hr-HR" i="1" dirty="0" err="1" smtClean="0"/>
              <a:t>fui</a:t>
            </a:r>
            <a:r>
              <a:rPr lang="hr-HR" dirty="0" smtClean="0"/>
              <a:t>? </a:t>
            </a:r>
          </a:p>
          <a:p>
            <a:r>
              <a:rPr lang="hr-HR" dirty="0" smtClean="0"/>
              <a:t>Kako glasi infinitiv glagola </a:t>
            </a:r>
            <a:r>
              <a:rPr lang="hr-HR" i="1" dirty="0" err="1" smtClean="0"/>
              <a:t>deleo</a:t>
            </a:r>
            <a:r>
              <a:rPr lang="hr-HR" i="1" dirty="0" smtClean="0"/>
              <a:t>, 2</a:t>
            </a:r>
            <a:r>
              <a:rPr lang="hr-HR" dirty="0" smtClean="0"/>
              <a:t>.? </a:t>
            </a:r>
          </a:p>
          <a:p>
            <a:r>
              <a:rPr lang="hr-HR" dirty="0" smtClean="0"/>
              <a:t>Kako glasi </a:t>
            </a:r>
            <a:r>
              <a:rPr lang="hr-HR" dirty="0" smtClean="0"/>
              <a:t>prva (</a:t>
            </a:r>
            <a:r>
              <a:rPr lang="hr-HR" dirty="0" smtClean="0"/>
              <a:t>prezentska) osnova glagola </a:t>
            </a:r>
            <a:r>
              <a:rPr lang="hr-HR" i="1" dirty="0" err="1" smtClean="0"/>
              <a:t>moneo</a:t>
            </a:r>
            <a:r>
              <a:rPr lang="hr-HR" i="1" dirty="0" smtClean="0"/>
              <a:t>, 2</a:t>
            </a:r>
            <a:r>
              <a:rPr lang="hr-HR" dirty="0" smtClean="0"/>
              <a:t>.?</a:t>
            </a:r>
          </a:p>
          <a:p>
            <a:r>
              <a:rPr lang="hr-HR" dirty="0" smtClean="0"/>
              <a:t>Konjugiraj glagol </a:t>
            </a:r>
            <a:r>
              <a:rPr lang="hr-HR" i="1" dirty="0" smtClean="0"/>
              <a:t>amo,1.</a:t>
            </a:r>
            <a:r>
              <a:rPr lang="hr-HR" dirty="0" smtClean="0"/>
              <a:t> u ind.prez.akt. .</a:t>
            </a:r>
          </a:p>
          <a:p>
            <a:r>
              <a:rPr lang="hr-HR" dirty="0" smtClean="0"/>
              <a:t>Konjugiraj glagol </a:t>
            </a:r>
            <a:r>
              <a:rPr lang="hr-HR" i="1" dirty="0" smtClean="0"/>
              <a:t>audio,4</a:t>
            </a:r>
            <a:r>
              <a:rPr lang="hr-HR" dirty="0" smtClean="0"/>
              <a:t>. u ind.prez.pas. .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 glagolima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715304" cy="460535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promjenjive riječi kojima se izriče: </a:t>
            </a:r>
            <a:br>
              <a:rPr lang="hr-HR" sz="2800" dirty="0" smtClean="0"/>
            </a:br>
            <a:r>
              <a:rPr lang="hr-HR" sz="2800" dirty="0" smtClean="0"/>
              <a:t>radnja, stanje, zbivanje </a:t>
            </a:r>
          </a:p>
          <a:p>
            <a:r>
              <a:rPr lang="hr-HR" sz="2800" dirty="0" smtClean="0"/>
              <a:t>mijenjaju se prema licima/osobama </a:t>
            </a:r>
          </a:p>
          <a:p>
            <a:r>
              <a:rPr lang="hr-HR" sz="2800" dirty="0" smtClean="0"/>
              <a:t>lice je kategorija koja označuje: </a:t>
            </a:r>
            <a:br>
              <a:rPr lang="hr-HR" sz="2800" dirty="0" smtClean="0"/>
            </a:br>
            <a:r>
              <a:rPr lang="hr-HR" sz="2800" dirty="0" smtClean="0"/>
              <a:t>govornika, sugovornika i </a:t>
            </a:r>
            <a:r>
              <a:rPr lang="hr-HR" sz="2800" dirty="0" err="1" smtClean="0"/>
              <a:t>negovornika</a:t>
            </a:r>
            <a:r>
              <a:rPr lang="hr-HR" sz="2800" dirty="0" smtClean="0"/>
              <a:t> </a:t>
            </a:r>
          </a:p>
          <a:p>
            <a:r>
              <a:rPr lang="hr-HR" sz="2800" dirty="0" smtClean="0"/>
              <a:t>promjena glagola prema licima naziva se </a:t>
            </a:r>
            <a:r>
              <a:rPr lang="hr-HR" sz="2800" i="1" dirty="0" smtClean="0"/>
              <a:t>konjugacija </a:t>
            </a:r>
            <a:r>
              <a:rPr lang="hr-HR" sz="2800" dirty="0" smtClean="0"/>
              <a:t>ili </a:t>
            </a:r>
            <a:r>
              <a:rPr lang="hr-HR" sz="2800" i="1" dirty="0" smtClean="0"/>
              <a:t>sprezanje </a:t>
            </a:r>
            <a:endParaRPr lang="hr-HR" sz="28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Glagolske kategorije u latinskom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lice (prvo, drugo, treće)</a:t>
            </a:r>
          </a:p>
          <a:p>
            <a:r>
              <a:rPr lang="hr-HR" dirty="0" smtClean="0"/>
              <a:t>broj (singular, plural.) </a:t>
            </a:r>
          </a:p>
          <a:p>
            <a:r>
              <a:rPr lang="hr-HR" dirty="0" smtClean="0"/>
              <a:t>način (indikativ, </a:t>
            </a:r>
            <a:r>
              <a:rPr lang="hr-HR" dirty="0" err="1" smtClean="0"/>
              <a:t>konjunktiv</a:t>
            </a:r>
            <a:r>
              <a:rPr lang="hr-HR" dirty="0" smtClean="0"/>
              <a:t>, imperativ)</a:t>
            </a:r>
          </a:p>
          <a:p>
            <a:r>
              <a:rPr lang="hr-HR" dirty="0" smtClean="0"/>
              <a:t>vrijeme (prezent, imperfekt, futur </a:t>
            </a:r>
            <a:r>
              <a:rPr lang="hr-HR" dirty="0" smtClean="0"/>
              <a:t>I, </a:t>
            </a:r>
            <a:r>
              <a:rPr lang="hr-HR" dirty="0" smtClean="0"/>
              <a:t>perfekt,  pluskvamperfekt, futur II) </a:t>
            </a:r>
          </a:p>
          <a:p>
            <a:r>
              <a:rPr lang="hr-HR" dirty="0" smtClean="0"/>
              <a:t>stanje (aktiv, pasiv) </a:t>
            </a:r>
          </a:p>
          <a:p>
            <a:r>
              <a:rPr lang="hr-HR" dirty="0" smtClean="0"/>
              <a:t>4 konjugacije 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Navođenje glagola u rječniku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01014" cy="487375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r-HR" sz="2800" dirty="0" smtClean="0">
                <a:solidFill>
                  <a:srgbClr val="FF0000"/>
                </a:solidFill>
              </a:rPr>
              <a:t>ago, </a:t>
            </a:r>
            <a:r>
              <a:rPr lang="hr-HR" sz="2800" dirty="0" smtClean="0">
                <a:solidFill>
                  <a:srgbClr val="FFC000"/>
                </a:solidFill>
              </a:rPr>
              <a:t>3. </a:t>
            </a:r>
            <a:r>
              <a:rPr lang="hr-HR" sz="2800" dirty="0" err="1" smtClean="0">
                <a:solidFill>
                  <a:srgbClr val="00B0F0"/>
                </a:solidFill>
              </a:rPr>
              <a:t>egi</a:t>
            </a:r>
            <a:r>
              <a:rPr lang="hr-HR" sz="2800" dirty="0" smtClean="0"/>
              <a:t>, </a:t>
            </a:r>
            <a:r>
              <a:rPr lang="hr-HR" sz="2800" dirty="0" err="1" smtClean="0">
                <a:solidFill>
                  <a:srgbClr val="92D050"/>
                </a:solidFill>
              </a:rPr>
              <a:t>actum</a:t>
            </a:r>
            <a:r>
              <a:rPr lang="hr-HR" sz="2800" dirty="0" smtClean="0"/>
              <a:t>  </a:t>
            </a:r>
          </a:p>
          <a:p>
            <a:pPr algn="ctr">
              <a:buNone/>
            </a:pPr>
            <a:endParaRPr lang="hr-HR" sz="2800" dirty="0" smtClean="0"/>
          </a:p>
          <a:p>
            <a:pPr>
              <a:buNone/>
            </a:pPr>
            <a:r>
              <a:rPr lang="hr-HR" sz="2800" dirty="0" smtClean="0">
                <a:solidFill>
                  <a:srgbClr val="FF0000"/>
                </a:solidFill>
              </a:rPr>
              <a:t>ago </a:t>
            </a:r>
            <a:r>
              <a:rPr lang="hr-HR" sz="2800" dirty="0" smtClean="0"/>
              <a:t>- 1.l.sg.ind.prez.akt</a:t>
            </a:r>
            <a:endParaRPr lang="hr-HR" sz="2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hr-HR" sz="2800" dirty="0" smtClean="0">
                <a:solidFill>
                  <a:srgbClr val="FFC000"/>
                </a:solidFill>
              </a:rPr>
              <a:t>3.  </a:t>
            </a:r>
            <a:r>
              <a:rPr lang="hr-HR" sz="2800" dirty="0" smtClean="0"/>
              <a:t>- broj </a:t>
            </a:r>
            <a:r>
              <a:rPr lang="hr-HR" sz="2800" dirty="0" err="1" smtClean="0"/>
              <a:t>konjug</a:t>
            </a:r>
            <a:r>
              <a:rPr lang="hr-HR" sz="2800" dirty="0" smtClean="0"/>
              <a:t>., čita se </a:t>
            </a:r>
            <a:r>
              <a:rPr lang="hr-HR" sz="2800" dirty="0" err="1" smtClean="0"/>
              <a:t>inf</a:t>
            </a:r>
            <a:r>
              <a:rPr lang="hr-HR" sz="2800" dirty="0" smtClean="0"/>
              <a:t>. istovremenosti</a:t>
            </a:r>
          </a:p>
          <a:p>
            <a:pPr>
              <a:buNone/>
            </a:pPr>
            <a:r>
              <a:rPr lang="hr-HR" sz="2800" dirty="0" err="1" smtClean="0">
                <a:solidFill>
                  <a:srgbClr val="00B0F0"/>
                </a:solidFill>
              </a:rPr>
              <a:t>egi</a:t>
            </a:r>
            <a:r>
              <a:rPr lang="hr-HR" sz="2800" dirty="0" smtClean="0"/>
              <a:t> - 1.l.sg. ind.perf.akt.  </a:t>
            </a:r>
          </a:p>
          <a:p>
            <a:pPr>
              <a:buNone/>
            </a:pPr>
            <a:r>
              <a:rPr lang="hr-HR" sz="2800" dirty="0" err="1" smtClean="0">
                <a:solidFill>
                  <a:srgbClr val="92D050"/>
                </a:solidFill>
              </a:rPr>
              <a:t>actum</a:t>
            </a:r>
            <a:r>
              <a:rPr lang="hr-HR" sz="2800" dirty="0" smtClean="0"/>
              <a:t> - particip prijevremenosti, N.sg.s.r. </a:t>
            </a:r>
          </a:p>
          <a:p>
            <a:pPr>
              <a:buNone/>
            </a:pPr>
            <a:endParaRPr lang="hr-HR" sz="2800" dirty="0" smtClean="0"/>
          </a:p>
          <a:p>
            <a:pPr>
              <a:buNone/>
            </a:pPr>
            <a:r>
              <a:rPr lang="hr-HR" sz="2800" dirty="0" smtClean="0"/>
              <a:t> </a:t>
            </a:r>
          </a:p>
          <a:p>
            <a:pPr>
              <a:buNone/>
            </a:pPr>
            <a:endParaRPr lang="hr-H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Infinitiv istovremenosti (inf.prez.akt)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AMO, 1. </a:t>
            </a:r>
          </a:p>
          <a:p>
            <a:r>
              <a:rPr lang="hr-HR" dirty="0" smtClean="0"/>
              <a:t>DELEO, 2. </a:t>
            </a:r>
          </a:p>
          <a:p>
            <a:r>
              <a:rPr lang="hr-HR" dirty="0" smtClean="0"/>
              <a:t>AGO, 3. </a:t>
            </a:r>
          </a:p>
          <a:p>
            <a:r>
              <a:rPr lang="hr-HR" dirty="0" smtClean="0"/>
              <a:t>CAPIO, 3. </a:t>
            </a:r>
          </a:p>
          <a:p>
            <a:r>
              <a:rPr lang="hr-HR" dirty="0" smtClean="0"/>
              <a:t>AUDIO,4. 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/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714346" y="4143380"/>
          <a:ext cx="6881820" cy="1500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6364"/>
                <a:gridCol w="1376364"/>
                <a:gridCol w="1376364"/>
                <a:gridCol w="1376364"/>
                <a:gridCol w="1376364"/>
              </a:tblGrid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3.-io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4.</a:t>
                      </a:r>
                      <a:endParaRPr lang="hr-HR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ama-re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dele</a:t>
                      </a:r>
                      <a:r>
                        <a:rPr lang="hr-HR" dirty="0" smtClean="0"/>
                        <a:t>-re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ag|e-re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cap|e-re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audi-re 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Glagolske osnove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prva – prezentska</a:t>
            </a:r>
          </a:p>
          <a:p>
            <a:r>
              <a:rPr lang="hr-HR" dirty="0" smtClean="0"/>
              <a:t>druga – perfektna </a:t>
            </a:r>
          </a:p>
          <a:p>
            <a:r>
              <a:rPr lang="hr-HR" dirty="0" smtClean="0"/>
              <a:t>treća – </a:t>
            </a:r>
            <a:r>
              <a:rPr lang="hr-HR" dirty="0" err="1" smtClean="0"/>
              <a:t>participska</a:t>
            </a:r>
            <a:r>
              <a:rPr lang="hr-HR" dirty="0" smtClean="0"/>
              <a:t>  </a:t>
            </a:r>
          </a:p>
          <a:p>
            <a:endParaRPr lang="hr-HR" dirty="0" smtClean="0"/>
          </a:p>
          <a:p>
            <a:r>
              <a:rPr lang="hr-HR" dirty="0" smtClean="0"/>
              <a:t>Svi oblici jednoga latinskog glagola mogu se izvesti iz tri osnove dometanjem određenih morfema ili pomoću oblika glagola </a:t>
            </a:r>
            <a:r>
              <a:rPr lang="hr-HR" i="1" dirty="0" smtClean="0"/>
              <a:t>biti  </a:t>
            </a:r>
          </a:p>
          <a:p>
            <a:endParaRPr lang="hr-HR" i="1" dirty="0" smtClean="0"/>
          </a:p>
          <a:p>
            <a:endParaRPr lang="hr-HR" i="1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9784"/>
          </a:xfrm>
        </p:spPr>
        <p:txBody>
          <a:bodyPr/>
          <a:lstStyle/>
          <a:p>
            <a:r>
              <a:rPr lang="hr-HR" dirty="0" smtClean="0"/>
              <a:t>Prva glagolska osnova – prezentska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72320" cy="4972072"/>
          </a:xfrm>
        </p:spPr>
        <p:txBody>
          <a:bodyPr>
            <a:normAutofit fontScale="85000" lnSpcReduction="20000"/>
          </a:bodyPr>
          <a:lstStyle/>
          <a:p>
            <a:r>
              <a:rPr lang="hr-HR" sz="2800" dirty="0" smtClean="0"/>
              <a:t>dobiva se od infinitiva istovremenosti (infinitiv prezenta) u aktivu odbijanjem infinitivnog morfema </a:t>
            </a:r>
            <a:r>
              <a:rPr lang="hr-HR" sz="2800" b="1" dirty="0" smtClean="0"/>
              <a:t>–re  </a:t>
            </a:r>
          </a:p>
          <a:p>
            <a:endParaRPr lang="hr-HR" sz="2800" b="1" dirty="0" smtClean="0"/>
          </a:p>
          <a:p>
            <a:r>
              <a:rPr lang="hr-HR" sz="2800" dirty="0" smtClean="0"/>
              <a:t>Kod navođenja glagola (</a:t>
            </a:r>
            <a:r>
              <a:rPr lang="hr-HR" sz="2800" dirty="0" err="1" smtClean="0"/>
              <a:t>npr</a:t>
            </a:r>
            <a:r>
              <a:rPr lang="hr-HR" sz="2800" dirty="0" smtClean="0"/>
              <a:t>. amo, 1.) izgovara se infinitiv [amo, </a:t>
            </a:r>
            <a:r>
              <a:rPr lang="hr-HR" sz="2800" dirty="0" err="1" smtClean="0"/>
              <a:t>amare</a:t>
            </a:r>
            <a:r>
              <a:rPr lang="hr-HR" sz="2800" dirty="0" smtClean="0"/>
              <a:t>] </a:t>
            </a:r>
          </a:p>
          <a:p>
            <a:endParaRPr lang="hr-HR" sz="2800" dirty="0" smtClean="0"/>
          </a:p>
          <a:p>
            <a:r>
              <a:rPr lang="hr-HR" sz="2800" dirty="0" smtClean="0"/>
              <a:t>Prva osnova glagola </a:t>
            </a:r>
            <a:br>
              <a:rPr lang="hr-HR" sz="2800" dirty="0" smtClean="0"/>
            </a:br>
            <a:r>
              <a:rPr lang="hr-HR" sz="2800" dirty="0" smtClean="0"/>
              <a:t>prve konjugacije završava na </a:t>
            </a:r>
            <a:r>
              <a:rPr lang="hr-HR" sz="2800" b="1" dirty="0" smtClean="0"/>
              <a:t>-a-</a:t>
            </a:r>
            <a:r>
              <a:rPr lang="hr-HR" sz="2800" dirty="0" smtClean="0"/>
              <a:t/>
            </a:r>
            <a:br>
              <a:rPr lang="hr-HR" sz="2800" dirty="0" smtClean="0"/>
            </a:br>
            <a:r>
              <a:rPr lang="hr-HR" sz="2800" dirty="0" smtClean="0"/>
              <a:t>druge na </a:t>
            </a:r>
            <a:r>
              <a:rPr lang="hr-HR" sz="2800" b="1" dirty="0" smtClean="0"/>
              <a:t>-e-</a:t>
            </a:r>
            <a:r>
              <a:rPr lang="hr-HR" sz="2800" dirty="0" smtClean="0"/>
              <a:t/>
            </a:r>
            <a:br>
              <a:rPr lang="hr-HR" sz="2800" dirty="0" smtClean="0"/>
            </a:br>
            <a:r>
              <a:rPr lang="hr-HR" sz="2800" dirty="0" smtClean="0"/>
              <a:t>treće na </a:t>
            </a:r>
            <a:r>
              <a:rPr lang="hr-HR" sz="2800" b="1" dirty="0" smtClean="0"/>
              <a:t>neki konsonant </a:t>
            </a:r>
            <a:r>
              <a:rPr lang="hr-HR" sz="2800" dirty="0" smtClean="0"/>
              <a:t/>
            </a:r>
            <a:br>
              <a:rPr lang="hr-HR" sz="2800" dirty="0" smtClean="0"/>
            </a:br>
            <a:r>
              <a:rPr lang="hr-HR" sz="2800" dirty="0" smtClean="0"/>
              <a:t>četvrte na </a:t>
            </a:r>
            <a:r>
              <a:rPr lang="hr-HR" sz="2800" b="1" dirty="0" smtClean="0"/>
              <a:t>-i- </a:t>
            </a:r>
          </a:p>
          <a:p>
            <a:endParaRPr lang="hr-HR" sz="2800" b="1" dirty="0" smtClean="0"/>
          </a:p>
          <a:p>
            <a:r>
              <a:rPr lang="hr-HR" sz="2800" dirty="0" smtClean="0"/>
              <a:t>Treća konjugacija između osnove i infinitivnog morfema </a:t>
            </a:r>
            <a:r>
              <a:rPr lang="hr-HR" sz="2800" b="1" dirty="0" smtClean="0"/>
              <a:t>-re </a:t>
            </a:r>
            <a:r>
              <a:rPr lang="hr-HR" sz="2800" dirty="0" smtClean="0"/>
              <a:t>ima vezni vokal </a:t>
            </a:r>
            <a:r>
              <a:rPr lang="hr-HR" sz="2800" b="1" dirty="0" smtClean="0"/>
              <a:t>-e</a:t>
            </a:r>
          </a:p>
          <a:p>
            <a:endParaRPr lang="hr-HR" b="1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3757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626271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Rječnički oblik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Infinitiv 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Prva osnova </a:t>
                      </a:r>
                      <a:endParaRPr lang="hr-HR" dirty="0"/>
                    </a:p>
                  </a:txBody>
                  <a:tcPr/>
                </a:tc>
              </a:tr>
              <a:tr h="626271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amo,</a:t>
                      </a:r>
                      <a:r>
                        <a:rPr lang="hr-HR" baseline="0" dirty="0" smtClean="0"/>
                        <a:t> 1.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am</a:t>
                      </a:r>
                      <a:r>
                        <a:rPr kumimoji="0" lang="hr-HR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ā</a:t>
                      </a:r>
                      <a:r>
                        <a:rPr lang="hr-HR" dirty="0" smtClean="0"/>
                        <a:t>-re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ama-</a:t>
                      </a:r>
                      <a:endParaRPr lang="hr-HR" dirty="0"/>
                    </a:p>
                  </a:txBody>
                  <a:tcPr/>
                </a:tc>
              </a:tr>
              <a:tr h="626271"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deleo</a:t>
                      </a:r>
                      <a:r>
                        <a:rPr lang="hr-HR" dirty="0" smtClean="0"/>
                        <a:t>, 2.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del</a:t>
                      </a:r>
                      <a:r>
                        <a:rPr kumimoji="0" lang="hr-HR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ē</a:t>
                      </a:r>
                      <a:r>
                        <a:rPr lang="hr-HR" dirty="0" smtClean="0"/>
                        <a:t>-re 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dele</a:t>
                      </a:r>
                      <a:r>
                        <a:rPr lang="hr-HR" dirty="0" smtClean="0"/>
                        <a:t>-</a:t>
                      </a:r>
                      <a:endParaRPr lang="hr-HR" dirty="0"/>
                    </a:p>
                  </a:txBody>
                  <a:tcPr/>
                </a:tc>
              </a:tr>
              <a:tr h="626271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ago, 3.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ag|</a:t>
                      </a:r>
                      <a:r>
                        <a:rPr kumimoji="0" lang="hr-H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ĕ</a:t>
                      </a:r>
                      <a:r>
                        <a:rPr lang="hr-HR" dirty="0" smtClean="0"/>
                        <a:t>-re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ag- </a:t>
                      </a:r>
                      <a:endParaRPr lang="hr-HR" dirty="0"/>
                    </a:p>
                  </a:txBody>
                  <a:tcPr/>
                </a:tc>
              </a:tr>
              <a:tr h="626271"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capio</a:t>
                      </a:r>
                      <a:r>
                        <a:rPr lang="hr-HR" dirty="0" smtClean="0"/>
                        <a:t>,</a:t>
                      </a:r>
                      <a:r>
                        <a:rPr lang="hr-HR" baseline="0" dirty="0" smtClean="0"/>
                        <a:t> 3.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cap|</a:t>
                      </a:r>
                      <a:r>
                        <a:rPr kumimoji="0" lang="hr-H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ĕ</a:t>
                      </a:r>
                      <a:r>
                        <a:rPr lang="hr-HR" dirty="0" smtClean="0"/>
                        <a:t>-re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cap-</a:t>
                      </a:r>
                      <a:endParaRPr lang="hr-HR" dirty="0"/>
                    </a:p>
                  </a:txBody>
                  <a:tcPr/>
                </a:tc>
              </a:tr>
              <a:tr h="626271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audio,</a:t>
                      </a:r>
                      <a:r>
                        <a:rPr lang="hr-HR" baseline="0" dirty="0" smtClean="0"/>
                        <a:t> 4.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audī</a:t>
                      </a:r>
                      <a:r>
                        <a:rPr kumimoji="0" lang="hr-H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-re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audi-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Vježba – infinitiv i prva osnova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laudo, 1. – hvaliti </a:t>
            </a:r>
          </a:p>
          <a:p>
            <a:r>
              <a:rPr lang="hr-HR" dirty="0" err="1" smtClean="0"/>
              <a:t>dono</a:t>
            </a:r>
            <a:r>
              <a:rPr lang="hr-HR" dirty="0" smtClean="0"/>
              <a:t>, 1. – dati </a:t>
            </a:r>
          </a:p>
          <a:p>
            <a:r>
              <a:rPr lang="hr-HR" dirty="0" err="1" smtClean="0"/>
              <a:t>habeo</a:t>
            </a:r>
            <a:r>
              <a:rPr lang="hr-HR" dirty="0" smtClean="0"/>
              <a:t>, 2. – imati </a:t>
            </a:r>
          </a:p>
          <a:p>
            <a:r>
              <a:rPr lang="hr-HR" dirty="0" err="1" smtClean="0"/>
              <a:t>doceo</a:t>
            </a:r>
            <a:r>
              <a:rPr lang="hr-HR" dirty="0" smtClean="0"/>
              <a:t>, 2. – učiti, poučavati </a:t>
            </a:r>
          </a:p>
          <a:p>
            <a:r>
              <a:rPr lang="hr-HR" dirty="0" err="1" smtClean="0"/>
              <a:t>lego</a:t>
            </a:r>
            <a:r>
              <a:rPr lang="hr-HR" dirty="0" smtClean="0"/>
              <a:t>, 3. – čitati </a:t>
            </a:r>
          </a:p>
          <a:p>
            <a:r>
              <a:rPr lang="hr-HR" dirty="0" err="1" smtClean="0"/>
              <a:t>duco</a:t>
            </a:r>
            <a:r>
              <a:rPr lang="hr-HR" dirty="0" smtClean="0"/>
              <a:t>, 3. - voditi</a:t>
            </a:r>
          </a:p>
          <a:p>
            <a:r>
              <a:rPr lang="hr-HR" dirty="0" err="1" smtClean="0"/>
              <a:t>fugio</a:t>
            </a:r>
            <a:r>
              <a:rPr lang="hr-HR" dirty="0" smtClean="0"/>
              <a:t>, 3. – bježati </a:t>
            </a:r>
          </a:p>
          <a:p>
            <a:r>
              <a:rPr lang="hr-HR" dirty="0" err="1" smtClean="0"/>
              <a:t>cupio</a:t>
            </a:r>
            <a:r>
              <a:rPr lang="hr-HR" dirty="0" smtClean="0"/>
              <a:t>, 3. – željeti </a:t>
            </a:r>
          </a:p>
          <a:p>
            <a:r>
              <a:rPr lang="hr-HR" dirty="0" smtClean="0"/>
              <a:t>punio, 4. – kazniti </a:t>
            </a:r>
          </a:p>
          <a:p>
            <a:r>
              <a:rPr lang="hr-HR" dirty="0" err="1" smtClean="0"/>
              <a:t>dormio</a:t>
            </a:r>
            <a:r>
              <a:rPr lang="hr-HR" dirty="0" smtClean="0"/>
              <a:t>, 4. – spavati 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279</TotalTime>
  <Words>665</Words>
  <Application>Microsoft Office PowerPoint</Application>
  <PresentationFormat>Prikaz na zaslonu (4:3)</PresentationFormat>
  <Paragraphs>219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19</vt:i4>
      </vt:variant>
    </vt:vector>
  </HeadingPairs>
  <TitlesOfParts>
    <vt:vector size="20" baseType="lpstr">
      <vt:lpstr>Oriel</vt:lpstr>
      <vt:lpstr>Latinski jezik </vt:lpstr>
      <vt:lpstr>O glagolima </vt:lpstr>
      <vt:lpstr>Glagolske kategorije u latinskom</vt:lpstr>
      <vt:lpstr>Navođenje glagola u rječniku </vt:lpstr>
      <vt:lpstr>Infinitiv istovremenosti (inf.prez.akt)</vt:lpstr>
      <vt:lpstr>Glagolske osnove </vt:lpstr>
      <vt:lpstr>Prva glagolska osnova – prezentska </vt:lpstr>
      <vt:lpstr>Slajd 8</vt:lpstr>
      <vt:lpstr>Vježba – infinitiv i prva osnova</vt:lpstr>
      <vt:lpstr>Indikativ prezenta aktiva </vt:lpstr>
      <vt:lpstr>Slajd 11</vt:lpstr>
      <vt:lpstr>Vježba – ind.prez.akt </vt:lpstr>
      <vt:lpstr>Glagol sum, esse, fui </vt:lpstr>
      <vt:lpstr>Indikativ prezenta pasiva </vt:lpstr>
      <vt:lpstr>Indikativ prezenta pasiva </vt:lpstr>
      <vt:lpstr>Vježba – ind.prez.pas.</vt:lpstr>
      <vt:lpstr>Vježba – str.29., zadatak 9. </vt:lpstr>
      <vt:lpstr>Vježba – str.44., zadatak 16. </vt:lpstr>
      <vt:lpstr>Ponavljanje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Latinski jezik</dc:title>
  <dc:creator>COMP</dc:creator>
  <cp:lastModifiedBy>COMP</cp:lastModifiedBy>
  <cp:revision>3</cp:revision>
  <dcterms:created xsi:type="dcterms:W3CDTF">2022-04-05T07:57:06Z</dcterms:created>
  <dcterms:modified xsi:type="dcterms:W3CDTF">2022-04-11T16:24:12Z</dcterms:modified>
</cp:coreProperties>
</file>