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2" r:id="rId3"/>
    <p:sldId id="261" r:id="rId4"/>
    <p:sldId id="258" r:id="rId5"/>
    <p:sldId id="257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65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7304C8-857F-08A2-713D-335EDCEC4A01}" v="217" dt="2025-03-09T08:44:26.900"/>
    <p1510:client id="{A4D61D23-558D-A48A-D2CC-D7C57736717A}" v="1204" dt="2025-03-09T10:34:56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010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91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982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848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407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767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711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189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997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07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080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81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965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057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55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558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10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33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lozofija.org/wp-content/uploads/Povijest_fil.org/Moderna_pdf/Fichte-final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15C149-52C8-4918-9ED9-ABE8F23C3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A86655"/>
          </a:solidFill>
          <a:ln>
            <a:noFill/>
          </a:ln>
          <a:effectLst>
            <a:innerShdw blurRad="63500" dist="254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F4C884-BB12-4BB5-8FE6-DD2A2F1A0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746" y="0"/>
            <a:ext cx="753770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/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6AEC2C-60F0-42F3-B01C-DE5AF49E7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0862" y="164592"/>
            <a:ext cx="7205472" cy="6528816"/>
          </a:xfrm>
          <a:prstGeom prst="rect">
            <a:avLst/>
          </a:prstGeom>
          <a:noFill/>
          <a:ln w="15875" cap="flat">
            <a:solidFill>
              <a:srgbClr val="A86655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4375" y="670561"/>
            <a:ext cx="6271075" cy="3708400"/>
          </a:xfrm>
        </p:spPr>
        <p:txBody>
          <a:bodyPr anchor="b">
            <a:normAutofit/>
          </a:bodyPr>
          <a:lstStyle/>
          <a:p>
            <a:r>
              <a:rPr lang="en-US"/>
              <a:t>Johann Gottlieb Fichte</a:t>
            </a:r>
            <a:br>
              <a:rPr lang="en-US"/>
            </a:br>
            <a:r>
              <a:rPr lang="en-US">
                <a:latin typeface="Garamond"/>
              </a:rPr>
              <a:t>O određenju čovjeka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4375" y="4768329"/>
            <a:ext cx="6600895" cy="176664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Asja </a:t>
            </a:r>
            <a:r>
              <a:rPr lang="en-US" sz="1800" err="1"/>
              <a:t>Bužimkić</a:t>
            </a:r>
            <a:endParaRPr lang="en-US" sz="1800"/>
          </a:p>
          <a:p>
            <a:pPr>
              <a:lnSpc>
                <a:spcPct val="90000"/>
              </a:lnSpc>
            </a:pPr>
            <a:r>
              <a:rPr lang="en-US" sz="1800" err="1"/>
              <a:t>Fakultet</a:t>
            </a:r>
            <a:r>
              <a:rPr lang="en-US" sz="1800" dirty="0"/>
              <a:t> </a:t>
            </a:r>
            <a:r>
              <a:rPr lang="en-US" sz="1800" err="1"/>
              <a:t>hrvatskih</a:t>
            </a:r>
            <a:r>
              <a:rPr lang="en-US" sz="1800" dirty="0"/>
              <a:t> </a:t>
            </a:r>
            <a:r>
              <a:rPr lang="en-US" sz="1800" err="1"/>
              <a:t>studija</a:t>
            </a:r>
            <a:r>
              <a:rPr lang="en-US" sz="1800" dirty="0"/>
              <a:t> </a:t>
            </a:r>
            <a:r>
              <a:rPr lang="en-US" sz="1800" err="1"/>
              <a:t>Sveučilišta</a:t>
            </a:r>
            <a:r>
              <a:rPr lang="en-US" sz="1800" dirty="0"/>
              <a:t> u </a:t>
            </a:r>
            <a:r>
              <a:rPr lang="en-US" sz="1800" err="1"/>
              <a:t>Zagrebu</a:t>
            </a:r>
            <a:endParaRPr lang="en-US" sz="1800"/>
          </a:p>
          <a:p>
            <a:pPr>
              <a:lnSpc>
                <a:spcPct val="90000"/>
              </a:lnSpc>
            </a:pPr>
            <a:r>
              <a:rPr lang="en-US" sz="1800" err="1"/>
              <a:t>Filozofija</a:t>
            </a:r>
            <a:r>
              <a:rPr lang="en-US" sz="1800" dirty="0"/>
              <a:t> 19. </a:t>
            </a:r>
            <a:r>
              <a:rPr lang="en-US" sz="1800" err="1"/>
              <a:t>stoljeća</a:t>
            </a:r>
            <a:endParaRPr lang="en-US" sz="1800"/>
          </a:p>
        </p:txBody>
      </p:sp>
      <p:pic>
        <p:nvPicPr>
          <p:cNvPr id="5" name="Picture 4" descr="Johann Gottlieb Fichte">
            <a:extLst>
              <a:ext uri="{FF2B5EF4-FFF2-40B4-BE49-F238E27FC236}">
                <a16:creationId xmlns:a16="http://schemas.microsoft.com/office/drawing/2014/main" id="{1CD7AD47-9B99-DC14-FDAE-19EFBDABFD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94" r="5483" b="1"/>
          <a:stretch/>
        </p:blipFill>
        <p:spPr>
          <a:xfrm>
            <a:off x="306954" y="320040"/>
            <a:ext cx="4040388" cy="6217920"/>
          </a:xfrm>
          <a:prstGeom prst="rect">
            <a:avLst/>
          </a:prstGeom>
          <a:ln w="7620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82E0D-0875-9428-053A-6E901195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94C6A-4523-3986-15A2-FDAB4ABA5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moralnost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je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utemeljena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na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ideji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unutarnje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odgovornosti</a:t>
            </a:r>
            <a:endParaRPr lang="en-US" dirty="0">
              <a:solidFill>
                <a:srgbClr val="262626"/>
              </a:solidFill>
              <a:latin typeface="Garamond"/>
              <a:cs typeface="Times New Roman"/>
            </a:endParaRPr>
          </a:p>
          <a:p>
            <a:pPr>
              <a:buSzPct val="114999"/>
            </a:pP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slobodan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čovjek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nije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samo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onaj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koji se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oslobodio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vanjskih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ograničenja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već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onaj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koji je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svjestan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svoje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unutarnje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odgovornosti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prema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vlastitoj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volji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svijesti</a:t>
            </a:r>
            <a:endParaRPr lang="en-US" dirty="0">
              <a:solidFill>
                <a:srgbClr val="000000"/>
              </a:solidFill>
              <a:latin typeface="Garamond"/>
              <a:cs typeface="Times New Roman"/>
            </a:endParaRPr>
          </a:p>
          <a:p>
            <a:pPr>
              <a:buSzPct val="114999"/>
            </a:pP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kroz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ovu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unutarnju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odgovornost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, individua je u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mogućnosti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prepoznati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slijediti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moralne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zakone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koji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omogućuju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slobodno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djelovanje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u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skladu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s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principima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univerzalne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etike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–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sloboda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nije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u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suprotnosti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s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moralnim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zakonom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već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je u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njegov</a:t>
            </a:r>
            <a:r>
              <a:rPr lang="hr-HR" dirty="0">
                <a:solidFill>
                  <a:srgbClr val="000000"/>
                </a:solidFill>
                <a:latin typeface="Garamond"/>
                <a:cs typeface="Times New Roman"/>
              </a:rPr>
              <a:t>u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ostvarivanju</a:t>
            </a:r>
            <a:endParaRPr lang="en-US" dirty="0">
              <a:solidFill>
                <a:srgbClr val="000000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0140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32A1-1972-8485-DFE6-8BF60EF99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Autonomija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E7348-EB7F-F63A-6A8C-79DD33E04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autonomija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, u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Fichteovoj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filozofiji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znači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mogućnost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pojedinca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prepoznati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da je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odgovoran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za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svoje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postupke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, a ta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odgovornost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proizlazi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iz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njegove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slobode</a:t>
            </a:r>
            <a:endParaRPr lang="en-US" dirty="0">
              <a:solidFill>
                <a:srgbClr val="000000"/>
              </a:solidFill>
              <a:latin typeface="Garamond"/>
              <a:cs typeface="Times New Roman"/>
            </a:endParaRPr>
          </a:p>
          <a:p>
            <a:pPr>
              <a:buSzPct val="114999"/>
            </a:pP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svaka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osoba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je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pozvana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prepoznati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vlastitu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volju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djelovati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u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skladu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s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njom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, a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moralna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sloboda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ostvaruje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u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procesima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samospoznaje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samodjelovanja</a:t>
            </a:r>
            <a:endParaRPr lang="en-US" dirty="0">
              <a:solidFill>
                <a:srgbClr val="000000"/>
              </a:solidFill>
              <a:latin typeface="Garamond"/>
              <a:cs typeface="Times New Roman"/>
            </a:endParaRPr>
          </a:p>
          <a:p>
            <a:pPr>
              <a:buSzPct val="114999"/>
            </a:pP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sloboda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je,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dakle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utemeljena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u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unutarnjoj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volji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koja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usklađuje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s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univerzalnim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moralnim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načelima</a:t>
            </a:r>
            <a:endParaRPr lang="en-US" dirty="0">
              <a:solidFill>
                <a:srgbClr val="000000"/>
              </a:solidFill>
              <a:latin typeface="Garamond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3518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D452B-7857-41B4-611F-49608FE8A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3B636-4CDC-3901-643F-D475328C4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sloboda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prema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Fichteu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nije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samo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pitanje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unutarnje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samospoznaje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autonomije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nego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odnos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prema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drugim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ljudima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društvenim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normama</a:t>
            </a:r>
            <a:endParaRPr lang="en-US" dirty="0" err="1">
              <a:solidFill>
                <a:srgbClr val="262626"/>
              </a:solidFill>
              <a:latin typeface="Garamond"/>
              <a:cs typeface="Times New Roman"/>
            </a:endParaRPr>
          </a:p>
          <a:p>
            <a:pPr>
              <a:buSzPct val="114999"/>
            </a:pP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ističe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sloboda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ne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može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biti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ostvarena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u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izolacij</a:t>
            </a:r>
            <a:r>
              <a:rPr lang="hr-HR" dirty="0">
                <a:solidFill>
                  <a:srgbClr val="000000"/>
                </a:solidFill>
                <a:latin typeface="Garamond"/>
                <a:cs typeface="Times New Roman"/>
              </a:rPr>
              <a:t>i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jer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je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pravi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izraz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slobode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u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njenoj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socijalnoj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dimenziji</a:t>
            </a:r>
            <a:endParaRPr lang="en-US" dirty="0">
              <a:solidFill>
                <a:srgbClr val="000000"/>
              </a:solidFill>
              <a:latin typeface="Garamond"/>
              <a:cs typeface="Times New Roman"/>
            </a:endParaRPr>
          </a:p>
          <a:p>
            <a:pPr>
              <a:buSzPct val="114999"/>
            </a:pP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sloboda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se mora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ostvarivati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u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društvenim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interakcijama</a:t>
            </a:r>
            <a:r>
              <a:rPr lang="hr-HR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gdje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moralni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zakoni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postaju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univerzalni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kroz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zajednički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život</a:t>
            </a:r>
            <a:endParaRPr lang="en-US" dirty="0">
              <a:solidFill>
                <a:srgbClr val="000000"/>
              </a:solidFill>
              <a:latin typeface="Garamond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6180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53F26-A423-9215-4A2C-B3D1B14DE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5F9E6-AB8C-BD1E-DB83-C8EAEF534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51" y="2556932"/>
            <a:ext cx="10469029" cy="3647019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 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pojedinac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mora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biti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svjestan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svoje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odgovornosti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prema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zajednici</a:t>
            </a:r>
            <a:endParaRPr lang="en-US" dirty="0" err="1">
              <a:solidFill>
                <a:srgbClr val="262626"/>
              </a:solidFill>
              <a:latin typeface="Garamond"/>
              <a:cs typeface="Times New Roman"/>
            </a:endParaRPr>
          </a:p>
          <a:p>
            <a:pPr>
              <a:buSzPct val="114999"/>
            </a:pP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slobodan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čovjek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je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onaj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koji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prepoznaje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svoju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ulogu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u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društvu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aktivno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doprinosi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njegovom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moralnom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napretku</a:t>
            </a:r>
            <a:endParaRPr lang="en-US">
              <a:solidFill>
                <a:srgbClr val="262626"/>
              </a:solidFill>
              <a:latin typeface="Garamond"/>
              <a:cs typeface="Times New Roman"/>
            </a:endParaRPr>
          </a:p>
          <a:p>
            <a:pPr>
              <a:buSzPct val="114999"/>
            </a:pP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zajednica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,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dakle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,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postaje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okvir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u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kojem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se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ostvaruje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individualna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sloboda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,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jer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sloboda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u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Fichteovoj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filozofiji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nije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samo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osobni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projekt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,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već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zajednički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projekt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svih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ljudi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koji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teže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moralnom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slobodnom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err="1">
                <a:solidFill>
                  <a:srgbClr val="000000"/>
                </a:solidFill>
                <a:latin typeface="Garamond"/>
                <a:cs typeface="Times New Roman"/>
              </a:rPr>
              <a:t>životu</a:t>
            </a:r>
            <a:endParaRPr lang="en-US">
              <a:solidFill>
                <a:srgbClr val="000000"/>
              </a:solidFill>
              <a:latin typeface="Garamond"/>
              <a:cs typeface="Times New Roman"/>
            </a:endParaRPr>
          </a:p>
          <a:p>
            <a:pPr>
              <a:buSzPct val="114999"/>
            </a:pP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Fichte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nas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poziva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preispitamo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vlastite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granice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prepoznamo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svoju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odgovornost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prema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sebi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drugima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te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težimo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slobodi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kao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najvišoj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moralnoj</a:t>
            </a:r>
            <a:r>
              <a:rPr lang="en-US" dirty="0">
                <a:solidFill>
                  <a:srgbClr val="000000"/>
                </a:solidFill>
                <a:latin typeface="Garamond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cs typeface="Times New Roman"/>
              </a:rPr>
              <a:t>vrijednosti</a:t>
            </a:r>
            <a:endParaRPr lang="en-US" dirty="0">
              <a:solidFill>
                <a:srgbClr val="000000"/>
              </a:solidFill>
              <a:latin typeface="Garamond"/>
              <a:cs typeface="Times New Roman"/>
            </a:endParaRPr>
          </a:p>
          <a:p>
            <a:pPr marL="0" indent="0">
              <a:buSzPct val="114999"/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97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E7FE386-0AC4-4C92-8682-5974010DA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82424F-9EF6-458B-AA0B-38E32B55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5AC547-57D3-460D-B42C-0504301E8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609600"/>
            <a:ext cx="10972800" cy="5638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FFA2D-550F-2446-2F49-A861B6E36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Tema za raspravu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F2CC5-414C-3CF7-84E7-EE3322671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Sloboda </a:t>
            </a:r>
            <a:r>
              <a:rPr lang="en-US" dirty="0" err="1">
                <a:solidFill>
                  <a:srgbClr val="FFFFFF"/>
                </a:solidFill>
              </a:rPr>
              <a:t>nije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samo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pitanje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osobnog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oslobođenja</a:t>
            </a:r>
            <a:r>
              <a:rPr lang="en-US" dirty="0">
                <a:solidFill>
                  <a:srgbClr val="FFFFFF"/>
                </a:solidFill>
              </a:rPr>
              <a:t> od </a:t>
            </a:r>
            <a:r>
              <a:rPr lang="en-US" dirty="0" err="1">
                <a:solidFill>
                  <a:srgbClr val="FFFFFF"/>
                </a:solidFill>
              </a:rPr>
              <a:t>zavisnosti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već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društvene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odgovornosti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jer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slobodan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čovjek</a:t>
            </a:r>
            <a:r>
              <a:rPr lang="en-US" dirty="0">
                <a:solidFill>
                  <a:srgbClr val="FFFFFF"/>
                </a:solidFill>
              </a:rPr>
              <a:t> mora </a:t>
            </a:r>
            <a:r>
              <a:rPr lang="en-US" dirty="0" err="1">
                <a:solidFill>
                  <a:srgbClr val="FFFFFF"/>
                </a:solidFill>
              </a:rPr>
              <a:t>biti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svjestan</a:t>
            </a:r>
            <a:r>
              <a:rPr lang="en-US" dirty="0">
                <a:solidFill>
                  <a:srgbClr val="FFFFFF"/>
                </a:solidFill>
              </a:rPr>
              <a:t> da </a:t>
            </a:r>
            <a:r>
              <a:rPr lang="en-US" dirty="0" err="1">
                <a:solidFill>
                  <a:srgbClr val="FFFFFF"/>
                </a:solidFill>
              </a:rPr>
              <a:t>njegova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djelovanja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imaju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utjecaj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širu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društvenu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zajednicu</a:t>
            </a:r>
            <a:r>
              <a:rPr lang="en-US" dirty="0">
                <a:solidFill>
                  <a:srgbClr val="FFFFFF"/>
                </a:solidFill>
              </a:rPr>
              <a:t> - </a:t>
            </a:r>
            <a:r>
              <a:rPr lang="en-US" dirty="0" err="1">
                <a:solidFill>
                  <a:srgbClr val="FFFFFF"/>
                </a:solidFill>
              </a:rPr>
              <a:t>slažete</a:t>
            </a:r>
            <a:r>
              <a:rPr lang="en-US" dirty="0">
                <a:solidFill>
                  <a:srgbClr val="FFFFFF"/>
                </a:solidFill>
              </a:rPr>
              <a:t> li se s </a:t>
            </a:r>
            <a:r>
              <a:rPr lang="en-US" dirty="0" err="1">
                <a:solidFill>
                  <a:srgbClr val="FFFFFF"/>
                </a:solidFill>
              </a:rPr>
              <a:t>Ficteovom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tvrdnjom</a:t>
            </a:r>
            <a:r>
              <a:rPr lang="en-US" dirty="0">
                <a:solidFill>
                  <a:srgbClr val="FFFFFF"/>
                </a:solidFill>
              </a:rPr>
              <a:t>?</a:t>
            </a:r>
            <a:endParaRPr lang="en-US"/>
          </a:p>
          <a:p>
            <a:r>
              <a:rPr lang="en-US" dirty="0">
                <a:solidFill>
                  <a:srgbClr val="FFFFFF"/>
                </a:solidFill>
              </a:rPr>
              <a:t>Na koji se </a:t>
            </a:r>
            <a:r>
              <a:rPr lang="en-US" dirty="0" err="1">
                <a:solidFill>
                  <a:srgbClr val="FFFFFF"/>
                </a:solidFill>
              </a:rPr>
              <a:t>način</a:t>
            </a:r>
            <a:r>
              <a:rPr lang="en-US" dirty="0">
                <a:solidFill>
                  <a:srgbClr val="FFFFFF"/>
                </a:solidFill>
              </a:rPr>
              <a:t> za vas </a:t>
            </a:r>
            <a:r>
              <a:rPr lang="en-US" dirty="0" err="1">
                <a:solidFill>
                  <a:srgbClr val="FFFFFF"/>
                </a:solidFill>
              </a:rPr>
              <a:t>ostvaruje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sloboda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čovjeka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u </a:t>
            </a:r>
            <a:r>
              <a:rPr lang="en-US" dirty="0" err="1">
                <a:solidFill>
                  <a:srgbClr val="FFFFFF"/>
                </a:solidFill>
              </a:rPr>
              <a:t>kojim</a:t>
            </a:r>
            <a:r>
              <a:rPr lang="en-US" dirty="0">
                <a:solidFill>
                  <a:srgbClr val="FFFFFF"/>
                </a:solidFill>
              </a:rPr>
              <a:t> bi </a:t>
            </a:r>
            <a:r>
              <a:rPr lang="en-US" dirty="0" err="1">
                <a:solidFill>
                  <a:srgbClr val="FFFFFF"/>
                </a:solidFill>
              </a:rPr>
              <a:t>ju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situacijama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trebalo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ograničiti</a:t>
            </a:r>
            <a:r>
              <a:rPr lang="en-US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1242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1419-62BB-3CDC-7782-770763F4B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A5AF9-59B1-5C80-D81D-1EE84585C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Johann Gottlieb Fichte, The vocation of man, </a:t>
            </a:r>
            <a:r>
              <a:rPr lang="en-US" sz="2000" dirty="0">
                <a:ea typeface="+mn-lt"/>
                <a:cs typeface="+mn-lt"/>
              </a:rPr>
              <a:t>CHICAGO THE OPEN COURT PUBLISHING COMPANY, LONDON AGENTS, 1931.</a:t>
            </a:r>
          </a:p>
          <a:p>
            <a:pPr>
              <a:buSzPct val="114999"/>
            </a:pPr>
            <a:r>
              <a:rPr lang="en-US" sz="2000" dirty="0"/>
              <a:t>Ivan Maca, Johann Gottlieb Fichte ( 1762. - 1814.), Filozofija.org, </a:t>
            </a:r>
            <a:r>
              <a:rPr lang="en-US" sz="2000" dirty="0">
                <a:ea typeface="+mn-lt"/>
                <a:cs typeface="+mn-lt"/>
                <a:hlinkClick r:id="rId2"/>
              </a:rPr>
              <a:t>https://www.filozofija.org/wp-content/uploads/Povijest_fil.org/Moderna_pdf/Fichte-final.pdf</a:t>
            </a:r>
            <a:r>
              <a:rPr lang="en-US" sz="2000" dirty="0">
                <a:ea typeface="+mn-lt"/>
                <a:cs typeface="+mn-lt"/>
              </a:rPr>
              <a:t> , </a:t>
            </a:r>
            <a:r>
              <a:rPr lang="en-US" sz="2000" dirty="0" err="1">
                <a:ea typeface="+mn-lt"/>
                <a:cs typeface="+mn-lt"/>
              </a:rPr>
              <a:t>zadnje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posjećeno</a:t>
            </a:r>
            <a:r>
              <a:rPr lang="en-US" sz="2000" dirty="0">
                <a:ea typeface="+mn-lt"/>
                <a:cs typeface="+mn-lt"/>
              </a:rPr>
              <a:t> 09.03.2025.</a:t>
            </a:r>
          </a:p>
          <a:p>
            <a:pPr>
              <a:buSzPct val="114999"/>
            </a:pPr>
            <a:r>
              <a:rPr lang="en-US" sz="2000" dirty="0"/>
              <a:t>Boris Kalin, </a:t>
            </a:r>
            <a:r>
              <a:rPr lang="en-US" sz="2000" dirty="0" err="1"/>
              <a:t>Povijest</a:t>
            </a:r>
            <a:r>
              <a:rPr lang="en-US" sz="2000" dirty="0"/>
              <a:t> </a:t>
            </a:r>
            <a:r>
              <a:rPr lang="en-US" sz="2000" dirty="0" err="1"/>
              <a:t>filozofije</a:t>
            </a:r>
            <a:r>
              <a:rPr lang="en-US" sz="2000" dirty="0"/>
              <a:t>, </a:t>
            </a:r>
            <a:r>
              <a:rPr lang="en-US" sz="2000" dirty="0" err="1"/>
              <a:t>Školska</a:t>
            </a:r>
            <a:r>
              <a:rPr lang="en-US" sz="2000" dirty="0"/>
              <a:t> </a:t>
            </a:r>
            <a:r>
              <a:rPr lang="en-US" sz="2000" dirty="0" err="1"/>
              <a:t>knjiga</a:t>
            </a:r>
            <a:r>
              <a:rPr lang="en-US" sz="2000" dirty="0"/>
              <a:t>, Zagreb, 2010.</a:t>
            </a:r>
          </a:p>
          <a:p>
            <a:pPr>
              <a:buSzPct val="114999"/>
            </a:pPr>
            <a:endParaRPr lang="en-US" sz="2000" dirty="0"/>
          </a:p>
          <a:p>
            <a:pPr>
              <a:buSzPct val="114999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0197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3CC1DB7-CD19-47F3-A822-00E42A543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6501E79-7616-491F-BFD0-442862FBC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Johann Gottlieb Fichte – Wikipedija">
            <a:extLst>
              <a:ext uri="{FF2B5EF4-FFF2-40B4-BE49-F238E27FC236}">
                <a16:creationId xmlns:a16="http://schemas.microsoft.com/office/drawing/2014/main" id="{5A260B86-934D-AE96-7E71-DE6B8849C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793" y="1410208"/>
            <a:ext cx="3284556" cy="385878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AD75F65-EDBA-4B97-8A4E-614B489DB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7FD89-72AE-D6CF-8D4C-85D9E76BC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Kakva se </a:t>
            </a:r>
            <a:r>
              <a:rPr lang="en-US" i="1" dirty="0" err="1"/>
              <a:t>filozofija</a:t>
            </a:r>
            <a:r>
              <a:rPr lang="en-US" i="1" dirty="0"/>
              <a:t> </a:t>
            </a:r>
            <a:r>
              <a:rPr lang="en-US" i="1" dirty="0" err="1"/>
              <a:t>odabire</a:t>
            </a:r>
            <a:r>
              <a:rPr lang="en-US" i="1" dirty="0"/>
              <a:t>, </a:t>
            </a:r>
            <a:r>
              <a:rPr lang="en-US" i="1" dirty="0" err="1"/>
              <a:t>zavisi</a:t>
            </a:r>
            <a:r>
              <a:rPr lang="en-US" i="1" dirty="0"/>
              <a:t> od toga </a:t>
            </a:r>
            <a:r>
              <a:rPr lang="en-US" i="1" dirty="0" err="1"/>
              <a:t>kakav</a:t>
            </a:r>
            <a:r>
              <a:rPr lang="en-US" i="1" dirty="0"/>
              <a:t> je </a:t>
            </a:r>
            <a:r>
              <a:rPr lang="en-US" i="1" dirty="0" err="1"/>
              <a:t>tko</a:t>
            </a:r>
            <a:r>
              <a:rPr lang="en-US" i="1" dirty="0"/>
              <a:t> </a:t>
            </a:r>
            <a:r>
              <a:rPr lang="en-US" i="1" dirty="0" err="1"/>
              <a:t>čovjek</a:t>
            </a:r>
            <a:r>
              <a:rPr lang="en-US" i="1" dirty="0"/>
              <a:t>, </a:t>
            </a:r>
            <a:r>
              <a:rPr lang="en-US" i="1" dirty="0" err="1"/>
              <a:t>jer</a:t>
            </a:r>
            <a:r>
              <a:rPr lang="en-US" i="1" dirty="0"/>
              <a:t> </a:t>
            </a:r>
            <a:r>
              <a:rPr lang="en-US" i="1" dirty="0" err="1"/>
              <a:t>filozofski</a:t>
            </a:r>
            <a:r>
              <a:rPr lang="en-US" i="1" dirty="0"/>
              <a:t> </a:t>
            </a:r>
            <a:r>
              <a:rPr lang="en-US" i="1" dirty="0" err="1"/>
              <a:t>sustav</a:t>
            </a:r>
            <a:r>
              <a:rPr lang="en-US" i="1" dirty="0"/>
              <a:t> </a:t>
            </a:r>
            <a:r>
              <a:rPr lang="en-US" i="1" dirty="0" err="1"/>
              <a:t>nije</a:t>
            </a:r>
            <a:r>
              <a:rPr lang="en-US" i="1" dirty="0"/>
              <a:t> </a:t>
            </a:r>
            <a:r>
              <a:rPr lang="en-US" i="1" dirty="0" err="1"/>
              <a:t>komad</a:t>
            </a:r>
            <a:r>
              <a:rPr lang="en-US" i="1" dirty="0"/>
              <a:t> </a:t>
            </a:r>
            <a:r>
              <a:rPr lang="en-US" i="1" dirty="0" err="1"/>
              <a:t>pokućstva</a:t>
            </a:r>
            <a:r>
              <a:rPr lang="en-US" i="1" dirty="0"/>
              <a:t> koji se </a:t>
            </a:r>
            <a:r>
              <a:rPr lang="en-US" i="1" dirty="0" err="1"/>
              <a:t>može</a:t>
            </a:r>
            <a:r>
              <a:rPr lang="en-US" i="1" dirty="0"/>
              <a:t> </a:t>
            </a:r>
            <a:r>
              <a:rPr lang="en-US" i="1" dirty="0" err="1"/>
              <a:t>odložiti</a:t>
            </a:r>
            <a:r>
              <a:rPr lang="en-US" i="1" dirty="0"/>
              <a:t> </a:t>
            </a:r>
            <a:r>
              <a:rPr lang="en-US" i="1" dirty="0" err="1"/>
              <a:t>ili</a:t>
            </a:r>
            <a:r>
              <a:rPr lang="en-US" i="1" dirty="0"/>
              <a:t> </a:t>
            </a:r>
            <a:r>
              <a:rPr lang="en-US" i="1" dirty="0" err="1"/>
              <a:t>prihvatiti</a:t>
            </a:r>
            <a:r>
              <a:rPr lang="en-US" i="1" dirty="0"/>
              <a:t> </a:t>
            </a:r>
            <a:r>
              <a:rPr lang="en-US" i="1" dirty="0" err="1"/>
              <a:t>kako</a:t>
            </a:r>
            <a:r>
              <a:rPr lang="en-US" i="1" dirty="0"/>
              <a:t> </a:t>
            </a:r>
            <a:r>
              <a:rPr lang="en-US" i="1" dirty="0" err="1"/>
              <a:t>nam</a:t>
            </a:r>
            <a:r>
              <a:rPr lang="en-US" i="1" dirty="0"/>
              <a:t> je po </a:t>
            </a:r>
            <a:r>
              <a:rPr lang="en-US" i="1" dirty="0" err="1"/>
              <a:t>volji</a:t>
            </a:r>
            <a:r>
              <a:rPr lang="en-US" i="1" dirty="0"/>
              <a:t>, </a:t>
            </a:r>
            <a:r>
              <a:rPr lang="en-US" i="1" dirty="0" err="1"/>
              <a:t>nego</a:t>
            </a:r>
            <a:r>
              <a:rPr lang="en-US" i="1" dirty="0"/>
              <a:t> je </a:t>
            </a:r>
            <a:r>
              <a:rPr lang="en-US" i="1" dirty="0" err="1"/>
              <a:t>oduhovljen</a:t>
            </a:r>
            <a:r>
              <a:rPr lang="en-US" i="1" dirty="0"/>
              <a:t> </a:t>
            </a:r>
            <a:r>
              <a:rPr lang="en-US" i="1" dirty="0" err="1"/>
              <a:t>dušom</a:t>
            </a:r>
            <a:r>
              <a:rPr lang="en-US" i="1" dirty="0"/>
              <a:t> </a:t>
            </a:r>
            <a:r>
              <a:rPr lang="en-US" i="1" dirty="0" err="1"/>
              <a:t>čovjekovom</a:t>
            </a:r>
            <a:r>
              <a:rPr lang="en-US" i="1" dirty="0"/>
              <a:t> koji ga </a:t>
            </a:r>
            <a:r>
              <a:rPr lang="en-US" i="1" dirty="0" err="1"/>
              <a:t>ima</a:t>
            </a:r>
            <a:r>
              <a:rPr lang="en-US" i="1" dirty="0"/>
              <a:t>.</a:t>
            </a:r>
            <a:endParaRPr lang="hr-HR" i="1" dirty="0"/>
          </a:p>
          <a:p>
            <a:pPr marL="0" indent="0">
              <a:buNone/>
            </a:pPr>
            <a:r>
              <a:rPr lang="hr-HR" i="1" dirty="0"/>
              <a:t>- J. G. Fichte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76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6504E-156E-6A1B-B04F-6463405F3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Uvod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326DD-B627-14AD-90B7-FB08FD57D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Student koji je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upoznat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s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poviješću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filozofije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naći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će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u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ovoj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maloj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knjizi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mnogo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toga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što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baca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svjetlo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na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druge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sustave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posebno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na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Kantove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Hegelove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Schopenhauerove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i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naše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vlastite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moderne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"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pragmatičare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",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ali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ozbiljni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čitatelji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čak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i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ako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nisu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upoznati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sa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s</a:t>
            </a:r>
            <a:r>
              <a:rPr lang="hr-HR" i="1" dirty="0" err="1">
                <a:solidFill>
                  <a:srgbClr val="000000"/>
                </a:solidFill>
                <a:ea typeface="+mn-lt"/>
                <a:cs typeface="+mn-lt"/>
              </a:rPr>
              <a:t>tajalištima</a:t>
            </a:r>
            <a:r>
              <a:rPr lang="hr-HR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škola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također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mogu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iz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nje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dobiti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neoskudno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bogatstvo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plemenitih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i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inspirativnih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rgbClr val="000000"/>
                </a:solidFill>
                <a:ea typeface="+mn-lt"/>
                <a:cs typeface="+mn-lt"/>
              </a:rPr>
              <a:t>misli</a:t>
            </a:r>
            <a:r>
              <a:rPr lang="en-US" i="1" dirty="0">
                <a:solidFill>
                  <a:srgbClr val="000000"/>
                </a:solidFill>
                <a:ea typeface="+mn-lt"/>
                <a:cs typeface="+mn-lt"/>
              </a:rPr>
              <a:t>.</a:t>
            </a:r>
            <a:endParaRPr lang="hr-HR" i="1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hr-HR" sz="1400" i="1" dirty="0">
                <a:solidFill>
                  <a:srgbClr val="000000"/>
                </a:solidFill>
                <a:ea typeface="+mn-lt"/>
                <a:cs typeface="+mn-lt"/>
              </a:rPr>
              <a:t> - </a:t>
            </a:r>
            <a:r>
              <a:rPr lang="hr-HR" sz="1400" dirty="0"/>
              <a:t>E. RITCHIE</a:t>
            </a:r>
            <a:r>
              <a:rPr lang="hr-HR" sz="1400" i="1" dirty="0">
                <a:solidFill>
                  <a:srgbClr val="000000"/>
                </a:solidFill>
                <a:ea typeface="+mn-lt"/>
                <a:cs typeface="+mn-lt"/>
              </a:rPr>
              <a:t>, iz uvoda </a:t>
            </a:r>
          </a:p>
        </p:txBody>
      </p:sp>
    </p:spTree>
    <p:extLst>
      <p:ext uri="{BB962C8B-B14F-4D97-AF65-F5344CB8AC3E}">
        <p14:creationId xmlns:p14="http://schemas.microsoft.com/office/powerpoint/2010/main" val="1701473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8647C337-08BD-45CE-8D33-1DD11A518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20E650A-651E-43C8-98B2-BC8D56A3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001B0E35-F788-4608-ABBE-0D971AA5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431B8EA-FCCA-47DD-A0C4-A653EC4A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C781EDE-83AA-44D6-8054-A4E2D6F2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03E9DF-EE92-EE51-DB02-D278CA691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O određenju čovjeka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D262F-F871-1B96-F943-80230B924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556932"/>
            <a:ext cx="9601196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 </a:t>
            </a:r>
            <a:r>
              <a:rPr lang="en-US" dirty="0" err="1"/>
              <a:t>razmatra</a:t>
            </a:r>
            <a:r>
              <a:rPr lang="en-US" dirty="0"/>
              <a:t> </a:t>
            </a:r>
            <a:r>
              <a:rPr lang="en-US" dirty="0" err="1"/>
              <a:t>temeljne</a:t>
            </a:r>
            <a:r>
              <a:rPr lang="en-US" dirty="0"/>
              <a:t> </a:t>
            </a:r>
            <a:r>
              <a:rPr lang="en-US" dirty="0" err="1"/>
              <a:t>elemente</a:t>
            </a:r>
            <a:r>
              <a:rPr lang="en-US" dirty="0"/>
              <a:t> </a:t>
            </a:r>
            <a:r>
              <a:rPr lang="en-US" dirty="0" err="1"/>
              <a:t>ljudske</a:t>
            </a:r>
            <a:r>
              <a:rPr lang="en-US" dirty="0"/>
              <a:t> </a:t>
            </a:r>
            <a:r>
              <a:rPr lang="en-US" dirty="0" err="1"/>
              <a:t>slobode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prirode</a:t>
            </a:r>
            <a:r>
              <a:rPr lang="en-US" dirty="0"/>
              <a:t> </a:t>
            </a:r>
            <a:r>
              <a:rPr lang="en-US" dirty="0" err="1"/>
              <a:t>ljudske</a:t>
            </a:r>
            <a:r>
              <a:rPr lang="en-US" dirty="0"/>
              <a:t> </a:t>
            </a:r>
            <a:r>
              <a:rPr lang="en-US" dirty="0" err="1"/>
              <a:t>egzistencije</a:t>
            </a:r>
            <a:endParaRPr lang="en-US"/>
          </a:p>
          <a:p>
            <a:r>
              <a:rPr lang="en-US" dirty="0" err="1"/>
              <a:t>snažno</a:t>
            </a:r>
            <a:r>
              <a:rPr lang="en-US" dirty="0"/>
              <a:t> </a:t>
            </a:r>
            <a:r>
              <a:rPr lang="en-US" dirty="0" err="1"/>
              <a:t>zainteresiran</a:t>
            </a:r>
            <a:r>
              <a:rPr lang="en-US" dirty="0"/>
              <a:t> za </a:t>
            </a:r>
            <a:r>
              <a:rPr lang="en-US" dirty="0" err="1"/>
              <a:t>pitanje</a:t>
            </a:r>
            <a:r>
              <a:rPr lang="en-US" dirty="0"/>
              <a:t> </a:t>
            </a:r>
            <a:r>
              <a:rPr lang="en-US" dirty="0" err="1"/>
              <a:t>slobode</a:t>
            </a:r>
            <a:r>
              <a:rPr lang="en-US" dirty="0"/>
              <a:t> = </a:t>
            </a:r>
            <a:r>
              <a:rPr lang="en-US" dirty="0" err="1"/>
              <a:t>sloboda</a:t>
            </a:r>
            <a:r>
              <a:rPr lang="en-US" dirty="0"/>
              <a:t> je </a:t>
            </a:r>
            <a:r>
              <a:rPr lang="en-US" dirty="0" err="1"/>
              <a:t>ključna</a:t>
            </a:r>
            <a:r>
              <a:rPr lang="en-US" dirty="0"/>
              <a:t> za </a:t>
            </a:r>
            <a:r>
              <a:rPr lang="en-US" dirty="0" err="1"/>
              <a:t>razumijevanje</a:t>
            </a:r>
            <a:r>
              <a:rPr lang="en-US" dirty="0"/>
              <a:t> </a:t>
            </a:r>
            <a:r>
              <a:rPr lang="en-US" dirty="0" err="1"/>
              <a:t>moralnosti</a:t>
            </a:r>
            <a:r>
              <a:rPr lang="en-US" dirty="0"/>
              <a:t>, </a:t>
            </a:r>
            <a:r>
              <a:rPr lang="en-US" dirty="0" err="1"/>
              <a:t>identiteta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dirty="0" err="1"/>
              <a:t>ljudskog</a:t>
            </a:r>
            <a:r>
              <a:rPr lang="en-US" dirty="0"/>
              <a:t> </a:t>
            </a:r>
            <a:r>
              <a:rPr lang="en-US" dirty="0" err="1"/>
              <a:t>bića</a:t>
            </a:r>
          </a:p>
          <a:p>
            <a:pPr>
              <a:buSzPct val="114999"/>
            </a:pPr>
            <a:r>
              <a:rPr lang="en-US" dirty="0" err="1">
                <a:ea typeface="+mn-lt"/>
                <a:cs typeface="+mn-lt"/>
              </a:rPr>
              <a:t>sloboda</a:t>
            </a:r>
            <a:r>
              <a:rPr lang="en-US" dirty="0">
                <a:ea typeface="+mn-lt"/>
                <a:cs typeface="+mn-lt"/>
              </a:rPr>
              <a:t> mora </a:t>
            </a:r>
            <a:r>
              <a:rPr lang="en-US" dirty="0" err="1">
                <a:ea typeface="+mn-lt"/>
                <a:cs typeface="+mn-lt"/>
              </a:rPr>
              <a:t>biti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aktivni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čin</a:t>
            </a:r>
            <a:endParaRPr lang="en-US" dirty="0" err="1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86B529B9-48CC-4031-D2C2-717675C0F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5401" y="5910277"/>
            <a:ext cx="7305900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r>
              <a:rPr lang="en-US" sz="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76195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FAB1D-63DC-3ABB-7AE1-3A8A3C94E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0" i="1" dirty="0">
                <a:ea typeface="+mj-lt"/>
                <a:cs typeface="+mj-lt"/>
              </a:rPr>
              <a:t>That freedom which was not my own, but that of a foreign power without me, and even in that, only a limited half-freedom, this it was which did not satisfy me.</a:t>
            </a:r>
            <a:br>
              <a:rPr lang="en-US" sz="2400" b="0" dirty="0">
                <a:ea typeface="+mj-lt"/>
                <a:cs typeface="+mj-lt"/>
              </a:rPr>
            </a:br>
            <a:r>
              <a:rPr lang="en-US" sz="2400" b="0" i="1" dirty="0">
                <a:ea typeface="+mj-lt"/>
                <a:cs typeface="+mj-lt"/>
              </a:rPr>
              <a:t>- </a:t>
            </a:r>
            <a:r>
              <a:rPr lang="en-US" sz="2000" b="0" i="1" dirty="0">
                <a:ea typeface="+mj-lt"/>
                <a:cs typeface="+mj-lt"/>
              </a:rPr>
              <a:t>27. Str. (Book one – Doubt)</a:t>
            </a:r>
            <a:endParaRPr lang="en-US" sz="2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3CE00-78E5-BDCC-DBAA-C1B50B50B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ea typeface="+mn-lt"/>
                <a:cs typeface="+mn-lt"/>
              </a:rPr>
              <a:t>sloboda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hr-HR" dirty="0">
                <a:ea typeface="+mn-lt"/>
                <a:cs typeface="+mn-lt"/>
              </a:rPr>
              <a:t>razumije, ne </a:t>
            </a:r>
            <a:r>
              <a:rPr lang="en-US" dirty="0" err="1">
                <a:ea typeface="+mn-lt"/>
                <a:cs typeface="+mn-lt"/>
              </a:rPr>
              <a:t>samo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kao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jednostavna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odsutnost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vanjskih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ograničenja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već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kao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unutarnji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proces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kojem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dirty="0" err="1">
                <a:ea typeface="+mn-lt"/>
                <a:cs typeface="+mn-lt"/>
              </a:rPr>
              <a:t>pojedinac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suočava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svojim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vlastitim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ograničenjima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nastoji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nadvladati</a:t>
            </a:r>
            <a:endParaRPr lang="en-US" dirty="0">
              <a:ea typeface="+mn-lt"/>
              <a:cs typeface="+mn-lt"/>
            </a:endParaRPr>
          </a:p>
          <a:p>
            <a:pPr>
              <a:buSzPct val="114999"/>
            </a:pPr>
            <a:r>
              <a:rPr lang="en-US" dirty="0" err="1">
                <a:ea typeface="+mn-lt"/>
                <a:cs typeface="+mn-lt"/>
              </a:rPr>
              <a:t>sloboda</a:t>
            </a:r>
            <a:r>
              <a:rPr lang="en-US" dirty="0">
                <a:ea typeface="+mn-lt"/>
                <a:cs typeface="+mn-lt"/>
              </a:rPr>
              <a:t> je </a:t>
            </a:r>
            <a:r>
              <a:rPr lang="en-US" dirty="0" err="1">
                <a:ea typeface="+mn-lt"/>
                <a:cs typeface="+mn-lt"/>
              </a:rPr>
              <a:t>sposobnost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čovjeka</a:t>
            </a:r>
            <a:r>
              <a:rPr lang="hr-HR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oblik</a:t>
            </a:r>
            <a:r>
              <a:rPr lang="hr-HR" dirty="0" err="1">
                <a:ea typeface="+mn-lt"/>
                <a:cs typeface="+mn-lt"/>
              </a:rPr>
              <a:t>ovati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svoju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vlastitu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sudbinu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kroz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vlastitu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volju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djelovanje</a:t>
            </a:r>
            <a:r>
              <a:rPr lang="en-US" dirty="0">
                <a:ea typeface="+mn-lt"/>
                <a:cs typeface="+mn-lt"/>
              </a:rPr>
              <a:t>, a </a:t>
            </a:r>
            <a:r>
              <a:rPr lang="en-US" dirty="0" err="1">
                <a:ea typeface="+mn-lt"/>
                <a:cs typeface="+mn-lt"/>
              </a:rPr>
              <a:t>oslobođenje</a:t>
            </a:r>
            <a:r>
              <a:rPr lang="en-US" dirty="0">
                <a:ea typeface="+mn-lt"/>
                <a:cs typeface="+mn-lt"/>
              </a:rPr>
              <a:t> je </a:t>
            </a:r>
            <a:r>
              <a:rPr lang="en-US" dirty="0" err="1">
                <a:ea typeface="+mn-lt"/>
                <a:cs typeface="+mn-lt"/>
              </a:rPr>
              <a:t>moguće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samo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ako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dirty="0" err="1">
                <a:ea typeface="+mn-lt"/>
                <a:cs typeface="+mn-lt"/>
              </a:rPr>
              <a:t>pojedinac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oslobodi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vanjskih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karakterizacija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postigne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unutarnje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samoodređenje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163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2D3996-BA08-4AC2-948E-02DA85C0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6CA78D-2100-44EF-B3DD-CEF1EB3A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284" y="481264"/>
            <a:ext cx="11213432" cy="5895473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8E98DB-C39F-B345-5C44-39711E707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endParaRPr lang="en-US">
              <a:solidFill>
                <a:srgbClr val="21212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EF6D22-D80F-4107-8B30-6AB147A5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3000" y="2400639"/>
            <a:ext cx="22860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3988B-C6F3-4A32-D3E0-46F3AD82C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prema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 </a:t>
            </a:r>
            <a:r>
              <a:rPr lang="hr-HR" dirty="0" err="1">
                <a:solidFill>
                  <a:srgbClr val="373737"/>
                </a:solidFill>
                <a:ea typeface="+mn-lt"/>
                <a:cs typeface="+mn-lt"/>
              </a:rPr>
              <a:t>Fichteovoj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filozofiji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sloboda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nije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samo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politički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ili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društveni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pojam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nego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i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moralni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princip</a:t>
            </a:r>
            <a:endParaRPr lang="en-US" dirty="0">
              <a:solidFill>
                <a:srgbClr val="373737"/>
              </a:solidFill>
              <a:ea typeface="+mn-lt"/>
              <a:cs typeface="+mn-lt"/>
            </a:endParaRPr>
          </a:p>
          <a:p>
            <a:pPr>
              <a:buSzPct val="114999"/>
            </a:pP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sloboda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 se u tom 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kontekstu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razmatra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kao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temeljni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cilj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ljudskog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života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, u 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kojem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 je 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svaka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osoba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odgovorna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 za 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svoj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moralni</a:t>
            </a:r>
            <a:r>
              <a:rPr lang="en-US" dirty="0">
                <a:solidFill>
                  <a:srgbClr val="37373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373737"/>
                </a:solidFill>
                <a:ea typeface="+mn-lt"/>
                <a:cs typeface="+mn-lt"/>
              </a:rPr>
              <a:t>razvoj</a:t>
            </a:r>
            <a:endParaRPr lang="en-US" dirty="0" err="1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1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A695F-FA4A-1E8F-38CC-BAB02145A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DC0A8-53C0-1969-E68E-8851D2C2D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>
                <a:ea typeface="+mn-lt"/>
                <a:cs typeface="+mn-lt"/>
              </a:rPr>
              <a:t>smatra</a:t>
            </a:r>
            <a:r>
              <a:rPr lang="en-US" dirty="0">
                <a:ea typeface="+mn-lt"/>
                <a:cs typeface="+mn-lt"/>
              </a:rPr>
              <a:t> da </a:t>
            </a:r>
            <a:r>
              <a:rPr lang="en-US" err="1">
                <a:ea typeface="+mn-lt"/>
                <a:cs typeface="+mn-lt"/>
              </a:rPr>
              <a:t>moralno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djelovanje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nije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samo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err="1">
                <a:ea typeface="+mn-lt"/>
                <a:cs typeface="+mn-lt"/>
              </a:rPr>
              <a:t>skladu</a:t>
            </a:r>
            <a:r>
              <a:rPr lang="en-US" dirty="0">
                <a:ea typeface="+mn-lt"/>
                <a:cs typeface="+mn-lt"/>
              </a:rPr>
              <a:t> s </a:t>
            </a:r>
            <a:r>
              <a:rPr lang="en-US" err="1">
                <a:ea typeface="+mn-lt"/>
                <a:cs typeface="+mn-lt"/>
              </a:rPr>
              <a:t>vanjskim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normama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već</a:t>
            </a:r>
            <a:r>
              <a:rPr lang="en-US" dirty="0">
                <a:ea typeface="+mn-lt"/>
                <a:cs typeface="+mn-lt"/>
              </a:rPr>
              <a:t> se mora </a:t>
            </a:r>
            <a:r>
              <a:rPr lang="en-US" err="1">
                <a:ea typeface="+mn-lt"/>
                <a:cs typeface="+mn-lt"/>
              </a:rPr>
              <a:t>temeljiti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unutarnjoj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slobodi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svakog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pojedinca</a:t>
            </a:r>
            <a:r>
              <a:rPr lang="en-US" dirty="0">
                <a:ea typeface="+mn-lt"/>
                <a:cs typeface="+mn-lt"/>
              </a:rPr>
              <a:t>. </a:t>
            </a:r>
          </a:p>
          <a:p>
            <a:pPr>
              <a:buSzPct val="114999"/>
            </a:pPr>
            <a:r>
              <a:rPr lang="en-US" dirty="0">
                <a:ea typeface="+mn-lt"/>
                <a:cs typeface="+mn-lt"/>
              </a:rPr>
              <a:t>ova </a:t>
            </a:r>
            <a:r>
              <a:rPr lang="en-US" dirty="0" err="1">
                <a:ea typeface="+mn-lt"/>
                <a:cs typeface="+mn-lt"/>
              </a:rPr>
              <a:t>sloboda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prema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Fichteu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zahtijeva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samospoznaju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jer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samo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kroz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spoznaju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vlastite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slobode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odgovornosti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čovjek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može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ostvariti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istinsku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moralnost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postati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samodostatan</a:t>
            </a:r>
            <a:endParaRPr lang="en-US" dirty="0">
              <a:ea typeface="+mn-lt"/>
              <a:cs typeface="+mn-lt"/>
            </a:endParaRPr>
          </a:p>
          <a:p>
            <a:pPr>
              <a:buSzPct val="114999"/>
            </a:pPr>
            <a:r>
              <a:rPr lang="en-US" dirty="0">
                <a:ea typeface="+mn-lt"/>
                <a:cs typeface="+mn-lt"/>
              </a:rPr>
              <a:t>u tom </a:t>
            </a:r>
            <a:r>
              <a:rPr lang="en-US" dirty="0" err="1">
                <a:ea typeface="+mn-lt"/>
                <a:cs typeface="+mn-lt"/>
              </a:rPr>
              <a:t>smislu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sloboda</a:t>
            </a:r>
            <a:r>
              <a:rPr lang="en-US" dirty="0">
                <a:ea typeface="+mn-lt"/>
                <a:cs typeface="+mn-lt"/>
              </a:rPr>
              <a:t> je </a:t>
            </a:r>
            <a:r>
              <a:rPr lang="en-US" dirty="0" err="1">
                <a:ea typeface="+mn-lt"/>
                <a:cs typeface="+mn-lt"/>
              </a:rPr>
              <a:t>ujedno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unutarnji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proces</a:t>
            </a:r>
            <a:r>
              <a:rPr lang="en-US" dirty="0">
                <a:ea typeface="+mn-lt"/>
                <a:cs typeface="+mn-lt"/>
              </a:rPr>
              <a:t> koji se mora </a:t>
            </a:r>
            <a:r>
              <a:rPr lang="en-US" dirty="0" err="1">
                <a:ea typeface="+mn-lt"/>
                <a:cs typeface="+mn-lt"/>
              </a:rPr>
              <a:t>stalno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ostvarivati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kroz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djelovanje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svijest</a:t>
            </a:r>
            <a:r>
              <a:rPr lang="en-US" dirty="0">
                <a:ea typeface="+mn-lt"/>
                <a:cs typeface="+mn-lt"/>
              </a:rPr>
              <a:t> o </a:t>
            </a:r>
            <a:r>
              <a:rPr lang="en-US" dirty="0" err="1">
                <a:ea typeface="+mn-lt"/>
                <a:cs typeface="+mn-lt"/>
              </a:rPr>
              <a:t>vlastitoj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volji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432234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591ED-3AA0-2F44-EAF0-11CF5B94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79FFF-949A-0820-1A4D-23A3D0AFC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ea typeface="+mn-lt"/>
                <a:cs typeface="+mn-lt"/>
              </a:rPr>
              <a:t>oslobođenje</a:t>
            </a:r>
            <a:r>
              <a:rPr lang="en-US" dirty="0">
                <a:ea typeface="+mn-lt"/>
                <a:cs typeface="+mn-lt"/>
              </a:rPr>
              <a:t> je </a:t>
            </a:r>
            <a:r>
              <a:rPr lang="en-US" dirty="0" err="1">
                <a:ea typeface="+mn-lt"/>
                <a:cs typeface="+mn-lt"/>
              </a:rPr>
              <a:t>proces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kojem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pojedinac</a:t>
            </a:r>
            <a:r>
              <a:rPr lang="en-US" dirty="0">
                <a:ea typeface="+mn-lt"/>
                <a:cs typeface="+mn-lt"/>
              </a:rPr>
              <a:t> ne </a:t>
            </a:r>
            <a:r>
              <a:rPr lang="en-US" dirty="0" err="1">
                <a:ea typeface="+mn-lt"/>
                <a:cs typeface="+mn-lt"/>
              </a:rPr>
              <a:t>samo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ostvaruje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svoju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unutarnju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slobodu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već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postaje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odgovoran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član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zajednice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pPr>
              <a:buSzPct val="114999"/>
            </a:pPr>
            <a:r>
              <a:rPr lang="en-US" dirty="0" err="1">
                <a:ea typeface="+mn-lt"/>
                <a:cs typeface="+mn-lt"/>
              </a:rPr>
              <a:t>sloboda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stoga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nije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samo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pitanje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osobne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emancipacije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već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društvene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odgovornosti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slobodan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čovjek</a:t>
            </a:r>
            <a:r>
              <a:rPr lang="en-US" dirty="0">
                <a:ea typeface="+mn-lt"/>
                <a:cs typeface="+mn-lt"/>
              </a:rPr>
              <a:t> mora </a:t>
            </a:r>
            <a:r>
              <a:rPr lang="en-US" dirty="0" err="1">
                <a:ea typeface="+mn-lt"/>
                <a:cs typeface="+mn-lt"/>
              </a:rPr>
              <a:t>biti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svjestan</a:t>
            </a:r>
            <a:r>
              <a:rPr lang="en-US" dirty="0">
                <a:ea typeface="+mn-lt"/>
                <a:cs typeface="+mn-lt"/>
              </a:rPr>
              <a:t> da </a:t>
            </a:r>
            <a:r>
              <a:rPr lang="en-US" dirty="0" err="1">
                <a:ea typeface="+mn-lt"/>
                <a:cs typeface="+mn-lt"/>
              </a:rPr>
              <a:t>njegova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djelovanja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imaju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utjecaj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širu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društvenu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zajednicu</a:t>
            </a:r>
            <a:endParaRPr lang="en-US" dirty="0">
              <a:ea typeface="+mn-lt"/>
              <a:cs typeface="+mn-lt"/>
            </a:endParaRPr>
          </a:p>
          <a:p>
            <a:pPr>
              <a:buSzPct val="114999"/>
            </a:pPr>
            <a:r>
              <a:rPr lang="en-US" dirty="0"/>
              <a:t>Fichte </a:t>
            </a:r>
            <a:r>
              <a:rPr lang="en-US" dirty="0" err="1">
                <a:latin typeface="Garamond"/>
                <a:ea typeface="Calibri"/>
                <a:cs typeface="Calibri"/>
              </a:rPr>
              <a:t>smatra</a:t>
            </a:r>
            <a:r>
              <a:rPr lang="en-US" dirty="0">
                <a:latin typeface="Garamond"/>
                <a:ea typeface="Calibri"/>
                <a:cs typeface="Calibri"/>
              </a:rPr>
              <a:t> da je </a:t>
            </a:r>
            <a:r>
              <a:rPr lang="en-US" dirty="0" err="1">
                <a:latin typeface="Garamond"/>
                <a:ea typeface="Calibri"/>
                <a:cs typeface="Calibri"/>
              </a:rPr>
              <a:t>istinska</a:t>
            </a:r>
            <a:r>
              <a:rPr lang="en-US" dirty="0">
                <a:latin typeface="Garamond"/>
                <a:ea typeface="Calibri"/>
                <a:cs typeface="Calibri"/>
              </a:rPr>
              <a:t> </a:t>
            </a:r>
            <a:r>
              <a:rPr lang="en-US" dirty="0" err="1">
                <a:latin typeface="Garamond"/>
                <a:ea typeface="Calibri"/>
                <a:cs typeface="Calibri"/>
              </a:rPr>
              <a:t>sloboda</a:t>
            </a:r>
            <a:r>
              <a:rPr lang="en-US" dirty="0">
                <a:latin typeface="Garamond"/>
                <a:ea typeface="Calibri"/>
                <a:cs typeface="Calibri"/>
              </a:rPr>
              <a:t> </a:t>
            </a:r>
            <a:r>
              <a:rPr lang="en-US" dirty="0" err="1">
                <a:latin typeface="Garamond"/>
                <a:ea typeface="Calibri"/>
                <a:cs typeface="Calibri"/>
              </a:rPr>
              <a:t>moguća</a:t>
            </a:r>
            <a:r>
              <a:rPr lang="en-US" dirty="0">
                <a:latin typeface="Garamond"/>
                <a:ea typeface="Calibri"/>
                <a:cs typeface="Calibri"/>
              </a:rPr>
              <a:t> </a:t>
            </a:r>
            <a:r>
              <a:rPr lang="en-US" dirty="0" err="1">
                <a:latin typeface="Garamond"/>
                <a:ea typeface="Calibri"/>
                <a:cs typeface="Calibri"/>
              </a:rPr>
              <a:t>samo</a:t>
            </a:r>
            <a:r>
              <a:rPr lang="en-US" dirty="0">
                <a:latin typeface="Garamond"/>
                <a:ea typeface="Calibri"/>
                <a:cs typeface="Calibri"/>
              </a:rPr>
              <a:t> </a:t>
            </a:r>
            <a:r>
              <a:rPr lang="en-US" dirty="0" err="1">
                <a:latin typeface="Garamond"/>
                <a:ea typeface="Calibri"/>
                <a:cs typeface="Calibri"/>
              </a:rPr>
              <a:t>ako</a:t>
            </a:r>
            <a:r>
              <a:rPr lang="en-US" dirty="0">
                <a:latin typeface="Garamond"/>
                <a:ea typeface="Calibri"/>
                <a:cs typeface="Calibri"/>
              </a:rPr>
              <a:t> je </a:t>
            </a:r>
            <a:r>
              <a:rPr lang="en-US" dirty="0" err="1">
                <a:latin typeface="Garamond"/>
                <a:ea typeface="Calibri"/>
                <a:cs typeface="Calibri"/>
              </a:rPr>
              <a:t>čovjek</a:t>
            </a:r>
            <a:r>
              <a:rPr lang="en-US" dirty="0">
                <a:latin typeface="Garamond"/>
                <a:ea typeface="Calibri"/>
                <a:cs typeface="Calibri"/>
              </a:rPr>
              <a:t> u </a:t>
            </a:r>
            <a:r>
              <a:rPr lang="en-US" dirty="0" err="1">
                <a:latin typeface="Garamond"/>
                <a:ea typeface="Calibri"/>
                <a:cs typeface="Calibri"/>
              </a:rPr>
              <a:t>stanju</a:t>
            </a:r>
            <a:r>
              <a:rPr lang="en-US" dirty="0">
                <a:latin typeface="Garamond"/>
                <a:ea typeface="Calibri"/>
                <a:cs typeface="Calibri"/>
              </a:rPr>
              <a:t> </a:t>
            </a:r>
            <a:r>
              <a:rPr lang="en-US" dirty="0" err="1">
                <a:latin typeface="Garamond"/>
                <a:ea typeface="Calibri"/>
                <a:cs typeface="Calibri"/>
              </a:rPr>
              <a:t>prepoznati</a:t>
            </a:r>
            <a:r>
              <a:rPr lang="en-US" dirty="0">
                <a:latin typeface="Garamond"/>
                <a:ea typeface="Calibri"/>
                <a:cs typeface="Calibri"/>
              </a:rPr>
              <a:t> </a:t>
            </a:r>
            <a:r>
              <a:rPr lang="en-US" dirty="0" err="1">
                <a:latin typeface="Garamond"/>
                <a:ea typeface="Calibri"/>
                <a:cs typeface="Calibri"/>
              </a:rPr>
              <a:t>moralne</a:t>
            </a:r>
            <a:r>
              <a:rPr lang="en-US" dirty="0">
                <a:latin typeface="Garamond"/>
                <a:ea typeface="Calibri"/>
                <a:cs typeface="Calibri"/>
              </a:rPr>
              <a:t> </a:t>
            </a:r>
            <a:r>
              <a:rPr lang="en-US" dirty="0" err="1">
                <a:latin typeface="Garamond"/>
                <a:ea typeface="Calibri"/>
                <a:cs typeface="Calibri"/>
              </a:rPr>
              <a:t>zakone</a:t>
            </a:r>
            <a:r>
              <a:rPr lang="en-US" dirty="0">
                <a:latin typeface="Garamond"/>
                <a:ea typeface="Calibri"/>
                <a:cs typeface="Calibri"/>
              </a:rPr>
              <a:t> koji mu </a:t>
            </a:r>
            <a:r>
              <a:rPr lang="en-US" dirty="0" err="1">
                <a:latin typeface="Garamond"/>
                <a:ea typeface="Calibri"/>
                <a:cs typeface="Calibri"/>
              </a:rPr>
              <a:t>omogućuju</a:t>
            </a:r>
            <a:r>
              <a:rPr lang="en-US" dirty="0">
                <a:latin typeface="Garamond"/>
                <a:ea typeface="Calibri"/>
                <a:cs typeface="Calibri"/>
              </a:rPr>
              <a:t> </a:t>
            </a:r>
            <a:r>
              <a:rPr lang="en-US" dirty="0" err="1">
                <a:latin typeface="Garamond"/>
                <a:ea typeface="Calibri"/>
                <a:cs typeface="Calibri"/>
              </a:rPr>
              <a:t>djelovanje</a:t>
            </a:r>
            <a:r>
              <a:rPr lang="en-US" dirty="0">
                <a:latin typeface="Garamond"/>
                <a:ea typeface="Calibri"/>
                <a:cs typeface="Calibri"/>
              </a:rPr>
              <a:t> u </a:t>
            </a:r>
            <a:r>
              <a:rPr lang="en-US" dirty="0" err="1">
                <a:latin typeface="Garamond"/>
                <a:ea typeface="Calibri"/>
                <a:cs typeface="Calibri"/>
              </a:rPr>
              <a:t>skladu</a:t>
            </a:r>
            <a:r>
              <a:rPr lang="en-US" dirty="0">
                <a:latin typeface="Garamond"/>
                <a:ea typeface="Calibri"/>
                <a:cs typeface="Calibri"/>
              </a:rPr>
              <a:t> s </a:t>
            </a:r>
            <a:r>
              <a:rPr lang="en-US" dirty="0" err="1">
                <a:latin typeface="Garamond"/>
                <a:ea typeface="Calibri"/>
                <a:cs typeface="Calibri"/>
              </a:rPr>
              <a:t>univerzalnim</a:t>
            </a:r>
            <a:r>
              <a:rPr lang="en-US" dirty="0">
                <a:latin typeface="Garamond"/>
                <a:ea typeface="Calibri"/>
                <a:cs typeface="Calibri"/>
              </a:rPr>
              <a:t> </a:t>
            </a:r>
            <a:r>
              <a:rPr lang="en-US" dirty="0" err="1">
                <a:latin typeface="Garamond"/>
                <a:ea typeface="Calibri"/>
                <a:cs typeface="Calibri"/>
              </a:rPr>
              <a:t>principima</a:t>
            </a:r>
            <a:endParaRPr lang="en-US" dirty="0">
              <a:latin typeface="Garamond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20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7BADF-6123-2FDA-0D21-F6D6ABD9F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Druga </a:t>
            </a:r>
            <a:r>
              <a:rPr lang="en-US" dirty="0" err="1"/>
              <a:t>knjiga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B68B0-6F1A-FF49-9A85-6578F7886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>
                <a:latin typeface="Garamond"/>
                <a:ea typeface="Calibri"/>
                <a:cs typeface="Calibri"/>
              </a:rPr>
              <a:t>moralnu</a:t>
            </a:r>
            <a:r>
              <a:rPr lang="en-US" dirty="0">
                <a:latin typeface="Garamond"/>
                <a:ea typeface="Calibri"/>
                <a:cs typeface="Calibri"/>
              </a:rPr>
              <a:t> </a:t>
            </a:r>
            <a:r>
              <a:rPr lang="en-US" dirty="0" err="1">
                <a:latin typeface="Garamond"/>
                <a:ea typeface="Calibri"/>
                <a:cs typeface="Calibri"/>
              </a:rPr>
              <a:t>dimenziju</a:t>
            </a:r>
            <a:r>
              <a:rPr lang="en-US" dirty="0">
                <a:latin typeface="Garamond"/>
                <a:ea typeface="Calibri"/>
                <a:cs typeface="Calibri"/>
              </a:rPr>
              <a:t> </a:t>
            </a:r>
            <a:r>
              <a:rPr lang="en-US" dirty="0" err="1">
                <a:latin typeface="Garamond"/>
                <a:ea typeface="Calibri"/>
                <a:cs typeface="Calibri"/>
              </a:rPr>
              <a:t>slobode</a:t>
            </a:r>
            <a:endParaRPr lang="en-US" dirty="0">
              <a:latin typeface="Garamond"/>
              <a:ea typeface="Calibri"/>
              <a:cs typeface="Calibri"/>
            </a:endParaRPr>
          </a:p>
          <a:p>
            <a:pPr>
              <a:buSzPct val="114999"/>
            </a:pPr>
            <a:r>
              <a:rPr lang="en-US" dirty="0" err="1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sloboda</a:t>
            </a:r>
            <a:r>
              <a:rPr lang="en-US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nedjeljiva</a:t>
            </a:r>
            <a:r>
              <a:rPr lang="en-US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 od </a:t>
            </a:r>
            <a:r>
              <a:rPr lang="en-US" dirty="0" err="1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moralnosti</a:t>
            </a:r>
            <a:r>
              <a:rPr lang="en-US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 – </a:t>
            </a:r>
            <a:r>
              <a:rPr lang="en-US" dirty="0" err="1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istinska</a:t>
            </a:r>
            <a:r>
              <a:rPr lang="en-US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sloboda</a:t>
            </a:r>
            <a:r>
              <a:rPr lang="en-US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 je </a:t>
            </a:r>
            <a:r>
              <a:rPr lang="en-US" dirty="0" err="1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moralna</a:t>
            </a:r>
            <a:r>
              <a:rPr lang="en-US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sloboda</a:t>
            </a:r>
            <a:endParaRPr lang="en-US" dirty="0" err="1">
              <a:solidFill>
                <a:srgbClr val="262626"/>
              </a:solidFill>
              <a:latin typeface="Garamond"/>
              <a:ea typeface="Calibri"/>
              <a:cs typeface="Calibri"/>
            </a:endParaRPr>
          </a:p>
          <a:p>
            <a:pPr>
              <a:buSzPct val="114999"/>
            </a:pPr>
            <a:r>
              <a:rPr lang="en-US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ovdje</a:t>
            </a:r>
            <a:r>
              <a:rPr lang="en-US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sloboda</a:t>
            </a:r>
            <a:r>
              <a:rPr lang="en-US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 ne </a:t>
            </a:r>
            <a:r>
              <a:rPr lang="en-US" dirty="0" err="1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razumije</a:t>
            </a:r>
            <a:r>
              <a:rPr lang="en-US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samo</a:t>
            </a:r>
            <a:r>
              <a:rPr lang="en-US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kao</a:t>
            </a:r>
            <a:r>
              <a:rPr lang="en-US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izbor</a:t>
            </a:r>
            <a:r>
              <a:rPr lang="en-US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između</a:t>
            </a:r>
            <a:r>
              <a:rPr lang="en-US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različitih</a:t>
            </a:r>
            <a:r>
              <a:rPr lang="en-US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opcija</a:t>
            </a:r>
            <a:r>
              <a:rPr lang="en-US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već</a:t>
            </a:r>
            <a:r>
              <a:rPr lang="en-US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kao</a:t>
            </a:r>
            <a:r>
              <a:rPr lang="en-US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sposobnost</a:t>
            </a:r>
            <a:r>
              <a:rPr lang="en-US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djelovanja</a:t>
            </a:r>
            <a:r>
              <a:rPr lang="en-US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 u </a:t>
            </a:r>
            <a:r>
              <a:rPr lang="en-US" dirty="0" err="1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skladu</a:t>
            </a:r>
            <a:r>
              <a:rPr lang="en-US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 s </a:t>
            </a:r>
            <a:r>
              <a:rPr lang="en-US" dirty="0" err="1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moralnim</a:t>
            </a:r>
            <a:r>
              <a:rPr lang="en-US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zakonima</a:t>
            </a:r>
            <a:r>
              <a:rPr lang="en-US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koje</a:t>
            </a:r>
            <a:r>
              <a:rPr lang="en-US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čovjek</a:t>
            </a:r>
            <a:r>
              <a:rPr lang="en-US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sam</a:t>
            </a:r>
            <a:r>
              <a:rPr lang="en-US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postavlja</a:t>
            </a:r>
            <a:r>
              <a:rPr lang="en-US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kroz</a:t>
            </a:r>
            <a:r>
              <a:rPr lang="en-US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svoju</a:t>
            </a:r>
            <a:r>
              <a:rPr lang="en-US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volju</a:t>
            </a:r>
            <a:endParaRPr lang="en-US" dirty="0">
              <a:latin typeface="Garamond"/>
              <a:ea typeface="Calibri"/>
              <a:cs typeface="Calibri"/>
            </a:endParaRPr>
          </a:p>
          <a:p>
            <a:pPr marL="0" indent="0">
              <a:buSzPct val="114999"/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46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674</TotalTime>
  <Words>923</Words>
  <Application>Microsoft Office PowerPoint</Application>
  <PresentationFormat>Široki zaslon</PresentationFormat>
  <Paragraphs>52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Arial</vt:lpstr>
      <vt:lpstr>Garamond</vt:lpstr>
      <vt:lpstr>Times New Roman</vt:lpstr>
      <vt:lpstr>Organic</vt:lpstr>
      <vt:lpstr>Johann Gottlieb Fichte O određenju čovjeka </vt:lpstr>
      <vt:lpstr>PowerPoint prezentacija</vt:lpstr>
      <vt:lpstr>Uvod</vt:lpstr>
      <vt:lpstr>O određenju čovjeka</vt:lpstr>
      <vt:lpstr>That freedom which was not my own, but that of a foreign power without me, and even in that, only a limited half-freedom, this it was which did not satisfy me. - 27. Str. (Book one – Doubt)</vt:lpstr>
      <vt:lpstr>PowerPoint prezentacija</vt:lpstr>
      <vt:lpstr>PowerPoint prezentacija</vt:lpstr>
      <vt:lpstr>PowerPoint prezentacija</vt:lpstr>
      <vt:lpstr>Druga knjiga</vt:lpstr>
      <vt:lpstr>PowerPoint prezentacija</vt:lpstr>
      <vt:lpstr>Autonomija</vt:lpstr>
      <vt:lpstr>PowerPoint prezentacija</vt:lpstr>
      <vt:lpstr>PowerPoint prezentacija</vt:lpstr>
      <vt:lpstr>Tema za raspravu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Johann Gottlieb Fichte O određenju čovjeka</dc:title>
  <dc:creator>Asja</dc:creator>
  <cp:lastModifiedBy>Željka Metesi</cp:lastModifiedBy>
  <cp:revision>334</cp:revision>
  <dcterms:created xsi:type="dcterms:W3CDTF">2025-03-09T08:35:18Z</dcterms:created>
  <dcterms:modified xsi:type="dcterms:W3CDTF">2025-04-05T00:01:14Z</dcterms:modified>
</cp:coreProperties>
</file>