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75" r:id="rId3"/>
    <p:sldId id="277" r:id="rId4"/>
    <p:sldId id="288" r:id="rId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0" autoAdjust="0"/>
    <p:restoredTop sz="94660"/>
  </p:normalViewPr>
  <p:slideViewPr>
    <p:cSldViewPr>
      <p:cViewPr varScale="1">
        <p:scale>
          <a:sx n="95" d="100"/>
          <a:sy n="95" d="100"/>
        </p:scale>
        <p:origin x="137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4CC50-517F-49BC-8E10-BFC74EB450D3}" type="datetimeFigureOut">
              <a:rPr lang="hr-HR" smtClean="0"/>
              <a:t>23.5.2025.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5F717-6017-4625-886E-62743A92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451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F5F717-6017-4625-886E-62743A924F78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2739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1" i="0">
                <a:solidFill>
                  <a:srgbClr val="FF99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FF99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FF99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FF99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04800" y="981455"/>
            <a:ext cx="10083165" cy="0"/>
          </a:xfrm>
          <a:custGeom>
            <a:avLst/>
            <a:gdLst/>
            <a:ahLst/>
            <a:cxnLst/>
            <a:rect l="l" t="t" r="r" b="b"/>
            <a:pathLst>
              <a:path w="10083165">
                <a:moveTo>
                  <a:pt x="0" y="0"/>
                </a:moveTo>
                <a:lnTo>
                  <a:pt x="10082784" y="0"/>
                </a:lnTo>
              </a:path>
            </a:pathLst>
          </a:custGeom>
          <a:ln w="21336">
            <a:solidFill>
              <a:srgbClr val="2149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100" y="1083"/>
            <a:ext cx="10108565" cy="1047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1" i="0">
                <a:solidFill>
                  <a:srgbClr val="FF99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0098" y="1919683"/>
            <a:ext cx="6048375" cy="3669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95690" y="7055033"/>
            <a:ext cx="369570" cy="3081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1083"/>
            <a:ext cx="10108565" cy="889986"/>
          </a:xfrm>
          <a:prstGeom prst="rect">
            <a:avLst/>
          </a:prstGeom>
        </p:spPr>
        <p:txBody>
          <a:bodyPr vert="horz" wrap="square" lIns="0" tIns="347979" rIns="0" bIns="0" rtlCol="0">
            <a:spAutoFit/>
          </a:bodyPr>
          <a:lstStyle/>
          <a:p>
            <a:pPr marL="920750">
              <a:lnSpc>
                <a:spcPct val="100000"/>
              </a:lnSpc>
              <a:spcBef>
                <a:spcPts val="125"/>
              </a:spcBef>
            </a:pPr>
            <a:r>
              <a:rPr sz="3500" b="0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Sadržaj</a:t>
            </a:r>
            <a:endParaRPr sz="3500" dirty="0">
              <a:solidFill>
                <a:srgbClr val="7030A0"/>
              </a:solidFill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00431" y="1142513"/>
            <a:ext cx="8072120" cy="2259336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684530" marR="89535" indent="-672465">
              <a:lnSpc>
                <a:spcPct val="80200"/>
              </a:lnSpc>
              <a:spcBef>
                <a:spcPts val="630"/>
              </a:spcBef>
              <a:buClr>
                <a:srgbClr val="214985"/>
              </a:buClr>
              <a:buAutoNum type="arabicPeriod"/>
              <a:tabLst>
                <a:tab pos="684530" algn="l"/>
              </a:tabLst>
            </a:pPr>
            <a:r>
              <a:rPr sz="2200" dirty="0">
                <a:latin typeface="Microsoft Sans Serif"/>
                <a:cs typeface="Microsoft Sans Serif"/>
              </a:rPr>
              <a:t>Tko</a:t>
            </a:r>
            <a:r>
              <a:rPr sz="2200" spc="-15" dirty="0">
                <a:latin typeface="Microsoft Sans Serif"/>
                <a:cs typeface="Microsoft Sans Serif"/>
              </a:rPr>
              <a:t> </a:t>
            </a:r>
            <a:r>
              <a:rPr sz="2200" dirty="0" err="1">
                <a:latin typeface="Microsoft Sans Serif"/>
                <a:cs typeface="Microsoft Sans Serif"/>
              </a:rPr>
              <a:t>su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dirty="0" err="1">
                <a:latin typeface="Microsoft Sans Serif"/>
                <a:cs typeface="Microsoft Sans Serif"/>
              </a:rPr>
              <a:t>dionici</a:t>
            </a:r>
            <a:r>
              <a:rPr sz="2200" dirty="0">
                <a:latin typeface="Microsoft Sans Serif"/>
                <a:cs typeface="Microsoft Sans Serif"/>
              </a:rPr>
              <a:t>?</a:t>
            </a:r>
            <a:r>
              <a:rPr lang="hr-HR" sz="2200" dirty="0">
                <a:latin typeface="Microsoft Sans Serif"/>
                <a:cs typeface="Microsoft Sans Serif"/>
              </a:rPr>
              <a:t> </a:t>
            </a:r>
            <a:r>
              <a:rPr sz="2200" dirty="0" err="1">
                <a:latin typeface="Microsoft Sans Serif"/>
                <a:cs typeface="Microsoft Sans Serif"/>
              </a:rPr>
              <a:t>Utjecaj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dionika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dirty="0" err="1">
                <a:latin typeface="Microsoft Sans Serif"/>
                <a:cs typeface="Microsoft Sans Serif"/>
              </a:rPr>
              <a:t>kroz</a:t>
            </a:r>
            <a:r>
              <a:rPr sz="2200" dirty="0">
                <a:latin typeface="Microsoft Sans Serif"/>
                <a:cs typeface="Microsoft Sans Serif"/>
              </a:rPr>
              <a:t> </a:t>
            </a:r>
            <a:r>
              <a:rPr sz="2200" dirty="0" err="1">
                <a:latin typeface="Microsoft Sans Serif"/>
                <a:cs typeface="Microsoft Sans Serif"/>
              </a:rPr>
              <a:t>vrijeme</a:t>
            </a:r>
            <a:r>
              <a:rPr sz="2200" dirty="0">
                <a:latin typeface="Microsoft Sans Serif"/>
                <a:cs typeface="Microsoft Sans Serif"/>
              </a:rPr>
              <a:t>,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lang="hr-HR" sz="2200" spc="-30" dirty="0">
                <a:latin typeface="Microsoft Sans Serif"/>
                <a:cs typeface="Microsoft Sans Serif"/>
              </a:rPr>
              <a:t>o</a:t>
            </a:r>
            <a:r>
              <a:rPr sz="2200" dirty="0" err="1">
                <a:latin typeface="Microsoft Sans Serif"/>
                <a:cs typeface="Microsoft Sans Serif"/>
              </a:rPr>
              <a:t>dgovornost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dirty="0" err="1">
                <a:latin typeface="Microsoft Sans Serif"/>
                <a:cs typeface="Microsoft Sans Serif"/>
              </a:rPr>
              <a:t>sponzora</a:t>
            </a:r>
            <a:r>
              <a:rPr sz="2200" dirty="0">
                <a:latin typeface="Microsoft Sans Serif"/>
                <a:cs typeface="Microsoft Sans Serif"/>
              </a:rPr>
              <a:t>,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lang="hr-HR" sz="2200" spc="-10" dirty="0">
                <a:latin typeface="Microsoft Sans Serif"/>
                <a:cs typeface="Microsoft Sans Serif"/>
              </a:rPr>
              <a:t>o</a:t>
            </a:r>
            <a:r>
              <a:rPr sz="2200" spc="-10" dirty="0" err="1">
                <a:latin typeface="Microsoft Sans Serif"/>
                <a:cs typeface="Microsoft Sans Serif"/>
              </a:rPr>
              <a:t>dgovornost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dirty="0" err="1">
                <a:latin typeface="Microsoft Sans Serif"/>
                <a:cs typeface="Microsoft Sans Serif"/>
              </a:rPr>
              <a:t>voditelja</a:t>
            </a:r>
            <a:r>
              <a:rPr sz="2200" dirty="0">
                <a:latin typeface="Microsoft Sans Serif"/>
                <a:cs typeface="Microsoft Sans Serif"/>
              </a:rPr>
              <a:t>,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lang="hr-HR" sz="2200" spc="-35" dirty="0">
                <a:latin typeface="Microsoft Sans Serif"/>
                <a:cs typeface="Microsoft Sans Serif"/>
              </a:rPr>
              <a:t>i</a:t>
            </a:r>
            <a:r>
              <a:rPr sz="2200" dirty="0" err="1">
                <a:latin typeface="Microsoft Sans Serif"/>
                <a:cs typeface="Microsoft Sans Serif"/>
              </a:rPr>
              <a:t>dentifikacija</a:t>
            </a:r>
            <a:r>
              <a:rPr sz="2200" spc="-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dionika,</a:t>
            </a:r>
            <a:r>
              <a:rPr sz="2200" spc="-20" dirty="0">
                <a:latin typeface="Microsoft Sans Serif"/>
                <a:cs typeface="Microsoft Sans Serif"/>
              </a:rPr>
              <a:t> </a:t>
            </a:r>
            <a:r>
              <a:rPr lang="hr-HR" sz="2200" spc="-10" dirty="0">
                <a:latin typeface="Microsoft Sans Serif"/>
                <a:cs typeface="Microsoft Sans Serif"/>
              </a:rPr>
              <a:t>p</a:t>
            </a:r>
            <a:r>
              <a:rPr sz="2200" spc="-10" dirty="0" err="1">
                <a:latin typeface="Microsoft Sans Serif"/>
                <a:cs typeface="Microsoft Sans Serif"/>
              </a:rPr>
              <a:t>laniranje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sudjelovanja</a:t>
            </a:r>
            <a:r>
              <a:rPr sz="2200" spc="-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dionika,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lang="hr-HR" sz="2200" spc="-35" dirty="0">
                <a:latin typeface="Microsoft Sans Serif"/>
                <a:cs typeface="Microsoft Sans Serif"/>
              </a:rPr>
              <a:t>u</a:t>
            </a:r>
            <a:r>
              <a:rPr sz="2200" dirty="0" err="1">
                <a:latin typeface="Microsoft Sans Serif"/>
                <a:cs typeface="Microsoft Sans Serif"/>
              </a:rPr>
              <a:t>pravljanje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sudjelovanjem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dionika, </a:t>
            </a:r>
            <a:r>
              <a:rPr lang="hr-HR" sz="2200" spc="-10" dirty="0">
                <a:latin typeface="Microsoft Sans Serif"/>
                <a:cs typeface="Microsoft Sans Serif"/>
              </a:rPr>
              <a:t>n</a:t>
            </a:r>
            <a:r>
              <a:rPr sz="2200" dirty="0" err="1">
                <a:latin typeface="Microsoft Sans Serif"/>
                <a:cs typeface="Microsoft Sans Serif"/>
              </a:rPr>
              <a:t>adzor</a:t>
            </a:r>
            <a:r>
              <a:rPr sz="2200" spc="-2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sudjelovanja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dionika</a:t>
            </a:r>
            <a:endParaRPr sz="2200" dirty="0">
              <a:latin typeface="Microsoft Sans Serif"/>
              <a:cs typeface="Microsoft Sans Serif"/>
            </a:endParaRPr>
          </a:p>
          <a:p>
            <a:pPr marL="684530" indent="-671830">
              <a:lnSpc>
                <a:spcPct val="100000"/>
              </a:lnSpc>
              <a:spcBef>
                <a:spcPts val="575"/>
              </a:spcBef>
              <a:buClr>
                <a:srgbClr val="214985"/>
              </a:buClr>
              <a:buAutoNum type="arabicPeriod"/>
              <a:tabLst>
                <a:tab pos="684530" algn="l"/>
              </a:tabLst>
            </a:pPr>
            <a:r>
              <a:rPr sz="2200" dirty="0">
                <a:latin typeface="Microsoft Sans Serif"/>
                <a:cs typeface="Microsoft Sans Serif"/>
              </a:rPr>
              <a:t>Praktični</a:t>
            </a:r>
            <a:r>
              <a:rPr sz="2200" spc="-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dio:</a:t>
            </a:r>
            <a:r>
              <a:rPr sz="2200" spc="-2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primjeri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iz</a:t>
            </a:r>
            <a:r>
              <a:rPr sz="2200" spc="-10" dirty="0">
                <a:latin typeface="Microsoft Sans Serif"/>
                <a:cs typeface="Microsoft Sans Serif"/>
              </a:rPr>
              <a:t> prakse</a:t>
            </a:r>
            <a:endParaRPr sz="2200" dirty="0">
              <a:latin typeface="Microsoft Sans Serif"/>
              <a:cs typeface="Microsoft Sans Serif"/>
            </a:endParaRPr>
          </a:p>
          <a:p>
            <a:pPr marL="684530" marR="5080" indent="-672465">
              <a:lnSpc>
                <a:spcPts val="2110"/>
              </a:lnSpc>
              <a:spcBef>
                <a:spcPts val="1100"/>
              </a:spcBef>
              <a:buClr>
                <a:srgbClr val="214985"/>
              </a:buClr>
              <a:buAutoNum type="arabicPeriod"/>
              <a:tabLst>
                <a:tab pos="684530" algn="l"/>
              </a:tabLst>
            </a:pPr>
            <a:r>
              <a:rPr sz="2200" dirty="0">
                <a:latin typeface="Microsoft Sans Serif"/>
                <a:cs typeface="Microsoft Sans Serif"/>
              </a:rPr>
              <a:t>Programski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zadatak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570" dirty="0">
                <a:latin typeface="Microsoft Sans Serif"/>
                <a:cs typeface="Microsoft Sans Serif"/>
              </a:rPr>
              <a:t>–</a:t>
            </a:r>
            <a:r>
              <a:rPr sz="2200" spc="-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rad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u</a:t>
            </a:r>
            <a:r>
              <a:rPr sz="2200" spc="-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grupama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(izraditi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popis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dionika, </a:t>
            </a:r>
            <a:r>
              <a:rPr sz="2200" dirty="0">
                <a:latin typeface="Microsoft Sans Serif"/>
                <a:cs typeface="Microsoft Sans Serif"/>
              </a:rPr>
              <a:t>analizu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i plan </a:t>
            </a:r>
            <a:r>
              <a:rPr sz="2200" spc="-10" dirty="0">
                <a:latin typeface="Microsoft Sans Serif"/>
                <a:cs typeface="Microsoft Sans Serif"/>
              </a:rPr>
              <a:t>angažmana)</a:t>
            </a:r>
            <a:endParaRPr sz="22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1083"/>
            <a:ext cx="10108565" cy="2201849"/>
          </a:xfrm>
          <a:prstGeom prst="rect">
            <a:avLst/>
          </a:prstGeom>
        </p:spPr>
        <p:txBody>
          <a:bodyPr vert="horz" wrap="square" lIns="0" tIns="260315" rIns="0" bIns="0" rtlCol="0">
            <a:spAutoFit/>
          </a:bodyPr>
          <a:lstStyle/>
          <a:p>
            <a:pPr marL="292735">
              <a:lnSpc>
                <a:spcPct val="100000"/>
              </a:lnSpc>
              <a:spcBef>
                <a:spcPts val="95"/>
              </a:spcBef>
            </a:pPr>
            <a:r>
              <a:rPr sz="3150" b="0" spc="-40" dirty="0">
                <a:solidFill>
                  <a:srgbClr val="702FA0"/>
                </a:solidFill>
                <a:latin typeface="Calibri"/>
                <a:cs typeface="Calibri"/>
              </a:rPr>
              <a:t>Zadatak</a:t>
            </a:r>
            <a:r>
              <a:rPr sz="3150" b="0" spc="-110" dirty="0">
                <a:solidFill>
                  <a:srgbClr val="702FA0"/>
                </a:solidFill>
                <a:latin typeface="Calibri"/>
                <a:cs typeface="Calibri"/>
              </a:rPr>
              <a:t> </a:t>
            </a:r>
            <a:r>
              <a:rPr sz="3150" b="0" dirty="0">
                <a:solidFill>
                  <a:srgbClr val="702FA0"/>
                </a:solidFill>
                <a:latin typeface="Calibri"/>
                <a:cs typeface="Calibri"/>
              </a:rPr>
              <a:t>1:</a:t>
            </a:r>
            <a:r>
              <a:rPr sz="3150" b="0" spc="-114" dirty="0">
                <a:solidFill>
                  <a:srgbClr val="702FA0"/>
                </a:solidFill>
                <a:latin typeface="Calibri"/>
                <a:cs typeface="Calibri"/>
              </a:rPr>
              <a:t> </a:t>
            </a:r>
            <a:r>
              <a:rPr sz="3150" b="0" spc="-40" dirty="0">
                <a:solidFill>
                  <a:srgbClr val="702FA0"/>
                </a:solidFill>
                <a:latin typeface="Calibri"/>
                <a:cs typeface="Calibri"/>
              </a:rPr>
              <a:t>Napravite</a:t>
            </a:r>
            <a:r>
              <a:rPr sz="3150" b="0" spc="-95" dirty="0">
                <a:solidFill>
                  <a:srgbClr val="702FA0"/>
                </a:solidFill>
                <a:latin typeface="Calibri"/>
                <a:cs typeface="Calibri"/>
              </a:rPr>
              <a:t> </a:t>
            </a:r>
            <a:r>
              <a:rPr sz="3150" b="0" spc="-25" dirty="0">
                <a:solidFill>
                  <a:srgbClr val="702FA0"/>
                </a:solidFill>
                <a:latin typeface="Calibri"/>
                <a:cs typeface="Calibri"/>
              </a:rPr>
              <a:t>registar</a:t>
            </a:r>
            <a:r>
              <a:rPr sz="3150" b="0" spc="-90" dirty="0">
                <a:solidFill>
                  <a:srgbClr val="702FA0"/>
                </a:solidFill>
                <a:latin typeface="Calibri"/>
                <a:cs typeface="Calibri"/>
              </a:rPr>
              <a:t> </a:t>
            </a:r>
            <a:r>
              <a:rPr sz="3150" b="0" spc="-30" dirty="0">
                <a:solidFill>
                  <a:srgbClr val="702FA0"/>
                </a:solidFill>
                <a:latin typeface="Calibri"/>
                <a:cs typeface="Calibri"/>
              </a:rPr>
              <a:t>dionika</a:t>
            </a:r>
            <a:r>
              <a:rPr sz="3150" b="0" spc="-135" dirty="0">
                <a:solidFill>
                  <a:srgbClr val="702FA0"/>
                </a:solidFill>
                <a:latin typeface="Calibri"/>
                <a:cs typeface="Calibri"/>
              </a:rPr>
              <a:t> </a:t>
            </a:r>
            <a:r>
              <a:rPr sz="3150" b="0" dirty="0">
                <a:solidFill>
                  <a:srgbClr val="702FA0"/>
                </a:solidFill>
                <a:latin typeface="Calibri"/>
                <a:cs typeface="Calibri"/>
              </a:rPr>
              <a:t>na</a:t>
            </a:r>
            <a:r>
              <a:rPr sz="3150" b="0" spc="-110" dirty="0">
                <a:solidFill>
                  <a:srgbClr val="702FA0"/>
                </a:solidFill>
                <a:latin typeface="Calibri"/>
                <a:cs typeface="Calibri"/>
              </a:rPr>
              <a:t> </a:t>
            </a:r>
            <a:r>
              <a:rPr sz="3150" b="0" spc="-25" dirty="0" err="1">
                <a:solidFill>
                  <a:srgbClr val="702FA0"/>
                </a:solidFill>
                <a:latin typeface="Calibri"/>
                <a:cs typeface="Calibri"/>
              </a:rPr>
              <a:t>svom</a:t>
            </a:r>
            <a:r>
              <a:rPr lang="hr-HR" sz="3150" b="0" spc="-25" dirty="0">
                <a:solidFill>
                  <a:srgbClr val="702FA0"/>
                </a:solidFill>
                <a:latin typeface="Calibri"/>
                <a:cs typeface="Calibri"/>
              </a:rPr>
              <a:t> zamišljenom</a:t>
            </a:r>
            <a:r>
              <a:rPr sz="3150" b="0" spc="-110" dirty="0">
                <a:solidFill>
                  <a:srgbClr val="702FA0"/>
                </a:solidFill>
                <a:latin typeface="Calibri"/>
                <a:cs typeface="Calibri"/>
              </a:rPr>
              <a:t> </a:t>
            </a:r>
            <a:r>
              <a:rPr sz="3150" b="0" spc="-10" dirty="0" err="1">
                <a:solidFill>
                  <a:srgbClr val="702FA0"/>
                </a:solidFill>
                <a:latin typeface="Calibri"/>
                <a:cs typeface="Calibri"/>
              </a:rPr>
              <a:t>projektu</a:t>
            </a:r>
            <a:r>
              <a:rPr lang="hr-HR" sz="3150" b="0" spc="-10" dirty="0">
                <a:solidFill>
                  <a:srgbClr val="702FA0"/>
                </a:solidFill>
                <a:latin typeface="Calibri"/>
                <a:cs typeface="Calibri"/>
              </a:rPr>
              <a:t> prema odabranim tvrtkama – </a:t>
            </a:r>
            <a:r>
              <a:rPr lang="hr-HR" sz="3150" b="0" spc="-10" dirty="0">
                <a:solidFill>
                  <a:srgbClr val="FF0000"/>
                </a:solidFill>
                <a:latin typeface="Calibri"/>
                <a:cs typeface="Calibri"/>
              </a:rPr>
              <a:t>plasman novog proizvoda na tržište</a:t>
            </a:r>
            <a:br>
              <a:rPr lang="hr-HR" sz="3150" b="0" spc="-10" dirty="0">
                <a:solidFill>
                  <a:srgbClr val="FF0000"/>
                </a:solidFill>
                <a:latin typeface="Calibri"/>
                <a:cs typeface="Calibri"/>
              </a:rPr>
            </a:br>
            <a:endParaRPr sz="315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9900" y="1718185"/>
            <a:ext cx="10223500" cy="307327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hr-HR" sz="22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10" dirty="0">
                <a:latin typeface="Calibri"/>
                <a:cs typeface="Calibri"/>
              </a:rPr>
              <a:t>NAČIN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provedbe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zadatka:</a:t>
            </a:r>
            <a:endParaRPr sz="2200" dirty="0">
              <a:latin typeface="Calibri"/>
              <a:cs typeface="Calibri"/>
            </a:endParaRPr>
          </a:p>
          <a:p>
            <a:pPr marL="247650" indent="-234950">
              <a:lnSpc>
                <a:spcPct val="100000"/>
              </a:lnSpc>
              <a:spcBef>
                <a:spcPts val="15"/>
              </a:spcBef>
              <a:buChar char="-"/>
              <a:tabLst>
                <a:tab pos="247650" algn="l"/>
              </a:tabLst>
            </a:pPr>
            <a:r>
              <a:rPr sz="2200" spc="-10" dirty="0">
                <a:latin typeface="Calibri"/>
                <a:cs typeface="Calibri"/>
              </a:rPr>
              <a:t>GRUPNI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RAD,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zajednički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rad</a:t>
            </a:r>
            <a:endParaRPr sz="2200" dirty="0">
              <a:latin typeface="Calibri"/>
              <a:cs typeface="Calibri"/>
            </a:endParaRPr>
          </a:p>
          <a:p>
            <a:pPr marL="247650" indent="-234950">
              <a:lnSpc>
                <a:spcPct val="100000"/>
              </a:lnSpc>
              <a:buChar char="-"/>
              <a:tabLst>
                <a:tab pos="247650" algn="l"/>
              </a:tabLst>
            </a:pPr>
            <a:r>
              <a:rPr sz="2200" spc="-30" dirty="0">
                <a:latin typeface="Calibri"/>
                <a:cs typeface="Calibri"/>
              </a:rPr>
              <a:t>Prezentacija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zadatka: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grupna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cijeli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tim</a:t>
            </a:r>
            <a:endParaRPr sz="2200" dirty="0">
              <a:latin typeface="Calibri"/>
              <a:cs typeface="Calibri"/>
            </a:endParaRPr>
          </a:p>
          <a:p>
            <a:pPr marL="1130300" indent="-28257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1130300" algn="l"/>
              </a:tabLst>
            </a:pPr>
            <a:r>
              <a:rPr sz="2200" spc="-25" dirty="0" err="1">
                <a:latin typeface="Calibri"/>
                <a:cs typeface="Calibri"/>
              </a:rPr>
              <a:t>Analizirajte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sadržaj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tablice</a:t>
            </a:r>
            <a:r>
              <a:rPr lang="hr-HR" sz="2200" spc="-10">
                <a:latin typeface="Calibri"/>
                <a:cs typeface="Calibri"/>
              </a:rPr>
              <a:t> </a:t>
            </a:r>
            <a:endParaRPr sz="2200" dirty="0">
              <a:latin typeface="Calibri"/>
              <a:cs typeface="Calibri"/>
            </a:endParaRPr>
          </a:p>
          <a:p>
            <a:pPr marL="1130300" indent="-282575">
              <a:lnSpc>
                <a:spcPct val="100000"/>
              </a:lnSpc>
              <a:buAutoNum type="arabicPeriod"/>
              <a:tabLst>
                <a:tab pos="1130300" algn="l"/>
              </a:tabLst>
            </a:pPr>
            <a:r>
              <a:rPr sz="2200" spc="-20" dirty="0" err="1">
                <a:latin typeface="Calibri"/>
                <a:cs typeface="Calibri"/>
              </a:rPr>
              <a:t>Popišite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dionike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na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svom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projektu</a:t>
            </a:r>
            <a:r>
              <a:rPr lang="hr-HR" sz="2200" spc="-10" dirty="0">
                <a:latin typeface="Calibri"/>
                <a:cs typeface="Calibri"/>
              </a:rPr>
              <a:t> – </a:t>
            </a:r>
            <a:r>
              <a:rPr lang="hr-HR" sz="2200" spc="-10" dirty="0">
                <a:solidFill>
                  <a:srgbClr val="FF0000"/>
                </a:solidFill>
                <a:latin typeface="Calibri"/>
                <a:cs typeface="Calibri"/>
              </a:rPr>
              <a:t>Tablica 1</a:t>
            </a:r>
            <a:endParaRPr sz="22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130300" indent="-28257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1130300" algn="l"/>
              </a:tabLst>
            </a:pPr>
            <a:r>
              <a:rPr sz="2200" spc="-20" dirty="0">
                <a:latin typeface="Calibri"/>
                <a:cs typeface="Calibri"/>
              </a:rPr>
              <a:t>Definirajte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ostale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karakteristike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za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pojedinog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dionika</a:t>
            </a:r>
            <a:r>
              <a:rPr lang="hr-HR" sz="2200" spc="-10" dirty="0">
                <a:latin typeface="Calibri"/>
                <a:cs typeface="Calibri"/>
              </a:rPr>
              <a:t> – </a:t>
            </a:r>
            <a:r>
              <a:rPr lang="hr-HR" sz="2200" spc="-10" dirty="0">
                <a:solidFill>
                  <a:srgbClr val="FF0000"/>
                </a:solidFill>
                <a:latin typeface="Calibri"/>
                <a:cs typeface="Calibri"/>
              </a:rPr>
              <a:t>Tablica 2 – </a:t>
            </a:r>
            <a:r>
              <a:rPr lang="hr-HR" sz="2200" spc="-10" dirty="0">
                <a:solidFill>
                  <a:schemeClr val="tx1"/>
                </a:solidFill>
                <a:latin typeface="Calibri"/>
                <a:cs typeface="Calibri"/>
              </a:rPr>
              <a:t>primjer na idućem slajdu</a:t>
            </a:r>
          </a:p>
          <a:p>
            <a:pPr marL="1130300" indent="-28257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1130300" algn="l"/>
              </a:tabLst>
            </a:pPr>
            <a:r>
              <a:rPr lang="hr-HR" sz="2200" spc="-10" dirty="0">
                <a:solidFill>
                  <a:schemeClr val="tx1"/>
                </a:solidFill>
                <a:latin typeface="Calibri"/>
                <a:cs typeface="Calibri"/>
              </a:rPr>
              <a:t>Rok: 1. lipanj</a:t>
            </a:r>
            <a:endParaRPr sz="22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5" name="object 2">
            <a:extLst>
              <a:ext uri="{FF2B5EF4-FFF2-40B4-BE49-F238E27FC236}">
                <a16:creationId xmlns:a16="http://schemas.microsoft.com/office/drawing/2014/main" id="{2B157C6B-BADF-43D3-ACB5-57708174E99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74899" y="4458787"/>
            <a:ext cx="7312151" cy="310406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508491" y="2412491"/>
            <a:ext cx="5521960" cy="3496310"/>
          </a:xfrm>
          <a:custGeom>
            <a:avLst/>
            <a:gdLst/>
            <a:ahLst/>
            <a:cxnLst/>
            <a:rect l="l" t="t" r="r" b="b"/>
            <a:pathLst>
              <a:path w="5521959" h="3496310">
                <a:moveTo>
                  <a:pt x="5521452" y="3454908"/>
                </a:moveTo>
                <a:lnTo>
                  <a:pt x="5512473" y="3450336"/>
                </a:lnTo>
                <a:lnTo>
                  <a:pt x="5437644" y="3412236"/>
                </a:lnTo>
                <a:lnTo>
                  <a:pt x="5437644" y="3450336"/>
                </a:lnTo>
                <a:lnTo>
                  <a:pt x="44208" y="3448824"/>
                </a:lnTo>
                <a:lnTo>
                  <a:pt x="47244" y="83820"/>
                </a:lnTo>
                <a:lnTo>
                  <a:pt x="83832" y="83820"/>
                </a:lnTo>
                <a:lnTo>
                  <a:pt x="76847" y="70104"/>
                </a:lnTo>
                <a:lnTo>
                  <a:pt x="41148" y="0"/>
                </a:lnTo>
                <a:lnTo>
                  <a:pt x="0" y="83820"/>
                </a:lnTo>
                <a:lnTo>
                  <a:pt x="36576" y="83820"/>
                </a:lnTo>
                <a:lnTo>
                  <a:pt x="33528" y="3457956"/>
                </a:lnTo>
                <a:lnTo>
                  <a:pt x="5437644" y="3459480"/>
                </a:lnTo>
                <a:lnTo>
                  <a:pt x="5437644" y="3496056"/>
                </a:lnTo>
                <a:lnTo>
                  <a:pt x="5512155" y="3459480"/>
                </a:lnTo>
                <a:lnTo>
                  <a:pt x="5521452" y="3454908"/>
                </a:lnTo>
                <a:close/>
              </a:path>
            </a:pathLst>
          </a:custGeom>
          <a:solidFill>
            <a:srgbClr val="5254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996743" y="6127486"/>
            <a:ext cx="959485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-10" dirty="0">
                <a:solidFill>
                  <a:srgbClr val="BF0000"/>
                </a:solidFill>
                <a:latin typeface="Verdana"/>
                <a:cs typeface="Verdana"/>
              </a:rPr>
              <a:t>INTERES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9689" y="4003048"/>
            <a:ext cx="93218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-10" dirty="0">
                <a:solidFill>
                  <a:srgbClr val="BF0000"/>
                </a:solidFill>
                <a:latin typeface="Verdana"/>
                <a:cs typeface="Verdana"/>
              </a:rPr>
              <a:t>UTJECAJ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48127" y="2292095"/>
            <a:ext cx="5655945" cy="3573779"/>
          </a:xfrm>
          <a:custGeom>
            <a:avLst/>
            <a:gdLst/>
            <a:ahLst/>
            <a:cxnLst/>
            <a:rect l="l" t="t" r="r" b="b"/>
            <a:pathLst>
              <a:path w="5655945" h="3573779">
                <a:moveTo>
                  <a:pt x="2619756" y="0"/>
                </a:moveTo>
                <a:lnTo>
                  <a:pt x="2621279" y="3573780"/>
                </a:lnTo>
              </a:path>
              <a:path w="5655945" h="3573779">
                <a:moveTo>
                  <a:pt x="0" y="1845563"/>
                </a:moveTo>
                <a:lnTo>
                  <a:pt x="5655564" y="1847087"/>
                </a:lnTo>
              </a:path>
            </a:pathLst>
          </a:custGeom>
          <a:ln w="10668">
            <a:solidFill>
              <a:srgbClr val="5254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614693" y="2477521"/>
            <a:ext cx="2524125" cy="2946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50" dirty="0">
                <a:latin typeface="Verdana"/>
                <a:cs typeface="Verdana"/>
              </a:rPr>
              <a:t>ČINITI</a:t>
            </a:r>
            <a:r>
              <a:rPr sz="1750" spc="5" dirty="0">
                <a:latin typeface="Verdana"/>
                <a:cs typeface="Verdana"/>
              </a:rPr>
              <a:t> </a:t>
            </a:r>
            <a:r>
              <a:rPr sz="1750" spc="-10" dirty="0">
                <a:latin typeface="Verdana"/>
                <a:cs typeface="Verdana"/>
              </a:rPr>
              <a:t>ZADOVOLJNIM</a:t>
            </a:r>
            <a:endParaRPr sz="175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36663" y="1552425"/>
            <a:ext cx="1810385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95"/>
              </a:spcBef>
            </a:pPr>
            <a:r>
              <a:rPr sz="1750" dirty="0">
                <a:latin typeface="Verdana"/>
                <a:cs typeface="Verdana"/>
              </a:rPr>
              <a:t>VRLO</a:t>
            </a:r>
            <a:r>
              <a:rPr sz="1750" spc="-5" dirty="0">
                <a:latin typeface="Verdana"/>
                <a:cs typeface="Verdana"/>
              </a:rPr>
              <a:t> </a:t>
            </a:r>
            <a:r>
              <a:rPr sz="1750" spc="-10" dirty="0">
                <a:latin typeface="Verdana"/>
                <a:cs typeface="Verdana"/>
              </a:rPr>
              <a:t>PAŽLJIVO INFORMIRATI UKLJUČITI</a:t>
            </a:r>
            <a:endParaRPr sz="1750">
              <a:latin typeface="Verdana"/>
              <a:cs typeface="Verdan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67310" algn="ctr">
              <a:lnSpc>
                <a:spcPts val="4010"/>
              </a:lnSpc>
              <a:spcBef>
                <a:spcPts val="125"/>
              </a:spcBef>
            </a:pPr>
            <a:r>
              <a:rPr sz="3500" b="0" dirty="0">
                <a:solidFill>
                  <a:srgbClr val="702FA0"/>
                </a:solidFill>
                <a:latin typeface="Microsoft Sans Serif"/>
                <a:cs typeface="Microsoft Sans Serif"/>
              </a:rPr>
              <a:t>Upravljati</a:t>
            </a:r>
            <a:r>
              <a:rPr sz="3500" b="0" spc="15" dirty="0">
                <a:solidFill>
                  <a:srgbClr val="702FA0"/>
                </a:solidFill>
                <a:latin typeface="Microsoft Sans Serif"/>
                <a:cs typeface="Microsoft Sans Serif"/>
              </a:rPr>
              <a:t> </a:t>
            </a:r>
            <a:r>
              <a:rPr sz="3500" b="0" dirty="0">
                <a:solidFill>
                  <a:srgbClr val="702FA0"/>
                </a:solidFill>
                <a:latin typeface="Microsoft Sans Serif"/>
                <a:cs typeface="Microsoft Sans Serif"/>
              </a:rPr>
              <a:t>s</a:t>
            </a:r>
            <a:r>
              <a:rPr sz="3500" b="0" spc="-15" dirty="0">
                <a:solidFill>
                  <a:srgbClr val="702FA0"/>
                </a:solidFill>
                <a:latin typeface="Microsoft Sans Serif"/>
                <a:cs typeface="Microsoft Sans Serif"/>
              </a:rPr>
              <a:t> </a:t>
            </a:r>
            <a:r>
              <a:rPr sz="3500" b="0" dirty="0">
                <a:solidFill>
                  <a:srgbClr val="702FA0"/>
                </a:solidFill>
                <a:latin typeface="Microsoft Sans Serif"/>
                <a:cs typeface="Microsoft Sans Serif"/>
              </a:rPr>
              <a:t>dionicima ovisno o </a:t>
            </a:r>
            <a:r>
              <a:rPr sz="3500" b="0" spc="-10" dirty="0">
                <a:solidFill>
                  <a:srgbClr val="702FA0"/>
                </a:solidFill>
                <a:latin typeface="Microsoft Sans Serif"/>
                <a:cs typeface="Microsoft Sans Serif"/>
              </a:rPr>
              <a:t>njihovom</a:t>
            </a:r>
            <a:endParaRPr sz="3500">
              <a:latin typeface="Microsoft Sans Serif"/>
              <a:cs typeface="Microsoft Sans Serif"/>
            </a:endParaRPr>
          </a:p>
          <a:p>
            <a:pPr algn="ctr">
              <a:lnSpc>
                <a:spcPts val="4010"/>
              </a:lnSpc>
              <a:tabLst>
                <a:tab pos="2665095" algn="l"/>
                <a:tab pos="10082530" algn="l"/>
              </a:tabLst>
            </a:pPr>
            <a:r>
              <a:rPr sz="3500" b="0" u="sng" dirty="0">
                <a:solidFill>
                  <a:srgbClr val="702FA0"/>
                </a:solidFill>
                <a:uFill>
                  <a:solidFill>
                    <a:srgbClr val="214985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3500" b="0" u="sng" spc="-10" dirty="0">
                <a:solidFill>
                  <a:srgbClr val="702FA0"/>
                </a:solidFill>
                <a:uFill>
                  <a:solidFill>
                    <a:srgbClr val="214985"/>
                  </a:solidFill>
                </a:uFill>
                <a:latin typeface="Microsoft Sans Serif"/>
                <a:cs typeface="Microsoft Sans Serif"/>
              </a:rPr>
              <a:t>INTERESU/UTJECAJU</a:t>
            </a:r>
            <a:r>
              <a:rPr sz="3500" b="0" u="sng" dirty="0">
                <a:solidFill>
                  <a:srgbClr val="702FA0"/>
                </a:solidFill>
                <a:uFill>
                  <a:solidFill>
                    <a:srgbClr val="214985"/>
                  </a:solidFill>
                </a:uFill>
                <a:latin typeface="Microsoft Sans Serif"/>
                <a:cs typeface="Microsoft Sans Serif"/>
              </a:rPr>
              <a:t>	</a:t>
            </a:r>
            <a:endParaRPr sz="35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38481" y="6116875"/>
            <a:ext cx="112014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Verdana"/>
                <a:cs typeface="Verdana"/>
              </a:rPr>
              <a:t>Mali</a:t>
            </a:r>
            <a:r>
              <a:rPr sz="1450" spc="65" dirty="0">
                <a:latin typeface="Verdana"/>
                <a:cs typeface="Verdana"/>
              </a:rPr>
              <a:t> </a:t>
            </a:r>
            <a:r>
              <a:rPr sz="1450" spc="-10" dirty="0">
                <a:latin typeface="Verdana"/>
                <a:cs typeface="Verdana"/>
              </a:rPr>
              <a:t>interes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5511" y="2634538"/>
            <a:ext cx="124333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Verdana"/>
                <a:cs typeface="Verdana"/>
              </a:rPr>
              <a:t>Veliki</a:t>
            </a:r>
            <a:r>
              <a:rPr sz="1450" spc="30" dirty="0">
                <a:latin typeface="Verdana"/>
                <a:cs typeface="Verdana"/>
              </a:rPr>
              <a:t> </a:t>
            </a:r>
            <a:r>
              <a:rPr sz="1450" spc="-10" dirty="0">
                <a:latin typeface="Verdana"/>
                <a:cs typeface="Verdana"/>
              </a:rPr>
              <a:t>utjecaj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0866" y="5645876"/>
            <a:ext cx="111887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Verdana"/>
                <a:cs typeface="Verdana"/>
              </a:rPr>
              <a:t>Mali</a:t>
            </a:r>
            <a:r>
              <a:rPr sz="1450" spc="65" dirty="0">
                <a:latin typeface="Verdana"/>
                <a:cs typeface="Verdana"/>
              </a:rPr>
              <a:t> </a:t>
            </a:r>
            <a:r>
              <a:rPr sz="1450" spc="-10" dirty="0">
                <a:latin typeface="Verdana"/>
                <a:cs typeface="Verdana"/>
              </a:rPr>
              <a:t>utjecaj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62324" y="6084810"/>
            <a:ext cx="1242695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Verdana"/>
                <a:cs typeface="Verdana"/>
              </a:rPr>
              <a:t>Veliki</a:t>
            </a:r>
            <a:r>
              <a:rPr sz="1450" spc="30" dirty="0">
                <a:latin typeface="Verdana"/>
                <a:cs typeface="Verdana"/>
              </a:rPr>
              <a:t> </a:t>
            </a:r>
            <a:r>
              <a:rPr sz="1450" spc="-10" dirty="0">
                <a:latin typeface="Verdana"/>
                <a:cs typeface="Verdana"/>
              </a:rPr>
              <a:t>interes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11253" y="3297463"/>
            <a:ext cx="2183765" cy="5308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10845">
              <a:lnSpc>
                <a:spcPct val="100899"/>
              </a:lnSpc>
              <a:spcBef>
                <a:spcPts val="90"/>
              </a:spcBef>
            </a:pPr>
            <a:r>
              <a:rPr sz="1100" dirty="0">
                <a:latin typeface="Verdana"/>
                <a:cs typeface="Verdana"/>
              </a:rPr>
              <a:t>Koristiti</a:t>
            </a:r>
            <a:r>
              <a:rPr sz="1100" spc="-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sastanke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uprave Prezentacije</a:t>
            </a:r>
            <a:endParaRPr sz="1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Verdana"/>
                <a:cs typeface="Verdana"/>
              </a:rPr>
              <a:t>Kratki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izvještaji</a:t>
            </a:r>
            <a:r>
              <a:rPr sz="1100" spc="-10" dirty="0">
                <a:latin typeface="Verdana"/>
                <a:cs typeface="Verdana"/>
              </a:rPr>
              <a:t> managementu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60198" y="2852398"/>
            <a:ext cx="3824604" cy="1035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 err="1">
                <a:latin typeface="Verdana"/>
                <a:cs typeface="Verdana"/>
              </a:rPr>
              <a:t>Čest</a:t>
            </a:r>
            <a:r>
              <a:rPr lang="hr-HR" sz="1100" dirty="0">
                <a:latin typeface="Verdana"/>
                <a:cs typeface="Verdana"/>
              </a:rPr>
              <a:t>o</a:t>
            </a:r>
            <a:r>
              <a:rPr sz="1100" spc="1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osobno</a:t>
            </a:r>
            <a:r>
              <a:rPr sz="1100" spc="35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informiranje</a:t>
            </a:r>
            <a:endParaRPr sz="1100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1100" dirty="0">
                <a:latin typeface="Verdana"/>
                <a:cs typeface="Verdana"/>
              </a:rPr>
              <a:t>Proaktivno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upravljati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rizicima</a:t>
            </a:r>
            <a:r>
              <a:rPr sz="1100" spc="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i</a:t>
            </a:r>
            <a:r>
              <a:rPr sz="1100" spc="-6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spornim</a:t>
            </a:r>
            <a:r>
              <a:rPr sz="1100" spc="-2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pitanjima </a:t>
            </a:r>
            <a:r>
              <a:rPr sz="1100" dirty="0">
                <a:latin typeface="Verdana"/>
                <a:cs typeface="Verdana"/>
              </a:rPr>
              <a:t>Radionice</a:t>
            </a:r>
            <a:r>
              <a:rPr sz="1100" spc="2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za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razvoj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uključenja</a:t>
            </a:r>
            <a:r>
              <a:rPr sz="1100" spc="1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i</a:t>
            </a:r>
            <a:r>
              <a:rPr sz="1100" spc="-2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korištenje</a:t>
            </a:r>
            <a:r>
              <a:rPr sz="1100" spc="15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postojećeg </a:t>
            </a:r>
            <a:r>
              <a:rPr sz="1100" dirty="0">
                <a:latin typeface="Verdana"/>
                <a:cs typeface="Verdana"/>
              </a:rPr>
              <a:t>znanja i</a:t>
            </a:r>
            <a:r>
              <a:rPr sz="1100" spc="-10" dirty="0">
                <a:latin typeface="Verdana"/>
                <a:cs typeface="Verdana"/>
              </a:rPr>
              <a:t> iskustva</a:t>
            </a:r>
            <a:endParaRPr sz="1100" dirty="0">
              <a:latin typeface="Verdana"/>
              <a:cs typeface="Verdana"/>
            </a:endParaRPr>
          </a:p>
          <a:p>
            <a:pPr marL="12700" marR="686435">
              <a:lnSpc>
                <a:spcPct val="100000"/>
              </a:lnSpc>
              <a:spcBef>
                <a:spcPts val="10"/>
              </a:spcBef>
            </a:pPr>
            <a:r>
              <a:rPr sz="1100" dirty="0">
                <a:latin typeface="Verdana"/>
                <a:cs typeface="Verdana"/>
              </a:rPr>
              <a:t>Prezentacije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ključnim korisnicima</a:t>
            </a:r>
            <a:r>
              <a:rPr sz="1100" spc="-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i</a:t>
            </a:r>
            <a:r>
              <a:rPr sz="1100" spc="-6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grupama </a:t>
            </a:r>
            <a:r>
              <a:rPr sz="1100" dirty="0">
                <a:latin typeface="Verdana"/>
                <a:cs typeface="Verdana"/>
              </a:rPr>
              <a:t>Stručne radionice</a:t>
            </a:r>
            <a:r>
              <a:rPr sz="1100" spc="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i</a:t>
            </a:r>
            <a:r>
              <a:rPr sz="1100" spc="-5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sastanci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93910" y="4489413"/>
            <a:ext cx="2134235" cy="135636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494030">
              <a:lnSpc>
                <a:spcPct val="100000"/>
              </a:lnSpc>
              <a:spcBef>
                <a:spcPts val="1180"/>
              </a:spcBef>
            </a:pPr>
            <a:r>
              <a:rPr sz="1750" spc="-10" dirty="0">
                <a:latin typeface="Verdana"/>
                <a:cs typeface="Verdana"/>
              </a:rPr>
              <a:t>MONITOR</a:t>
            </a:r>
            <a:endParaRPr sz="1750">
              <a:latin typeface="Verdana"/>
              <a:cs typeface="Verdana"/>
            </a:endParaRPr>
          </a:p>
          <a:p>
            <a:pPr marL="12700" marR="174625">
              <a:lnSpc>
                <a:spcPct val="100899"/>
              </a:lnSpc>
              <a:spcBef>
                <a:spcPts val="660"/>
              </a:spcBef>
            </a:pPr>
            <a:r>
              <a:rPr sz="1100" dirty="0">
                <a:latin typeface="Verdana"/>
                <a:cs typeface="Verdana"/>
              </a:rPr>
              <a:t>Ne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trošiti</a:t>
            </a:r>
            <a:r>
              <a:rPr sz="1100" spc="2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puno vremena </a:t>
            </a:r>
            <a:r>
              <a:rPr sz="1100" spc="-25" dirty="0">
                <a:latin typeface="Verdana"/>
                <a:cs typeface="Verdana"/>
              </a:rPr>
              <a:t>na </a:t>
            </a:r>
            <a:r>
              <a:rPr sz="1100" spc="-10" dirty="0">
                <a:latin typeface="Verdana"/>
                <a:cs typeface="Verdana"/>
              </a:rPr>
              <a:t>komunikaciji</a:t>
            </a:r>
            <a:endParaRPr sz="11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100" dirty="0">
                <a:latin typeface="Verdana"/>
                <a:cs typeface="Verdana"/>
              </a:rPr>
              <a:t>Davati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generalne</a:t>
            </a:r>
            <a:r>
              <a:rPr sz="1100" spc="1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informacije </a:t>
            </a:r>
            <a:r>
              <a:rPr sz="1100" dirty="0">
                <a:latin typeface="Verdana"/>
                <a:cs typeface="Verdana"/>
              </a:rPr>
              <a:t>(press</a:t>
            </a:r>
            <a:r>
              <a:rPr sz="1100" spc="-3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release,</a:t>
            </a:r>
            <a:r>
              <a:rPr sz="1100" spc="-2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informacije</a:t>
            </a:r>
            <a:r>
              <a:rPr sz="1100" spc="15" dirty="0">
                <a:latin typeface="Verdana"/>
                <a:cs typeface="Verdana"/>
              </a:rPr>
              <a:t> </a:t>
            </a:r>
            <a:r>
              <a:rPr sz="1100" spc="-25" dirty="0">
                <a:latin typeface="Verdana"/>
                <a:cs typeface="Verdana"/>
              </a:rPr>
              <a:t>na</a:t>
            </a:r>
            <a:endParaRPr sz="1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100" spc="-20" dirty="0">
                <a:latin typeface="Verdana"/>
                <a:cs typeface="Verdana"/>
              </a:rPr>
              <a:t>webu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76972" y="4688802"/>
            <a:ext cx="2933065" cy="9715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10540">
              <a:lnSpc>
                <a:spcPct val="100000"/>
              </a:lnSpc>
              <a:spcBef>
                <a:spcPts val="110"/>
              </a:spcBef>
            </a:pPr>
            <a:r>
              <a:rPr sz="1750" spc="-20" dirty="0">
                <a:latin typeface="Verdana"/>
                <a:cs typeface="Verdana"/>
              </a:rPr>
              <a:t>INFO</a:t>
            </a:r>
            <a:endParaRPr sz="1750">
              <a:latin typeface="Verdana"/>
              <a:cs typeface="Verdana"/>
            </a:endParaRPr>
          </a:p>
          <a:p>
            <a:pPr marL="12700" marR="129539">
              <a:lnSpc>
                <a:spcPct val="100899"/>
              </a:lnSpc>
              <a:spcBef>
                <a:spcPts val="1350"/>
              </a:spcBef>
            </a:pPr>
            <a:r>
              <a:rPr sz="1100" dirty="0">
                <a:latin typeface="Verdana"/>
                <a:cs typeface="Verdana"/>
              </a:rPr>
              <a:t>Dopisi,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izvještaji,</a:t>
            </a:r>
            <a:r>
              <a:rPr sz="1100" spc="1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bilteni,</a:t>
            </a:r>
            <a:r>
              <a:rPr sz="1100" spc="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brošure,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flyeri </a:t>
            </a:r>
            <a:r>
              <a:rPr sz="1100" dirty="0">
                <a:latin typeface="Verdana"/>
                <a:cs typeface="Verdana"/>
              </a:rPr>
              <a:t>Web</a:t>
            </a:r>
            <a:r>
              <a:rPr sz="1100" spc="1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obavijesti</a:t>
            </a:r>
            <a:endParaRPr sz="1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Verdana"/>
                <a:cs typeface="Verdana"/>
              </a:rPr>
              <a:t>Osigurati</a:t>
            </a:r>
            <a:r>
              <a:rPr sz="1100" spc="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kontakt</a:t>
            </a:r>
            <a:r>
              <a:rPr sz="1100" spc="-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telefon</a:t>
            </a:r>
            <a:r>
              <a:rPr sz="1100" spc="1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i</a:t>
            </a:r>
            <a:r>
              <a:rPr sz="1100" spc="33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email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kontakt</a:t>
            </a:r>
            <a:endParaRPr sz="1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9502" rIns="0" bIns="0" rtlCol="0">
            <a:spAutoFit/>
          </a:bodyPr>
          <a:lstStyle/>
          <a:p>
            <a:pPr marL="756285">
              <a:lnSpc>
                <a:spcPct val="100000"/>
              </a:lnSpc>
              <a:spcBef>
                <a:spcPts val="125"/>
              </a:spcBef>
            </a:pPr>
            <a:r>
              <a:rPr sz="3500" b="0" dirty="0">
                <a:solidFill>
                  <a:srgbClr val="702FA0"/>
                </a:solidFill>
                <a:latin typeface="Microsoft Sans Serif"/>
                <a:cs typeface="Microsoft Sans Serif"/>
              </a:rPr>
              <a:t>Alat:</a:t>
            </a:r>
            <a:r>
              <a:rPr sz="3500" b="0" spc="5" dirty="0">
                <a:solidFill>
                  <a:srgbClr val="702FA0"/>
                </a:solidFill>
                <a:latin typeface="Microsoft Sans Serif"/>
                <a:cs typeface="Microsoft Sans Serif"/>
              </a:rPr>
              <a:t> </a:t>
            </a:r>
            <a:r>
              <a:rPr sz="3500" b="0" dirty="0">
                <a:solidFill>
                  <a:srgbClr val="702FA0"/>
                </a:solidFill>
                <a:latin typeface="Microsoft Sans Serif"/>
                <a:cs typeface="Microsoft Sans Serif"/>
              </a:rPr>
              <a:t>analiza</a:t>
            </a:r>
            <a:r>
              <a:rPr sz="3500" b="0" spc="-25" dirty="0">
                <a:solidFill>
                  <a:srgbClr val="702FA0"/>
                </a:solidFill>
                <a:latin typeface="Microsoft Sans Serif"/>
                <a:cs typeface="Microsoft Sans Serif"/>
              </a:rPr>
              <a:t> </a:t>
            </a:r>
            <a:r>
              <a:rPr sz="3500" b="0" spc="-10" dirty="0">
                <a:solidFill>
                  <a:srgbClr val="702FA0"/>
                </a:solidFill>
                <a:latin typeface="Microsoft Sans Serif"/>
                <a:cs typeface="Microsoft Sans Serif"/>
              </a:rPr>
              <a:t>UTJECAJ/INTERES</a:t>
            </a:r>
            <a:endParaRPr sz="35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508504" y="2286761"/>
            <a:ext cx="5701030" cy="3622040"/>
            <a:chOff x="2508504" y="2286761"/>
            <a:chExt cx="5701030" cy="3622040"/>
          </a:xfrm>
        </p:grpSpPr>
        <p:sp>
          <p:nvSpPr>
            <p:cNvPr id="4" name="object 4"/>
            <p:cNvSpPr/>
            <p:nvPr/>
          </p:nvSpPr>
          <p:spPr>
            <a:xfrm>
              <a:off x="2508491" y="2412491"/>
              <a:ext cx="5521960" cy="3496310"/>
            </a:xfrm>
            <a:custGeom>
              <a:avLst/>
              <a:gdLst/>
              <a:ahLst/>
              <a:cxnLst/>
              <a:rect l="l" t="t" r="r" b="b"/>
              <a:pathLst>
                <a:path w="5521959" h="3496310">
                  <a:moveTo>
                    <a:pt x="5521452" y="3454908"/>
                  </a:moveTo>
                  <a:lnTo>
                    <a:pt x="5512473" y="3450336"/>
                  </a:lnTo>
                  <a:lnTo>
                    <a:pt x="5437644" y="3412236"/>
                  </a:lnTo>
                  <a:lnTo>
                    <a:pt x="5437644" y="3450336"/>
                  </a:lnTo>
                  <a:lnTo>
                    <a:pt x="44208" y="3448824"/>
                  </a:lnTo>
                  <a:lnTo>
                    <a:pt x="47244" y="83820"/>
                  </a:lnTo>
                  <a:lnTo>
                    <a:pt x="83832" y="83820"/>
                  </a:lnTo>
                  <a:lnTo>
                    <a:pt x="76847" y="70104"/>
                  </a:lnTo>
                  <a:lnTo>
                    <a:pt x="41148" y="0"/>
                  </a:lnTo>
                  <a:lnTo>
                    <a:pt x="0" y="83820"/>
                  </a:lnTo>
                  <a:lnTo>
                    <a:pt x="36576" y="83820"/>
                  </a:lnTo>
                  <a:lnTo>
                    <a:pt x="33528" y="3457956"/>
                  </a:lnTo>
                  <a:lnTo>
                    <a:pt x="5437644" y="3459480"/>
                  </a:lnTo>
                  <a:lnTo>
                    <a:pt x="5437644" y="3496056"/>
                  </a:lnTo>
                  <a:lnTo>
                    <a:pt x="5512155" y="3459480"/>
                  </a:lnTo>
                  <a:lnTo>
                    <a:pt x="5521452" y="3454908"/>
                  </a:lnTo>
                  <a:close/>
                </a:path>
              </a:pathLst>
            </a:custGeom>
            <a:solidFill>
              <a:srgbClr val="525489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2548127" y="2292095"/>
              <a:ext cx="5655945" cy="3573779"/>
            </a:xfrm>
            <a:custGeom>
              <a:avLst/>
              <a:gdLst/>
              <a:ahLst/>
              <a:cxnLst/>
              <a:rect l="l" t="t" r="r" b="b"/>
              <a:pathLst>
                <a:path w="5655945" h="3573779">
                  <a:moveTo>
                    <a:pt x="2619756" y="0"/>
                  </a:moveTo>
                  <a:lnTo>
                    <a:pt x="2621279" y="3573780"/>
                  </a:lnTo>
                </a:path>
                <a:path w="5655945" h="3573779">
                  <a:moveTo>
                    <a:pt x="0" y="1845563"/>
                  </a:moveTo>
                  <a:lnTo>
                    <a:pt x="5655564" y="1847087"/>
                  </a:lnTo>
                </a:path>
              </a:pathLst>
            </a:custGeom>
            <a:ln w="10668">
              <a:solidFill>
                <a:srgbClr val="52548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538481" y="6116875"/>
            <a:ext cx="112014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Mali</a:t>
            </a:r>
            <a:r>
              <a:rPr kumimoji="0" sz="1450" b="0" i="0" u="none" strike="noStrike" kern="0" cap="none" spc="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 </a:t>
            </a:r>
            <a:r>
              <a:rPr kumimoji="0" sz="145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interes</a:t>
            </a:r>
            <a:endParaRPr kumimoji="0" sz="14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5511" y="2634538"/>
            <a:ext cx="124333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Veliki</a:t>
            </a:r>
            <a:r>
              <a:rPr kumimoji="0" sz="1450" b="0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 </a:t>
            </a:r>
            <a:r>
              <a:rPr kumimoji="0" sz="145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utjecaj</a:t>
            </a:r>
            <a:endParaRPr kumimoji="0" sz="14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0866" y="5645876"/>
            <a:ext cx="111887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Mali</a:t>
            </a:r>
            <a:r>
              <a:rPr kumimoji="0" sz="1450" b="0" i="0" u="none" strike="noStrike" kern="0" cap="none" spc="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 </a:t>
            </a:r>
            <a:r>
              <a:rPr kumimoji="0" sz="145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utjecaj</a:t>
            </a:r>
            <a:endParaRPr kumimoji="0" sz="14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62324" y="6084810"/>
            <a:ext cx="1242695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Veliki</a:t>
            </a:r>
            <a:r>
              <a:rPr kumimoji="0" sz="1450" b="0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 </a:t>
            </a:r>
            <a:r>
              <a:rPr kumimoji="0" sz="145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  <a:cs typeface="Verdana"/>
              </a:rPr>
              <a:t>interes</a:t>
            </a:r>
            <a:endParaRPr kumimoji="0" sz="14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76989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237</Words>
  <Application>Microsoft Office PowerPoint</Application>
  <PresentationFormat>Prilagođeno</PresentationFormat>
  <Paragraphs>41</Paragraphs>
  <Slides>4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1" baseType="lpstr">
      <vt:lpstr>Arial</vt:lpstr>
      <vt:lpstr>Calibri</vt:lpstr>
      <vt:lpstr>Microsoft Sans Serif</vt:lpstr>
      <vt:lpstr>Times New Roman</vt:lpstr>
      <vt:lpstr>Trebuchet MS</vt:lpstr>
      <vt:lpstr>Verdana</vt:lpstr>
      <vt:lpstr>Office Theme</vt:lpstr>
      <vt:lpstr>Sadržaj</vt:lpstr>
      <vt:lpstr>Zadatak 1: Napravite registar dionika na svom zamišljenom projektu prema odabranim tvrtkama – plasman novog proizvoda na tržište </vt:lpstr>
      <vt:lpstr>Upravljati s dionicima ovisno o njihovom  INTERESU/UTJECAJU </vt:lpstr>
      <vt:lpstr>Alat: analiza UTJECAJ/INTERES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Experta PM_Upravljanje dionicima 10.02.2025 zadaci.pptx</dc:title>
  <cp:lastModifiedBy>Danijel Jurković</cp:lastModifiedBy>
  <cp:revision>9</cp:revision>
  <dcterms:created xsi:type="dcterms:W3CDTF">2025-05-12T09:56:41Z</dcterms:created>
  <dcterms:modified xsi:type="dcterms:W3CDTF">2025-05-23T08:23:36Z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2025-02-06T00:00:00Z</vt:filetime>
  </property>
  <property fmtid="{D5CDD505-2E9C-101B-9397-08002B2CF9AE}" pid="3" name="LastSaved">
    <vt:filetime>2025-05-12T00:00:00Z</vt:filetime>
  </property>
  <property fmtid="{D5CDD505-2E9C-101B-9397-08002B2CF9AE}" pid="4" name="Producer">
    <vt:lpwstr>Microsoft: Print To PDF</vt:lpwstr>
  </property>
</Properties>
</file>