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16" r:id="rId4"/>
    <p:sldId id="258" r:id="rId5"/>
    <p:sldId id="321" r:id="rId6"/>
    <p:sldId id="331" r:id="rId7"/>
    <p:sldId id="322" r:id="rId8"/>
    <p:sldId id="286" r:id="rId9"/>
    <p:sldId id="287" r:id="rId10"/>
    <p:sldId id="327" r:id="rId11"/>
    <p:sldId id="325" r:id="rId12"/>
    <p:sldId id="314" r:id="rId13"/>
    <p:sldId id="332" r:id="rId14"/>
    <p:sldId id="324" r:id="rId15"/>
    <p:sldId id="315" r:id="rId16"/>
    <p:sldId id="326" r:id="rId17"/>
    <p:sldId id="317" r:id="rId18"/>
    <p:sldId id="457" r:id="rId19"/>
    <p:sldId id="458" r:id="rId20"/>
    <p:sldId id="459" r:id="rId21"/>
    <p:sldId id="460" r:id="rId22"/>
    <p:sldId id="334" r:id="rId23"/>
    <p:sldId id="282" r:id="rId24"/>
    <p:sldId id="285" r:id="rId25"/>
    <p:sldId id="288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42" r:id="rId39"/>
    <p:sldId id="308" r:id="rId40"/>
    <p:sldId id="309" r:id="rId41"/>
    <p:sldId id="310" r:id="rId42"/>
    <p:sldId id="311" r:id="rId43"/>
    <p:sldId id="320" r:id="rId44"/>
    <p:sldId id="345" r:id="rId45"/>
    <p:sldId id="347" r:id="rId46"/>
    <p:sldId id="346" r:id="rId47"/>
    <p:sldId id="312" r:id="rId48"/>
    <p:sldId id="318" r:id="rId49"/>
    <p:sldId id="273" r:id="rId50"/>
    <p:sldId id="452" r:id="rId51"/>
    <p:sldId id="344" r:id="rId52"/>
    <p:sldId id="333" r:id="rId53"/>
    <p:sldId id="335" r:id="rId54"/>
    <p:sldId id="336" r:id="rId55"/>
    <p:sldId id="337" r:id="rId56"/>
    <p:sldId id="338" r:id="rId57"/>
    <p:sldId id="339" r:id="rId58"/>
    <p:sldId id="340" r:id="rId59"/>
    <p:sldId id="341" r:id="rId60"/>
    <p:sldId id="313" r:id="rId61"/>
    <p:sldId id="329" r:id="rId62"/>
    <p:sldId id="454" r:id="rId63"/>
    <p:sldId id="455" r:id="rId64"/>
    <p:sldId id="456" r:id="rId65"/>
    <p:sldId id="465" r:id="rId66"/>
    <p:sldId id="464" r:id="rId67"/>
    <p:sldId id="463" r:id="rId68"/>
    <p:sldId id="453" r:id="rId69"/>
    <p:sldId id="461" r:id="rId70"/>
    <p:sldId id="462" r:id="rId71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3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B1AF3-055D-93C6-84D4-2EAA1947B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7610C6-BB6D-6E47-6538-5E169471B9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995D3-1CEC-3016-05D1-0FB862B82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7253-0F33-8744-9D6A-AC8B0543E95D}" type="datetimeFigureOut">
              <a:rPr lang="en-HR" smtClean="0"/>
              <a:t>10/09/2025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64930-10F2-49EF-FFD6-EEF7766AE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770A8-5C1D-2E9D-C1D0-F4F45E14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D7E-B9D1-FB41-9FBF-7B263DA5B9C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52326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AD6D2-DC7C-C591-2D60-A6FF3B492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122FE2-4279-90D9-6B15-9672D7CD14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54C40-B4D7-DDDC-F211-DA643EE06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7253-0F33-8744-9D6A-AC8B0543E95D}" type="datetimeFigureOut">
              <a:rPr lang="en-HR" smtClean="0"/>
              <a:t>10/09/2025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EC363-6B06-989B-FF71-CC021F854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E1CF1-B0FF-15B0-76F6-8431A7873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D7E-B9D1-FB41-9FBF-7B263DA5B9C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45284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2F040C-098F-3DF2-03FC-8ABFA29D93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71E609-1197-D79E-EBCA-9770C92CD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CD0EE-1C48-095D-A4C1-DE89EBCF7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7253-0F33-8744-9D6A-AC8B0543E95D}" type="datetimeFigureOut">
              <a:rPr lang="en-HR" smtClean="0"/>
              <a:t>10/09/2025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0FDD5-1941-A8FF-5032-484F214E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7E857-4A01-D091-5A33-3F6F1F254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D7E-B9D1-FB41-9FBF-7B263DA5B9C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00826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B6012-CAC2-5CFB-5C7D-8773270B9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7172E-6E5A-1BA4-9532-E4EB2DE70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EECC8-F770-7BAC-E05B-9713D1DC2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7253-0F33-8744-9D6A-AC8B0543E95D}" type="datetimeFigureOut">
              <a:rPr lang="en-HR" smtClean="0"/>
              <a:t>10/09/2025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BDFAB-1018-FB3A-E0D4-939E83F1E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640D9-CA37-0FA6-F072-4221EB0AB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D7E-B9D1-FB41-9FBF-7B263DA5B9C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28226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4A86E-9F55-8502-ABB9-5D9B5F6F1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EACEC-ADCF-94D1-0830-821B5D19C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33F84-61B4-D07C-2739-25A3D7D68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7253-0F33-8744-9D6A-AC8B0543E95D}" type="datetimeFigureOut">
              <a:rPr lang="en-HR" smtClean="0"/>
              <a:t>10/09/2025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AFA6B-308F-7A3A-54C8-4B47A4F72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C420C-92C9-088C-7190-C214FCB0C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D7E-B9D1-FB41-9FBF-7B263DA5B9C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78055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A30A3-9A6E-F4E9-A3D5-297B88310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9E8AF-72AA-823C-7B3E-F1F0C37CB9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CCA382-1C69-1EF8-3E4D-2052FF339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FC01B6-FCF4-1E37-6D4B-51A2401D1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7253-0F33-8744-9D6A-AC8B0543E95D}" type="datetimeFigureOut">
              <a:rPr lang="en-HR" smtClean="0"/>
              <a:t>10/09/2025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92082-B8E0-95B0-D175-22D71EF97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0AF292-57E3-4A83-ECF0-B98E0CAA8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D7E-B9D1-FB41-9FBF-7B263DA5B9C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62423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4EA55-AC9A-DF80-CC0C-C3D7A5B53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F0077-7D88-9EB9-71F9-6858D6C4D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6114D-ADCA-BA2C-CD59-B052DFF3A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7DEF28-004A-7C4C-F21C-AA00FC8983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99259C-F749-BAC2-377E-044820176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B87EC3-218B-2629-4778-39AF4DDD7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7253-0F33-8744-9D6A-AC8B0543E95D}" type="datetimeFigureOut">
              <a:rPr lang="en-HR" smtClean="0"/>
              <a:t>10/09/2025</a:t>
            </a:fld>
            <a:endParaRPr lang="en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5145AE-C74E-ED6E-1D5D-E81E0021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BBAEAE-48C5-6C2F-A0F8-F2914E867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D7E-B9D1-FB41-9FBF-7B263DA5B9C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277466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58060-B71D-055C-DF98-7C974298D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8BC15E-8840-9407-E20F-D9F606976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7253-0F33-8744-9D6A-AC8B0543E95D}" type="datetimeFigureOut">
              <a:rPr lang="en-HR" smtClean="0"/>
              <a:t>10/09/2025</a:t>
            </a:fld>
            <a:endParaRPr lang="en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5CE795-9079-3A36-EFBF-DED8943C2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41260F-5028-BA3C-E5A0-C4639CC2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D7E-B9D1-FB41-9FBF-7B263DA5B9C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93159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E5A065-F7F0-8078-C429-95A23E538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7253-0F33-8744-9D6A-AC8B0543E95D}" type="datetimeFigureOut">
              <a:rPr lang="en-HR" smtClean="0"/>
              <a:t>10/09/2025</a:t>
            </a:fld>
            <a:endParaRPr lang="en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967314-AEA3-4FDD-F184-F18085FB3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B8DF6-4ED1-DC8D-63AF-B7E5FD57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D7E-B9D1-FB41-9FBF-7B263DA5B9C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21731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5F82-23DD-FFB0-2E99-B089F1F8C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E2EF9-E083-FB9D-8949-BAFCE8071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24003-5930-910C-DECC-E54EEB841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120AF-61F4-B9E3-03A5-6D55F1BDA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7253-0F33-8744-9D6A-AC8B0543E95D}" type="datetimeFigureOut">
              <a:rPr lang="en-HR" smtClean="0"/>
              <a:t>10/09/2025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6445D-5C98-858F-8027-A774A69F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12112-016A-36C8-D1FA-4D85C6486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D7E-B9D1-FB41-9FBF-7B263DA5B9C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86683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EBB56-5F5A-EC38-FF49-00F01170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54A270-AD2B-42F5-93AD-9DFAC78295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B6014-7C61-3C39-67C3-F03D383E2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26357D-6459-FB24-05F1-085A26457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7253-0F33-8744-9D6A-AC8B0543E95D}" type="datetimeFigureOut">
              <a:rPr lang="en-HR" smtClean="0"/>
              <a:t>10/09/2025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D0EE19-7C0C-75B5-EA83-46F03EBA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5B441-0811-0698-E286-4D9B4320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D7E-B9D1-FB41-9FBF-7B263DA5B9C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35516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85B667-2C5D-F105-2940-A85BB9FFC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D79D1-72F3-635E-1511-0DFF84D04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9B665-2918-6347-F3C6-A3E526F99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F7253-0F33-8744-9D6A-AC8B0543E95D}" type="datetimeFigureOut">
              <a:rPr lang="en-HR" smtClean="0"/>
              <a:t>10/09/2025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0E384-2F41-5B2F-754A-609FD4744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C9ACA-625E-E9E0-E524-1C65F1D59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38D7E-B9D1-FB41-9FBF-7B263DA5B9CB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22129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ometers.info/gdp/gdp-per-capita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atlas.com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grapher/gross-national-income-per-capita" TargetMode="External"/><Relationship Id="rId2" Type="http://schemas.openxmlformats.org/officeDocument/2006/relationships/hyperlink" Target="https://data.worldbank.org/indicator/NY.GNP.PCAP.PP.C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ldpopulationreview.com/country-rankings/gni-per-capita-by-country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fr.eu/special/power-atlas/military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firepower.com/countries-listing.php" TargetMode="External"/><Relationship Id="rId2" Type="http://schemas.openxmlformats.org/officeDocument/2006/relationships/hyperlink" Target="http://www.milex.sipri.org/sipri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elfercenter.org/publication/national-cyber-power-index-2022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hrcak.srce.hr/172026" TargetMode="External"/><Relationship Id="rId2" Type="http://schemas.openxmlformats.org/officeDocument/2006/relationships/hyperlink" Target="https://hrcak.srce.hr/11952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hrcak.srce.hr/237426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mailto:djurkovic@fhs.unizg.hr" TargetMode="External"/><Relationship Id="rId2" Type="http://schemas.openxmlformats.org/officeDocument/2006/relationships/hyperlink" Target="mailto:marta.zorko@fpzg.hr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99E6F-C192-8D74-E2D2-DBA366DD5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614" y="736271"/>
            <a:ext cx="6778624" cy="3307092"/>
          </a:xfrm>
        </p:spPr>
        <p:txBody>
          <a:bodyPr>
            <a:normAutofit fontScale="90000"/>
          </a:bodyPr>
          <a:lstStyle/>
          <a:p>
            <a:r>
              <a:rPr lang="en-HR" dirty="0"/>
              <a:t>DEFINIRANJE GEO U SUSTAVU ZNANOSTI – GEOPOLITIČKA PERSPEKTIVA I METODE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CE1A55-2B87-8D50-A047-C2A645589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394" y="4500563"/>
            <a:ext cx="5219205" cy="1900236"/>
          </a:xfrm>
        </p:spPr>
        <p:txBody>
          <a:bodyPr>
            <a:normAutofit/>
          </a:bodyPr>
          <a:lstStyle/>
          <a:p>
            <a:r>
              <a:rPr lang="en-HR" dirty="0">
                <a:solidFill>
                  <a:schemeClr val="bg2">
                    <a:lumMod val="50000"/>
                  </a:schemeClr>
                </a:solidFill>
              </a:rPr>
              <a:t>Prof.dr.sc. Marta Zorko</a:t>
            </a:r>
          </a:p>
          <a:p>
            <a:r>
              <a:rPr lang="en-HR" dirty="0">
                <a:solidFill>
                  <a:schemeClr val="bg2">
                    <a:lumMod val="50000"/>
                  </a:schemeClr>
                </a:solidFill>
              </a:rPr>
              <a:t>Sveučilište u Zagrebu</a:t>
            </a:r>
          </a:p>
          <a:p>
            <a:r>
              <a:rPr lang="en-HR" dirty="0">
                <a:solidFill>
                  <a:schemeClr val="bg2">
                    <a:lumMod val="50000"/>
                  </a:schemeClr>
                </a:solidFill>
              </a:rPr>
              <a:t>Fakultet političkih znanosti</a:t>
            </a:r>
          </a:p>
          <a:p>
            <a:endParaRPr lang="en-H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 descr="A broken globe with a crack in the earth&#10;&#10;Description automatically generated with medium confidence">
            <a:extLst>
              <a:ext uri="{FF2B5EF4-FFF2-40B4-BE49-F238E27FC236}">
                <a16:creationId xmlns:a16="http://schemas.microsoft.com/office/drawing/2014/main" id="{BEFCB152-7505-434E-E138-6204E0715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238" y="1054100"/>
            <a:ext cx="486410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25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BBE8B-F6C9-C96B-45CB-C3B9DD34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926C2-28D7-4856-B42E-A56691923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en-GB" sz="3200" dirty="0"/>
              <a:t>Bez </a:t>
            </a:r>
            <a:r>
              <a:rPr lang="en-GB" sz="3200" dirty="0" err="1"/>
              <a:t>obzira</a:t>
            </a:r>
            <a:r>
              <a:rPr lang="en-GB" sz="3200" dirty="0"/>
              <a:t> </a:t>
            </a:r>
            <a:r>
              <a:rPr lang="en-GB" sz="3200" dirty="0" err="1"/>
              <a:t>na</a:t>
            </a:r>
            <a:r>
              <a:rPr lang="en-GB" sz="3200" dirty="0"/>
              <a:t> </a:t>
            </a:r>
            <a:r>
              <a:rPr lang="en-GB" sz="3200" dirty="0" err="1"/>
              <a:t>niz</a:t>
            </a:r>
            <a:r>
              <a:rPr lang="en-GB" sz="3200" dirty="0"/>
              <a:t> </a:t>
            </a:r>
            <a:r>
              <a:rPr lang="en-GB" sz="3200" dirty="0" err="1"/>
              <a:t>definicija</a:t>
            </a:r>
            <a:r>
              <a:rPr lang="en-GB" sz="3200" dirty="0"/>
              <a:t> same </a:t>
            </a:r>
            <a:r>
              <a:rPr lang="en-GB" sz="3200" dirty="0" err="1"/>
              <a:t>geografije</a:t>
            </a:r>
            <a:r>
              <a:rPr lang="en-GB" sz="3200" dirty="0"/>
              <a:t>, </a:t>
            </a:r>
            <a:r>
              <a:rPr lang="en-GB" sz="3200" dirty="0" err="1"/>
              <a:t>koje</a:t>
            </a:r>
            <a:r>
              <a:rPr lang="en-GB" sz="3200" dirty="0"/>
              <a:t> </a:t>
            </a:r>
            <a:r>
              <a:rPr lang="en-GB" sz="3200" dirty="0" err="1"/>
              <a:t>su</a:t>
            </a:r>
            <a:r>
              <a:rPr lang="en-GB" sz="3200" dirty="0"/>
              <a:t> </a:t>
            </a:r>
            <a:r>
              <a:rPr lang="en-GB" sz="3200" dirty="0" err="1"/>
              <a:t>često</a:t>
            </a:r>
            <a:r>
              <a:rPr lang="en-GB" sz="3200" dirty="0"/>
              <a:t> </a:t>
            </a:r>
            <a:r>
              <a:rPr lang="en-GB" sz="3200" dirty="0" err="1"/>
              <a:t>različite</a:t>
            </a:r>
            <a:r>
              <a:rPr lang="en-GB" sz="3200" dirty="0"/>
              <a:t>, </a:t>
            </a:r>
            <a:r>
              <a:rPr lang="en-GB" sz="3200" dirty="0" err="1"/>
              <a:t>Pavić</a:t>
            </a:r>
            <a:r>
              <a:rPr lang="en-GB" sz="3200" dirty="0"/>
              <a:t> </a:t>
            </a:r>
            <a:r>
              <a:rPr lang="en-GB" sz="3200" dirty="0" err="1"/>
              <a:t>pronalazi</a:t>
            </a:r>
            <a:r>
              <a:rPr lang="en-GB" sz="3200" dirty="0"/>
              <a:t> </a:t>
            </a:r>
            <a:r>
              <a:rPr lang="en-GB" sz="3200" dirty="0" err="1"/>
              <a:t>njihovu</a:t>
            </a:r>
            <a:r>
              <a:rPr lang="en-GB" sz="3200" dirty="0"/>
              <a:t> </a:t>
            </a:r>
            <a:r>
              <a:rPr lang="en-GB" sz="3200" dirty="0" err="1"/>
              <a:t>zajedničku</a:t>
            </a:r>
            <a:r>
              <a:rPr lang="en-GB" sz="3200" dirty="0"/>
              <a:t> bit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definira</a:t>
            </a:r>
            <a:r>
              <a:rPr lang="en-GB" sz="3200" dirty="0"/>
              <a:t> </a:t>
            </a:r>
            <a:r>
              <a:rPr lang="en-GB" sz="3200" dirty="0" err="1"/>
              <a:t>geografiju</a:t>
            </a:r>
            <a:r>
              <a:rPr lang="en-GB" sz="3200" dirty="0"/>
              <a:t> u </a:t>
            </a:r>
            <a:r>
              <a:rPr lang="en-GB" sz="3200" dirty="0" err="1"/>
              <a:t>najširem</a:t>
            </a:r>
            <a:r>
              <a:rPr lang="en-GB" sz="3200" dirty="0"/>
              <a:t> </a:t>
            </a:r>
            <a:r>
              <a:rPr lang="en-GB" sz="3200" dirty="0" err="1"/>
              <a:t>smislu</a:t>
            </a:r>
            <a:r>
              <a:rPr lang="en-GB" sz="3200" dirty="0"/>
              <a:t> </a:t>
            </a:r>
            <a:r>
              <a:rPr lang="en-GB" sz="3200" dirty="0" err="1"/>
              <a:t>kao</a:t>
            </a:r>
            <a:r>
              <a:rPr lang="en-GB" sz="3200" dirty="0"/>
              <a:t> </a:t>
            </a:r>
            <a:r>
              <a:rPr lang="en-GB" sz="3200" dirty="0" err="1"/>
              <a:t>znanost</a:t>
            </a:r>
            <a:r>
              <a:rPr lang="en-GB" sz="3200" dirty="0"/>
              <a:t>: “... </a:t>
            </a:r>
            <a:r>
              <a:rPr lang="en-GB" sz="3200" b="1" dirty="0" err="1"/>
              <a:t>koja</a:t>
            </a:r>
            <a:r>
              <a:rPr lang="en-GB" sz="3200" b="1" dirty="0"/>
              <a:t> </a:t>
            </a:r>
            <a:r>
              <a:rPr lang="en-GB" sz="3200" b="1" dirty="0" err="1"/>
              <a:t>kauzalno</a:t>
            </a:r>
            <a:r>
              <a:rPr lang="en-GB" sz="3200" b="1" dirty="0"/>
              <a:t> </a:t>
            </a:r>
            <a:r>
              <a:rPr lang="en-GB" sz="3200" b="1" dirty="0" err="1"/>
              <a:t>proučava</a:t>
            </a:r>
            <a:r>
              <a:rPr lang="en-GB" sz="3200" b="1" dirty="0"/>
              <a:t> </a:t>
            </a:r>
            <a:r>
              <a:rPr lang="en-GB" sz="3200" b="1" dirty="0" err="1"/>
              <a:t>prostorni</a:t>
            </a:r>
            <a:r>
              <a:rPr lang="en-GB" sz="3200" b="1" dirty="0"/>
              <a:t> </a:t>
            </a:r>
            <a:r>
              <a:rPr lang="en-GB" sz="3200" b="1" dirty="0" err="1"/>
              <a:t>raspored</a:t>
            </a:r>
            <a:r>
              <a:rPr lang="en-GB" sz="3200" b="1" dirty="0"/>
              <a:t> </a:t>
            </a:r>
            <a:r>
              <a:rPr lang="en-GB" sz="3200" b="1" dirty="0" err="1"/>
              <a:t>i</a:t>
            </a:r>
            <a:r>
              <a:rPr lang="en-GB" sz="3200" b="1" dirty="0"/>
              <a:t> </a:t>
            </a:r>
            <a:r>
              <a:rPr lang="en-GB" sz="3200" b="1" dirty="0" err="1"/>
              <a:t>međusobni</a:t>
            </a:r>
            <a:r>
              <a:rPr lang="en-GB" sz="3200" b="1" dirty="0"/>
              <a:t> </a:t>
            </a:r>
            <a:r>
              <a:rPr lang="en-GB" sz="3200" b="1" dirty="0" err="1"/>
              <a:t>odnos</a:t>
            </a:r>
            <a:r>
              <a:rPr lang="en-GB" sz="3200" b="1" dirty="0"/>
              <a:t> </a:t>
            </a:r>
            <a:r>
              <a:rPr lang="en-GB" sz="3200" dirty="0"/>
              <a:t>(</a:t>
            </a:r>
            <a:r>
              <a:rPr lang="en-GB" sz="3200" dirty="0" err="1"/>
              <a:t>povezanost</a:t>
            </a:r>
            <a:r>
              <a:rPr lang="en-GB" sz="3200" dirty="0"/>
              <a:t>, </a:t>
            </a:r>
            <a:r>
              <a:rPr lang="en-GB" sz="3200" dirty="0" err="1"/>
              <a:t>interakciju</a:t>
            </a:r>
            <a:r>
              <a:rPr lang="en-GB" sz="3200" dirty="0"/>
              <a:t>) </a:t>
            </a:r>
            <a:r>
              <a:rPr lang="en-GB" sz="3200" b="1" dirty="0" err="1"/>
              <a:t>prirodnih</a:t>
            </a:r>
            <a:r>
              <a:rPr lang="en-GB" sz="3200" b="1" dirty="0"/>
              <a:t> </a:t>
            </a:r>
            <a:r>
              <a:rPr lang="en-GB" sz="3200" b="1" dirty="0" err="1"/>
              <a:t>pojava</a:t>
            </a:r>
            <a:r>
              <a:rPr lang="en-GB" sz="3200" b="1" dirty="0"/>
              <a:t> </a:t>
            </a:r>
            <a:r>
              <a:rPr lang="en-GB" sz="3200" b="1" dirty="0" err="1"/>
              <a:t>i</a:t>
            </a:r>
            <a:r>
              <a:rPr lang="en-GB" sz="3200" b="1" dirty="0"/>
              <a:t> </a:t>
            </a:r>
            <a:r>
              <a:rPr lang="en-GB" sz="3200" b="1" dirty="0" err="1"/>
              <a:t>ljudskog</a:t>
            </a:r>
            <a:r>
              <a:rPr lang="en-GB" sz="3200" b="1" dirty="0"/>
              <a:t> </a:t>
            </a:r>
            <a:r>
              <a:rPr lang="en-GB" sz="3200" b="1" dirty="0" err="1"/>
              <a:t>rada</a:t>
            </a:r>
            <a:r>
              <a:rPr lang="en-GB" sz="3200" b="1" dirty="0"/>
              <a:t> </a:t>
            </a:r>
            <a:r>
              <a:rPr lang="en-GB" sz="3200" dirty="0"/>
              <a:t>[</a:t>
            </a:r>
            <a:r>
              <a:rPr lang="en-GB" sz="3200" dirty="0" err="1"/>
              <a:t>djelovanja</a:t>
            </a:r>
            <a:r>
              <a:rPr lang="en-GB" sz="3200" dirty="0"/>
              <a:t>, op. a.] </a:t>
            </a:r>
            <a:r>
              <a:rPr lang="en-GB" sz="3200" b="1" dirty="0"/>
              <a:t>u </a:t>
            </a:r>
            <a:r>
              <a:rPr lang="en-GB" sz="3200" b="1" dirty="0" err="1"/>
              <a:t>konkretnim</a:t>
            </a:r>
            <a:r>
              <a:rPr lang="en-GB" sz="3200" b="1" dirty="0"/>
              <a:t> </a:t>
            </a:r>
            <a:r>
              <a:rPr lang="en-GB" sz="3200" b="1" dirty="0" err="1"/>
              <a:t>prostorima</a:t>
            </a:r>
            <a:r>
              <a:rPr lang="en-GB" sz="3200" b="1" dirty="0"/>
              <a:t> </a:t>
            </a:r>
            <a:r>
              <a:rPr lang="en-GB" sz="3200" dirty="0"/>
              <a:t>(</a:t>
            </a:r>
            <a:r>
              <a:rPr lang="en-GB" sz="3200" dirty="0" err="1"/>
              <a:t>regijama</a:t>
            </a:r>
            <a:r>
              <a:rPr lang="en-GB" sz="3200" dirty="0"/>
              <a:t>) </a:t>
            </a:r>
            <a:r>
              <a:rPr lang="en-GB" sz="3200" dirty="0" err="1"/>
              <a:t>na</a:t>
            </a:r>
            <a:r>
              <a:rPr lang="en-GB" sz="3200" dirty="0"/>
              <a:t> </a:t>
            </a:r>
            <a:r>
              <a:rPr lang="en-GB" sz="3200" dirty="0" err="1"/>
              <a:t>površini</a:t>
            </a:r>
            <a:r>
              <a:rPr lang="en-GB" sz="3200" dirty="0"/>
              <a:t> </a:t>
            </a:r>
            <a:r>
              <a:rPr lang="en-GB" sz="3200" dirty="0" err="1"/>
              <a:t>zemlje</a:t>
            </a:r>
            <a:r>
              <a:rPr lang="en-GB" sz="3200" dirty="0"/>
              <a:t>. Ona </a:t>
            </a:r>
            <a:r>
              <a:rPr lang="en-GB" sz="3200" dirty="0" err="1"/>
              <a:t>nastoji</a:t>
            </a:r>
            <a:r>
              <a:rPr lang="en-GB" sz="3200" dirty="0"/>
              <a:t> da </a:t>
            </a:r>
            <a:r>
              <a:rPr lang="en-GB" sz="3200" dirty="0" err="1"/>
              <a:t>interpretira</a:t>
            </a:r>
            <a:r>
              <a:rPr lang="en-GB" sz="3200" dirty="0"/>
              <a:t> </a:t>
            </a:r>
            <a:r>
              <a:rPr lang="en-GB" sz="3200" dirty="0" err="1"/>
              <a:t>značenje</a:t>
            </a:r>
            <a:r>
              <a:rPr lang="en-GB" sz="3200" dirty="0"/>
              <a:t> </a:t>
            </a:r>
            <a:r>
              <a:rPr lang="en-GB" sz="3200" dirty="0" err="1"/>
              <a:t>sličnosti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razlike</a:t>
            </a:r>
            <a:r>
              <a:rPr lang="en-GB" sz="3200" dirty="0"/>
              <a:t> </a:t>
            </a:r>
            <a:r>
              <a:rPr lang="en-GB" sz="3200" dirty="0" err="1"/>
              <a:t>različitih</a:t>
            </a:r>
            <a:r>
              <a:rPr lang="en-GB" sz="3200" dirty="0"/>
              <a:t> </a:t>
            </a:r>
            <a:r>
              <a:rPr lang="en-GB" sz="3200" dirty="0" err="1"/>
              <a:t>područja</a:t>
            </a:r>
            <a:r>
              <a:rPr lang="en-GB" sz="3200" dirty="0"/>
              <a:t> u </a:t>
            </a:r>
            <a:r>
              <a:rPr lang="en-GB" sz="3200" dirty="0" err="1"/>
              <a:t>smislu</a:t>
            </a:r>
            <a:r>
              <a:rPr lang="en-GB" sz="3200" dirty="0"/>
              <a:t> </a:t>
            </a:r>
            <a:r>
              <a:rPr lang="en-GB" sz="3200" dirty="0" err="1"/>
              <a:t>iznalaženja</a:t>
            </a:r>
            <a:r>
              <a:rPr lang="en-GB" sz="3200" dirty="0"/>
              <a:t> </a:t>
            </a:r>
            <a:r>
              <a:rPr lang="en-GB" sz="3200" dirty="0" err="1"/>
              <a:t>uzroka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posljedica</a:t>
            </a:r>
            <a:r>
              <a:rPr lang="en-GB" sz="3200" dirty="0"/>
              <a:t>. </a:t>
            </a:r>
            <a:r>
              <a:rPr lang="en-GB" sz="3200" dirty="0" err="1"/>
              <a:t>Objašnjenje</a:t>
            </a:r>
            <a:r>
              <a:rPr lang="en-GB" sz="3200" dirty="0"/>
              <a:t> </a:t>
            </a:r>
            <a:r>
              <a:rPr lang="en-GB" sz="3200" dirty="0" err="1"/>
              <a:t>pojava</a:t>
            </a:r>
            <a:r>
              <a:rPr lang="en-GB" sz="3200" dirty="0"/>
              <a:t>, </a:t>
            </a:r>
            <a:r>
              <a:rPr lang="en-GB" sz="3200" dirty="0" err="1"/>
              <a:t>njihovih</a:t>
            </a:r>
            <a:r>
              <a:rPr lang="en-GB" sz="3200" dirty="0"/>
              <a:t> </a:t>
            </a:r>
            <a:r>
              <a:rPr lang="en-GB" sz="3200" dirty="0" err="1"/>
              <a:t>uzroka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posljedica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njihov</a:t>
            </a:r>
            <a:r>
              <a:rPr lang="en-GB" sz="3200" dirty="0"/>
              <a:t> </a:t>
            </a:r>
            <a:r>
              <a:rPr lang="en-GB" sz="3200" dirty="0" err="1"/>
              <a:t>odraz</a:t>
            </a:r>
            <a:r>
              <a:rPr lang="en-GB" sz="3200" dirty="0"/>
              <a:t> u </a:t>
            </a:r>
            <a:r>
              <a:rPr lang="en-GB" sz="3200" dirty="0" err="1"/>
              <a:t>pejzažu</a:t>
            </a:r>
            <a:r>
              <a:rPr lang="en-GB" sz="3200" dirty="0"/>
              <a:t> </a:t>
            </a:r>
            <a:r>
              <a:rPr lang="en-GB" sz="3200" dirty="0" err="1"/>
              <a:t>prvenstvena</a:t>
            </a:r>
            <a:r>
              <a:rPr lang="en-GB" sz="3200" dirty="0"/>
              <a:t> je </a:t>
            </a:r>
            <a:r>
              <a:rPr lang="en-GB" sz="3200" dirty="0" err="1"/>
              <a:t>zadaća</a:t>
            </a:r>
            <a:r>
              <a:rPr lang="en-GB" sz="3200" dirty="0"/>
              <a:t> </a:t>
            </a:r>
            <a:r>
              <a:rPr lang="en-GB" sz="3200" dirty="0" err="1"/>
              <a:t>geografije</a:t>
            </a:r>
            <a:r>
              <a:rPr lang="en-GB" sz="3200" dirty="0"/>
              <a:t>”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(</a:t>
            </a:r>
            <a:r>
              <a:rPr lang="en-GB" sz="3200" dirty="0" err="1"/>
              <a:t>Pavić</a:t>
            </a:r>
            <a:r>
              <a:rPr lang="en-GB" sz="3200" dirty="0"/>
              <a:t>, 1965)</a:t>
            </a:r>
            <a:endParaRPr lang="en-HR" sz="3200" dirty="0"/>
          </a:p>
        </p:txBody>
      </p:sp>
    </p:spTree>
    <p:extLst>
      <p:ext uri="{BB962C8B-B14F-4D97-AF65-F5344CB8AC3E}">
        <p14:creationId xmlns:p14="http://schemas.microsoft.com/office/powerpoint/2010/main" val="2748611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AD7CA-FC9F-BFA1-31D7-32D054A6B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8" y="365125"/>
            <a:ext cx="10688782" cy="1325563"/>
          </a:xfrm>
        </p:spPr>
        <p:txBody>
          <a:bodyPr/>
          <a:lstStyle/>
          <a:p>
            <a:r>
              <a:rPr lang="en-HR" dirty="0"/>
              <a:t>DEFINIRANJE GEO U POLITIČKIM ZNANOSTIMA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2BF6B-1DC2-A1A3-143A-C0EB0FD60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R" dirty="0"/>
              <a:t>POLITIČKA GEOGRAFIJA (</a:t>
            </a:r>
            <a:r>
              <a:rPr lang="en-GB" dirty="0"/>
              <a:t>I</a:t>
            </a:r>
            <a:r>
              <a:rPr lang="en-HR" dirty="0"/>
              <a:t> GEOPOLITIKA)</a:t>
            </a:r>
          </a:p>
          <a:p>
            <a:r>
              <a:rPr lang="en-GB" dirty="0" err="1"/>
              <a:t>Politička</a:t>
            </a:r>
            <a:r>
              <a:rPr lang="en-GB" dirty="0"/>
              <a:t> </a:t>
            </a:r>
            <a:r>
              <a:rPr lang="en-GB" dirty="0" err="1"/>
              <a:t>geografija</a:t>
            </a:r>
            <a:r>
              <a:rPr lang="en-GB" dirty="0"/>
              <a:t> </a:t>
            </a:r>
            <a:r>
              <a:rPr lang="en-GB" dirty="0" err="1"/>
              <a:t>istražuje</a:t>
            </a:r>
            <a:r>
              <a:rPr lang="en-GB" dirty="0"/>
              <a:t> </a:t>
            </a:r>
            <a:r>
              <a:rPr lang="en-GB" dirty="0" err="1"/>
              <a:t>povezanost</a:t>
            </a:r>
            <a:r>
              <a:rPr lang="en-GB" dirty="0"/>
              <a:t>, </a:t>
            </a:r>
            <a:r>
              <a:rPr lang="en-GB" dirty="0" err="1"/>
              <a:t>utjecaj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međuzavisnost</a:t>
            </a:r>
            <a:r>
              <a:rPr lang="en-GB" dirty="0"/>
              <a:t> </a:t>
            </a:r>
            <a:r>
              <a:rPr lang="en-GB" dirty="0" err="1"/>
              <a:t>političkih</a:t>
            </a:r>
            <a:r>
              <a:rPr lang="en-GB" dirty="0"/>
              <a:t> </a:t>
            </a:r>
            <a:r>
              <a:rPr lang="en-GB" dirty="0" err="1"/>
              <a:t>fenomena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fizičko-geografskih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socijalno-geografskih</a:t>
            </a:r>
            <a:r>
              <a:rPr lang="en-GB" dirty="0"/>
              <a:t> </a:t>
            </a:r>
            <a:r>
              <a:rPr lang="en-GB" dirty="0" err="1"/>
              <a:t>faktora</a:t>
            </a:r>
            <a:endParaRPr lang="en-HR" dirty="0"/>
          </a:p>
          <a:p>
            <a:r>
              <a:rPr lang="en-HR" dirty="0"/>
              <a:t>= prostorna dimenzija političkih procesa  </a:t>
            </a:r>
          </a:p>
          <a:p>
            <a:r>
              <a:rPr lang="en-HR" dirty="0"/>
              <a:t>Tri faze razvoja političke geografije:</a:t>
            </a:r>
          </a:p>
          <a:p>
            <a:pPr lvl="1">
              <a:buNone/>
            </a:pPr>
            <a:r>
              <a:rPr lang="pl-PL" dirty="0"/>
              <a:t>1. </a:t>
            </a:r>
            <a:r>
              <a:rPr lang="pl-PL" dirty="0" err="1"/>
              <a:t>proučavanje</a:t>
            </a:r>
            <a:r>
              <a:rPr lang="pl-PL" dirty="0"/>
              <a:t> </a:t>
            </a:r>
            <a:r>
              <a:rPr lang="pl-PL" dirty="0" err="1"/>
              <a:t>odnosa</a:t>
            </a:r>
            <a:r>
              <a:rPr lang="pl-PL" dirty="0"/>
              <a:t> u </a:t>
            </a:r>
            <a:r>
              <a:rPr lang="pl-PL" dirty="0" err="1"/>
              <a:t>okolini</a:t>
            </a:r>
            <a:r>
              <a:rPr lang="pl-PL" dirty="0"/>
              <a:t>,</a:t>
            </a:r>
          </a:p>
          <a:p>
            <a:pPr lvl="1">
              <a:buNone/>
            </a:pPr>
            <a:r>
              <a:rPr lang="en-US" dirty="0"/>
              <a:t>2. </a:t>
            </a:r>
            <a:r>
              <a:rPr lang="en-US" dirty="0" err="1"/>
              <a:t>prou</a:t>
            </a:r>
            <a:r>
              <a:rPr lang="hr-HR" dirty="0" err="1"/>
              <a:t>č</a:t>
            </a:r>
            <a:r>
              <a:rPr lang="en-US" dirty="0" err="1"/>
              <a:t>avanje</a:t>
            </a:r>
            <a:r>
              <a:rPr lang="en-US" dirty="0"/>
              <a:t> </a:t>
            </a:r>
            <a:r>
              <a:rPr lang="en-US" dirty="0" err="1"/>
              <a:t>nacionalne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hr-HR" dirty="0" err="1"/>
              <a:t>ć</a:t>
            </a:r>
            <a:r>
              <a:rPr lang="en-US" dirty="0" err="1"/>
              <a:t>i</a:t>
            </a:r>
            <a:r>
              <a:rPr lang="en-US" dirty="0"/>
              <a:t>  =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geopolitike</a:t>
            </a:r>
            <a:endParaRPr lang="en-US" dirty="0"/>
          </a:p>
          <a:p>
            <a:pPr lvl="1">
              <a:buNone/>
            </a:pPr>
            <a:r>
              <a:rPr lang="en-US" dirty="0"/>
              <a:t>3. pr</a:t>
            </a:r>
            <a:r>
              <a:rPr lang="hr-HR" dirty="0"/>
              <a:t>o</a:t>
            </a:r>
            <a:r>
              <a:rPr lang="en-US" dirty="0"/>
              <a:t>u</a:t>
            </a:r>
            <a:r>
              <a:rPr lang="hr-HR" dirty="0" err="1"/>
              <a:t>č</a:t>
            </a:r>
            <a:r>
              <a:rPr lang="en-US" dirty="0" err="1"/>
              <a:t>avanje</a:t>
            </a:r>
            <a:r>
              <a:rPr lang="en-US" dirty="0"/>
              <a:t> </a:t>
            </a:r>
            <a:r>
              <a:rPr lang="en-US" dirty="0" err="1"/>
              <a:t>politi</a:t>
            </a:r>
            <a:r>
              <a:rPr lang="hr-HR" dirty="0" err="1"/>
              <a:t>č</a:t>
            </a:r>
            <a:r>
              <a:rPr lang="en-US" dirty="0" err="1"/>
              <a:t>kih</a:t>
            </a:r>
            <a:r>
              <a:rPr lang="en-US" dirty="0"/>
              <a:t> </a:t>
            </a:r>
            <a:r>
              <a:rPr lang="en-US" dirty="0" err="1"/>
              <a:t>regija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628681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A0D8B-CBF7-4497-109C-C25DBDB48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34" y="365125"/>
            <a:ext cx="11673444" cy="1325563"/>
          </a:xfrm>
        </p:spPr>
        <p:txBody>
          <a:bodyPr>
            <a:normAutofit/>
          </a:bodyPr>
          <a:lstStyle/>
          <a:p>
            <a:r>
              <a:rPr lang="en-HR" dirty="0"/>
              <a:t>DEFINIRANJE GEO U MEĐUNARODNIM ODNOSIMA </a:t>
            </a:r>
            <a:br>
              <a:rPr lang="en-HR" dirty="0"/>
            </a:b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851C3-FAA6-3075-7534-C3E904A78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R" dirty="0"/>
              <a:t>MEĐUNARODNI ODNOSI GEOGRAFSKI FAKTOR PRIZNAJU KAO JEDAN OD NAJVAŽNIJIH ALI JE SVEDEN SAMO NA FIZIČKO-GEOGRAFSKE DATOSTI</a:t>
            </a:r>
          </a:p>
          <a:p>
            <a:r>
              <a:rPr lang="en-HR" dirty="0"/>
              <a:t>VUKADINOVIĆ (1995) GEOGRAFSKI FAKTOR, PRIRODNI IZVORI, DEMOGRAFSKI FAKTOR, EKONOMSKI FAKTOR, PRAVNI FAKTOR, TEHNOLOŠKI FAKTOR, VOJNI FAKTOR, NACIONALNI FAKTOR</a:t>
            </a:r>
          </a:p>
          <a:p>
            <a:r>
              <a:rPr lang="en-HR" dirty="0"/>
              <a:t>SREDIŠNJI FAKTOR, “GEOGRAFIJA MAJKA POVIJESTI”, DOKTRINE EKSPANZIJONISTIČKOG I IMPERIJALISTIČKOG KARAKTERA</a:t>
            </a:r>
          </a:p>
          <a:p>
            <a:r>
              <a:rPr lang="en-HR" dirty="0"/>
              <a:t>VICTOR COUSIN (1828) UVOD U POVIJEST FILOZOFIJE “DAJTE MI GEOGRAFSKU KARTU BILO KOJE ZEMLJE… ”</a:t>
            </a:r>
          </a:p>
          <a:p>
            <a:pPr marL="0" indent="0">
              <a:buNone/>
            </a:pP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799100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926CE-0046-B16D-46BA-D6FAAA115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8D8DB-1DC0-DF95-80B9-672DC629C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R" dirty="0"/>
              <a:t>“No, geografska sredina, unatoč tome što utječe na život ljudi odnosno naroda </a:t>
            </a:r>
            <a:r>
              <a:rPr lang="en-GB" dirty="0" err="1"/>
              <a:t>i</a:t>
            </a:r>
            <a:r>
              <a:rPr lang="en-HR" dirty="0"/>
              <a:t> njihovo ponašanje, pa </a:t>
            </a:r>
            <a:r>
              <a:rPr lang="en-GB" dirty="0"/>
              <a:t>i</a:t>
            </a:r>
            <a:r>
              <a:rPr lang="en-HR" dirty="0"/>
              <a:t> ono političkog karatktera, ipak </a:t>
            </a:r>
            <a:r>
              <a:rPr lang="en-HR" b="1" dirty="0"/>
              <a:t>nema toliko značenja da bi se taj faktor mogao uzeti kao samostalan</a:t>
            </a:r>
            <a:r>
              <a:rPr lang="en-HR" dirty="0"/>
              <a:t> u određivanju tako složenih odnosa. Štoviše, moguće je tvrditi da, za razliku od ostalih faktora međunarodnih odnosa geografski faktor ne može biti samostalan već t</a:t>
            </a:r>
            <a:r>
              <a:rPr lang="en-GB" dirty="0"/>
              <a:t>ek</a:t>
            </a:r>
            <a:r>
              <a:rPr lang="en-HR" dirty="0"/>
              <a:t> djelomičan faktor interepretacije međunarodnih odnosa” </a:t>
            </a:r>
          </a:p>
          <a:p>
            <a:pPr marL="0" indent="0">
              <a:buNone/>
            </a:pPr>
            <a:r>
              <a:rPr lang="en-HR" dirty="0"/>
              <a:t>						(Brandel u Vukadinović, 1995) </a:t>
            </a:r>
          </a:p>
        </p:txBody>
      </p:sp>
    </p:spTree>
    <p:extLst>
      <p:ext uri="{BB962C8B-B14F-4D97-AF65-F5344CB8AC3E}">
        <p14:creationId xmlns:p14="http://schemas.microsoft.com/office/powerpoint/2010/main" val="2652970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E222F-14F9-6916-5C61-AC8294072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TEORIJE MEĐUNARODNIH ODNOSA I GEOGRAFSKI FAKTOR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0132D-FFA2-2339-261C-6617D082E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R" dirty="0"/>
              <a:t>REALIZAM – Morgenthau (1948) – geo faktor kao nacionalna moć</a:t>
            </a:r>
          </a:p>
          <a:p>
            <a:r>
              <a:rPr lang="en-HR" dirty="0"/>
              <a:t>NEOKLASIČNI REALIZAM – Randall, Schweller – raspodjela dobara (pa </a:t>
            </a:r>
            <a:r>
              <a:rPr lang="en-GB" dirty="0" err="1"/>
              <a:t>i</a:t>
            </a:r>
            <a:r>
              <a:rPr lang="en-HR" dirty="0"/>
              <a:t> teritorija) = traženje statusa </a:t>
            </a:r>
            <a:r>
              <a:rPr lang="en-GB" dirty="0" err="1"/>
              <a:t>i</a:t>
            </a:r>
            <a:r>
              <a:rPr lang="en-HR" dirty="0"/>
              <a:t> pozicioniranje – materijalni status sile u međunarodnim odnosima </a:t>
            </a:r>
          </a:p>
          <a:p>
            <a:r>
              <a:rPr lang="en-HR" dirty="0"/>
              <a:t>KONSTRUKTIVIZAM – Wendt – reteritorijalizacija, nasuprot metodološkom individualizmu, problem u geo </a:t>
            </a:r>
            <a:r>
              <a:rPr lang="en-GB" dirty="0" err="1"/>
              <a:t>i</a:t>
            </a:r>
            <a:r>
              <a:rPr lang="en-HR" dirty="0"/>
              <a:t> strukturi geo odnosno vrednovanju/tipologizaciji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407899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04D11-7058-E4F8-354F-82F9D8C78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DEFINIRANJE GEO U GEOPOLITICI </a:t>
            </a:r>
            <a:br>
              <a:rPr lang="en-HR" dirty="0"/>
            </a:b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F540D-4C3B-7741-2A4C-10C814359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2540"/>
            <a:ext cx="10515600" cy="4704423"/>
          </a:xfrm>
        </p:spPr>
        <p:txBody>
          <a:bodyPr/>
          <a:lstStyle/>
          <a:p>
            <a:r>
              <a:rPr lang="en-GB" dirty="0"/>
              <a:t>TROSTRUKI PROBLEM U POZICIONIRANJU – PRIPADNOST GEOPOLITIKE U SUSTAVU ZNANOSTI?</a:t>
            </a:r>
          </a:p>
          <a:p>
            <a:r>
              <a:rPr lang="en-GB" dirty="0"/>
              <a:t>DISCIPLINA ILI PODDISCIPLINA MEĐUNARODNIH ODNOSA VS. MEĐUNARODNI ODNOSI SAMO PODDISCIPLINA WORLD POLITICS ILI WORLD POLITICAL MAP</a:t>
            </a:r>
            <a:r>
              <a:rPr lang="en-HR" dirty="0"/>
              <a:t> </a:t>
            </a:r>
          </a:p>
          <a:p>
            <a:r>
              <a:rPr lang="en-HR" dirty="0"/>
              <a:t>POLITIČKA GEOGRAFIJA I GEOPOLITIKA KAO SPOJENI POJMOVI ILI GEOPOLITIKA KAO SAMO DRUGA FAZA U RAZVOJU POLITIČKE GEOGRAFIJE</a:t>
            </a:r>
          </a:p>
          <a:p>
            <a:r>
              <a:rPr lang="en-HR" dirty="0"/>
              <a:t>GEOPOLITIKA KAO DOKTRINA VOJNE STRATEGIJE VS. STRATEŠKE STUDIJE KAO KORISNIK GEOPOLITIČKE ANALIZE/POLICY ANALIZE</a:t>
            </a:r>
          </a:p>
        </p:txBody>
      </p:sp>
    </p:spTree>
    <p:extLst>
      <p:ext uri="{BB962C8B-B14F-4D97-AF65-F5344CB8AC3E}">
        <p14:creationId xmlns:p14="http://schemas.microsoft.com/office/powerpoint/2010/main" val="2287380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ED2F2-00D6-0347-97E2-9D2FDAA47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DEFINIRANJE GEO U GEOPOLITICI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A5CEE-680F-4520-8EBD-9E77406AA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" y="1413164"/>
            <a:ext cx="11257808" cy="5296394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/>
              <a:t>Povratak</a:t>
            </a:r>
            <a:r>
              <a:rPr lang="en-GB" dirty="0"/>
              <a:t> </a:t>
            </a:r>
            <a:r>
              <a:rPr lang="en-GB" dirty="0" err="1"/>
              <a:t>političke</a:t>
            </a:r>
            <a:r>
              <a:rPr lang="en-GB" dirty="0"/>
              <a:t> </a:t>
            </a:r>
            <a:r>
              <a:rPr lang="en-GB" dirty="0" err="1"/>
              <a:t>geografije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geopolitike</a:t>
            </a:r>
            <a:r>
              <a:rPr lang="en-GB" dirty="0"/>
              <a:t> u </a:t>
            </a:r>
            <a:r>
              <a:rPr lang="en-GB" dirty="0" err="1"/>
              <a:t>svjetskim</a:t>
            </a:r>
            <a:r>
              <a:rPr lang="en-GB" dirty="0"/>
              <a:t> </a:t>
            </a:r>
            <a:r>
              <a:rPr lang="en-GB" dirty="0" err="1"/>
              <a:t>okvirima</a:t>
            </a:r>
            <a:r>
              <a:rPr lang="en-GB" dirty="0"/>
              <a:t>, </a:t>
            </a:r>
            <a:r>
              <a:rPr lang="en-GB" dirty="0" err="1"/>
              <a:t>nakon</a:t>
            </a:r>
            <a:r>
              <a:rPr lang="en-GB" dirty="0"/>
              <a:t> </a:t>
            </a:r>
            <a:r>
              <a:rPr lang="en-GB" dirty="0" err="1"/>
              <a:t>negativnih</a:t>
            </a:r>
            <a:r>
              <a:rPr lang="en-GB" dirty="0"/>
              <a:t> </a:t>
            </a:r>
            <a:r>
              <a:rPr lang="en-GB" dirty="0" err="1"/>
              <a:t>konotacija</a:t>
            </a:r>
            <a:r>
              <a:rPr lang="en-GB" dirty="0"/>
              <a:t> </a:t>
            </a:r>
            <a:r>
              <a:rPr lang="en-GB" dirty="0" err="1"/>
              <a:t>uzrokovanih</a:t>
            </a:r>
            <a:r>
              <a:rPr lang="en-GB" dirty="0"/>
              <a:t> </a:t>
            </a:r>
            <a:r>
              <a:rPr lang="en-GB" dirty="0" err="1"/>
              <a:t>njemačkom</a:t>
            </a:r>
            <a:r>
              <a:rPr lang="en-GB" dirty="0"/>
              <a:t> </a:t>
            </a:r>
            <a:r>
              <a:rPr lang="en-GB" dirty="0" err="1"/>
              <a:t>geopolitičkom</a:t>
            </a:r>
            <a:r>
              <a:rPr lang="en-GB" dirty="0"/>
              <a:t> </a:t>
            </a:r>
            <a:r>
              <a:rPr lang="en-GB" dirty="0" err="1"/>
              <a:t>školom</a:t>
            </a:r>
            <a:r>
              <a:rPr lang="en-GB" dirty="0"/>
              <a:t>, </a:t>
            </a:r>
            <a:r>
              <a:rPr lang="en-GB" dirty="0" err="1"/>
              <a:t>također</a:t>
            </a:r>
            <a:r>
              <a:rPr lang="en-GB" dirty="0"/>
              <a:t> </a:t>
            </a:r>
            <a:r>
              <a:rPr lang="en-GB" dirty="0" err="1"/>
              <a:t>obilježavaju</a:t>
            </a:r>
            <a:r>
              <a:rPr lang="en-GB" dirty="0"/>
              <a:t> </a:t>
            </a:r>
            <a:r>
              <a:rPr lang="en-GB" dirty="0" err="1"/>
              <a:t>različita</a:t>
            </a:r>
            <a:r>
              <a:rPr lang="en-GB" dirty="0"/>
              <a:t> </a:t>
            </a:r>
            <a:r>
              <a:rPr lang="en-GB" dirty="0" err="1"/>
              <a:t>maskiranja</a:t>
            </a:r>
            <a:r>
              <a:rPr lang="en-GB" dirty="0"/>
              <a:t> u </a:t>
            </a:r>
            <a:r>
              <a:rPr lang="en-GB" dirty="0" err="1"/>
              <a:t>nazivu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dodavanje</a:t>
            </a:r>
            <a:r>
              <a:rPr lang="en-GB" dirty="0"/>
              <a:t> </a:t>
            </a:r>
            <a:r>
              <a:rPr lang="en-GB" dirty="0" err="1"/>
              <a:t>prefiksa</a:t>
            </a:r>
            <a:r>
              <a:rPr lang="en-GB" dirty="0"/>
              <a:t>; </a:t>
            </a:r>
          </a:p>
          <a:p>
            <a:r>
              <a:rPr lang="en-GB" dirty="0"/>
              <a:t>“</a:t>
            </a:r>
            <a:r>
              <a:rPr lang="en-GB" dirty="0" err="1"/>
              <a:t>razumijevanje</a:t>
            </a:r>
            <a:r>
              <a:rPr lang="en-GB" dirty="0"/>
              <a:t> ‘geo’ </a:t>
            </a:r>
            <a:r>
              <a:rPr lang="en-GB" dirty="0" err="1"/>
              <a:t>dimenzije</a:t>
            </a:r>
            <a:r>
              <a:rPr lang="en-GB" dirty="0"/>
              <a:t> u </a:t>
            </a:r>
            <a:r>
              <a:rPr lang="en-GB" dirty="0" err="1"/>
              <a:t>globalnoj</a:t>
            </a:r>
            <a:r>
              <a:rPr lang="en-GB" dirty="0"/>
              <a:t>, </a:t>
            </a:r>
            <a:r>
              <a:rPr lang="en-GB" dirty="0" err="1"/>
              <a:t>regionalnoj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državnoj</a:t>
            </a:r>
            <a:r>
              <a:rPr lang="en-GB" dirty="0"/>
              <a:t> </a:t>
            </a:r>
            <a:r>
              <a:rPr lang="en-GB" dirty="0" err="1"/>
              <a:t>politici</a:t>
            </a:r>
            <a:r>
              <a:rPr lang="en-GB" dirty="0"/>
              <a:t>” (O’Sullivan, 1986, Parker 1998, u: Newman, 1998: 1/2); </a:t>
            </a:r>
          </a:p>
          <a:p>
            <a:r>
              <a:rPr lang="en-GB" dirty="0"/>
              <a:t>“</a:t>
            </a:r>
            <a:r>
              <a:rPr lang="en-GB" dirty="0" err="1"/>
              <a:t>Politička</a:t>
            </a:r>
            <a:r>
              <a:rPr lang="en-GB" dirty="0"/>
              <a:t> </a:t>
            </a:r>
            <a:r>
              <a:rPr lang="en-GB" dirty="0" err="1"/>
              <a:t>geografija</a:t>
            </a:r>
            <a:r>
              <a:rPr lang="en-GB" dirty="0"/>
              <a:t> </a:t>
            </a:r>
            <a:r>
              <a:rPr lang="en-GB" dirty="0" err="1"/>
              <a:t>međunarodnih</a:t>
            </a:r>
            <a:r>
              <a:rPr lang="en-GB" dirty="0"/>
              <a:t> </a:t>
            </a:r>
            <a:r>
              <a:rPr lang="en-GB" dirty="0" err="1"/>
              <a:t>odnosa</a:t>
            </a:r>
            <a:r>
              <a:rPr lang="en-GB" dirty="0"/>
              <a:t>” (O’Loughlin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Heske</a:t>
            </a:r>
            <a:r>
              <a:rPr lang="en-GB" dirty="0"/>
              <a:t>, 1991, u: Newman, 1998: 1/3); </a:t>
            </a:r>
          </a:p>
          <a:p>
            <a:r>
              <a:rPr lang="en-GB" dirty="0"/>
              <a:t>“Nova </a:t>
            </a:r>
            <a:r>
              <a:rPr lang="en-GB" dirty="0" err="1"/>
              <a:t>geopolitika</a:t>
            </a:r>
            <a:r>
              <a:rPr lang="en-GB" dirty="0"/>
              <a:t>” (Cohen, 1993, u: Newman, 1998: 1/4); </a:t>
            </a:r>
          </a:p>
          <a:p>
            <a:r>
              <a:rPr lang="en-GB" dirty="0"/>
              <a:t>“</a:t>
            </a:r>
            <a:r>
              <a:rPr lang="en-GB" dirty="0" err="1"/>
              <a:t>Kritička</a:t>
            </a:r>
            <a:r>
              <a:rPr lang="en-GB" dirty="0"/>
              <a:t> </a:t>
            </a:r>
            <a:r>
              <a:rPr lang="en-GB" dirty="0" err="1"/>
              <a:t>geopolitika</a:t>
            </a:r>
            <a:r>
              <a:rPr lang="en-GB" dirty="0"/>
              <a:t>” (</a:t>
            </a:r>
            <a:r>
              <a:rPr lang="en-GB" dirty="0" err="1"/>
              <a:t>Ó</a:t>
            </a:r>
            <a:r>
              <a:rPr lang="en-GB" dirty="0"/>
              <a:t> </a:t>
            </a:r>
            <a:r>
              <a:rPr lang="en-GB" dirty="0" err="1"/>
              <a:t>Tuathail</a:t>
            </a:r>
            <a:r>
              <a:rPr lang="en-GB" dirty="0"/>
              <a:t>, 1997, u: Newman, 1998: 1/5);</a:t>
            </a:r>
          </a:p>
          <a:p>
            <a:r>
              <a:rPr lang="en-GB" dirty="0"/>
              <a:t>“</a:t>
            </a:r>
            <a:r>
              <a:rPr lang="en-GB" dirty="0" err="1"/>
              <a:t>Svjetska</a:t>
            </a:r>
            <a:r>
              <a:rPr lang="en-GB" dirty="0"/>
              <a:t> </a:t>
            </a:r>
            <a:r>
              <a:rPr lang="en-GB" dirty="0" err="1"/>
              <a:t>politička</a:t>
            </a:r>
            <a:r>
              <a:rPr lang="en-GB" dirty="0"/>
              <a:t> </a:t>
            </a:r>
            <a:r>
              <a:rPr lang="en-GB" dirty="0" err="1"/>
              <a:t>karta</a:t>
            </a:r>
            <a:r>
              <a:rPr lang="en-GB" dirty="0"/>
              <a:t>” (</a:t>
            </a:r>
            <a:r>
              <a:rPr lang="en-GB" dirty="0" err="1"/>
              <a:t>Međunarodno</a:t>
            </a:r>
            <a:r>
              <a:rPr lang="en-GB" dirty="0"/>
              <a:t> </a:t>
            </a:r>
            <a:r>
              <a:rPr lang="en-GB" dirty="0" err="1"/>
              <a:t>geografsko</a:t>
            </a:r>
            <a:r>
              <a:rPr lang="en-GB" dirty="0"/>
              <a:t> </a:t>
            </a:r>
            <a:r>
              <a:rPr lang="en-GB" dirty="0" err="1"/>
              <a:t>udruženje</a:t>
            </a:r>
            <a:r>
              <a:rPr lang="en-GB" dirty="0"/>
              <a:t>; Newman 1998: 1/6);</a:t>
            </a:r>
          </a:p>
          <a:p>
            <a:r>
              <a:rPr lang="en-GB" dirty="0"/>
              <a:t> “</a:t>
            </a:r>
            <a:r>
              <a:rPr lang="en-GB" dirty="0" err="1"/>
              <a:t>Geopolitička</a:t>
            </a:r>
            <a:r>
              <a:rPr lang="en-GB" dirty="0"/>
              <a:t> </a:t>
            </a:r>
            <a:r>
              <a:rPr lang="en-GB" dirty="0" err="1"/>
              <a:t>ekonomija</a:t>
            </a:r>
            <a:r>
              <a:rPr lang="en-GB" dirty="0"/>
              <a:t> (Agnew </a:t>
            </a:r>
            <a:r>
              <a:rPr lang="en-GB" dirty="0" err="1"/>
              <a:t>i</a:t>
            </a:r>
            <a:r>
              <a:rPr lang="en-GB" dirty="0"/>
              <a:t> Corbridge,1989; u </a:t>
            </a:r>
            <a:r>
              <a:rPr lang="en-GB" dirty="0" err="1"/>
              <a:t>Ó</a:t>
            </a:r>
            <a:r>
              <a:rPr lang="en-GB" dirty="0"/>
              <a:t> </a:t>
            </a:r>
            <a:r>
              <a:rPr lang="en-GB" dirty="0" err="1"/>
              <a:t>Tuathail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Dalby, 1998), </a:t>
            </a:r>
            <a:r>
              <a:rPr lang="en-GB" dirty="0" err="1"/>
              <a:t>ili</a:t>
            </a:r>
            <a:r>
              <a:rPr lang="en-GB" dirty="0"/>
              <a:t> </a:t>
            </a:r>
          </a:p>
          <a:p>
            <a:r>
              <a:rPr lang="en-GB" dirty="0"/>
              <a:t>“</a:t>
            </a:r>
            <a:r>
              <a:rPr lang="en-GB" dirty="0" err="1"/>
              <a:t>Politička</a:t>
            </a:r>
            <a:r>
              <a:rPr lang="en-GB" dirty="0"/>
              <a:t> </a:t>
            </a:r>
            <a:r>
              <a:rPr lang="en-GB" dirty="0" err="1"/>
              <a:t>ekonomija</a:t>
            </a:r>
            <a:r>
              <a:rPr lang="en-GB" dirty="0"/>
              <a:t> </a:t>
            </a:r>
            <a:r>
              <a:rPr lang="en-GB" dirty="0" err="1"/>
              <a:t>prostorne</a:t>
            </a:r>
            <a:r>
              <a:rPr lang="en-GB" dirty="0"/>
              <a:t> </a:t>
            </a:r>
            <a:r>
              <a:rPr lang="en-GB" dirty="0" err="1"/>
              <a:t>prakse</a:t>
            </a:r>
            <a:r>
              <a:rPr lang="en-GB" dirty="0"/>
              <a:t> (Agnew </a:t>
            </a:r>
            <a:r>
              <a:rPr lang="en-GB" dirty="0" err="1"/>
              <a:t>i</a:t>
            </a:r>
            <a:r>
              <a:rPr lang="en-GB" dirty="0"/>
              <a:t> Corbridge, 1995; u </a:t>
            </a:r>
            <a:r>
              <a:rPr lang="en-GB" dirty="0" err="1"/>
              <a:t>Ó</a:t>
            </a:r>
            <a:r>
              <a:rPr lang="en-GB" dirty="0"/>
              <a:t> </a:t>
            </a:r>
            <a:r>
              <a:rPr lang="en-GB" dirty="0" err="1"/>
              <a:t>Tuathail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Dalby, 1998)</a:t>
            </a:r>
          </a:p>
          <a:p>
            <a:r>
              <a:rPr lang="en-GB" b="1" dirty="0"/>
              <a:t>“</a:t>
            </a:r>
            <a:r>
              <a:rPr lang="en-GB" b="1" dirty="0" err="1"/>
              <a:t>Globalna</a:t>
            </a:r>
            <a:r>
              <a:rPr lang="en-GB" b="1" dirty="0"/>
              <a:t> </a:t>
            </a:r>
            <a:r>
              <a:rPr lang="en-GB" b="1" dirty="0" err="1"/>
              <a:t>geostrategija</a:t>
            </a:r>
            <a:r>
              <a:rPr lang="en-GB" b="1" dirty="0"/>
              <a:t>” = </a:t>
            </a:r>
            <a:r>
              <a:rPr lang="en-GB" b="1" dirty="0" err="1"/>
              <a:t>suvremena</a:t>
            </a:r>
            <a:r>
              <a:rPr lang="en-GB" b="1" dirty="0"/>
              <a:t> </a:t>
            </a:r>
            <a:r>
              <a:rPr lang="en-GB" b="1" dirty="0" err="1"/>
              <a:t>geopolitika</a:t>
            </a:r>
            <a:r>
              <a:rPr lang="en-GB" b="1" dirty="0"/>
              <a:t> (</a:t>
            </a:r>
            <a:r>
              <a:rPr lang="en-GB" b="1" dirty="0" err="1"/>
              <a:t>Pavić</a:t>
            </a:r>
            <a:r>
              <a:rPr lang="en-GB" b="1" dirty="0"/>
              <a:t>, 1972)</a:t>
            </a:r>
            <a:endParaRPr lang="en-HR" b="1" dirty="0"/>
          </a:p>
        </p:txBody>
      </p:sp>
    </p:spTree>
    <p:extLst>
      <p:ext uri="{BB962C8B-B14F-4D97-AF65-F5344CB8AC3E}">
        <p14:creationId xmlns:p14="http://schemas.microsoft.com/office/powerpoint/2010/main" val="443522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73A29-63EC-8E2A-3AC5-D7B8DC781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R" dirty="0"/>
              <a:t>GEOGRAFIJA, GEOSTRATEGIJA,  </a:t>
            </a:r>
            <a:br>
              <a:rPr lang="en-HR" dirty="0"/>
            </a:br>
            <a:r>
              <a:rPr lang="en-HR" dirty="0"/>
              <a:t>STRATEŠKE STUDIJE I PLANIRANJE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F4F80-9FB0-507C-A3AE-2DAC8BA1B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</a:t>
            </a:r>
            <a:r>
              <a:rPr lang="en-HR" dirty="0"/>
              <a:t>lobalna (geo)strategija = geopolitika – izračun odnosa nacionalne moći država u međunarodnoj zajednici u datom trenutku</a:t>
            </a:r>
          </a:p>
          <a:p>
            <a:pPr marL="0" indent="0">
              <a:buNone/>
            </a:pPr>
            <a:endParaRPr lang="en-HR" dirty="0"/>
          </a:p>
          <a:p>
            <a:r>
              <a:rPr lang="en-GB" dirty="0" err="1"/>
              <a:t>Pavić</a:t>
            </a:r>
            <a:r>
              <a:rPr lang="en-GB" dirty="0"/>
              <a:t> (1972) </a:t>
            </a:r>
            <a:r>
              <a:rPr lang="en-GB" dirty="0" err="1"/>
              <a:t>tretira</a:t>
            </a:r>
            <a:r>
              <a:rPr lang="en-GB" dirty="0"/>
              <a:t> </a:t>
            </a:r>
            <a:r>
              <a:rPr lang="en-GB" dirty="0" err="1"/>
              <a:t>geostrategiju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globalnu</a:t>
            </a:r>
            <a:r>
              <a:rPr lang="en-GB" dirty="0"/>
              <a:t> </a:t>
            </a:r>
            <a:r>
              <a:rPr lang="en-GB" dirty="0" err="1"/>
              <a:t>geostrategiju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dvije</a:t>
            </a:r>
            <a:r>
              <a:rPr lang="en-GB" dirty="0"/>
              <a:t> </a:t>
            </a:r>
            <a:r>
              <a:rPr lang="en-GB" dirty="0" err="1"/>
              <a:t>različite</a:t>
            </a:r>
            <a:r>
              <a:rPr lang="en-GB" dirty="0"/>
              <a:t> </a:t>
            </a:r>
            <a:r>
              <a:rPr lang="en-GB" dirty="0" err="1"/>
              <a:t>poddiscipline</a:t>
            </a:r>
            <a:r>
              <a:rPr lang="en-GB" dirty="0"/>
              <a:t>, od </a:t>
            </a:r>
            <a:r>
              <a:rPr lang="en-GB" dirty="0" err="1"/>
              <a:t>kojih</a:t>
            </a:r>
            <a:r>
              <a:rPr lang="en-GB" dirty="0"/>
              <a:t> </a:t>
            </a:r>
            <a:r>
              <a:rPr lang="en-GB" dirty="0" err="1"/>
              <a:t>geostrategija</a:t>
            </a:r>
            <a:r>
              <a:rPr lang="en-GB" dirty="0"/>
              <a:t> </a:t>
            </a:r>
            <a:r>
              <a:rPr lang="en-GB" dirty="0" err="1"/>
              <a:t>podrazumijeva</a:t>
            </a:r>
            <a:r>
              <a:rPr lang="en-GB" dirty="0"/>
              <a:t> </a:t>
            </a:r>
            <a:r>
              <a:rPr lang="en-GB" dirty="0" err="1"/>
              <a:t>vojne</a:t>
            </a:r>
            <a:r>
              <a:rPr lang="en-GB" dirty="0"/>
              <a:t> </a:t>
            </a:r>
            <a:r>
              <a:rPr lang="en-GB" dirty="0" err="1"/>
              <a:t>vještine</a:t>
            </a:r>
            <a:r>
              <a:rPr lang="en-GB" dirty="0"/>
              <a:t> </a:t>
            </a:r>
            <a:r>
              <a:rPr lang="en-GB" dirty="0" err="1"/>
              <a:t>strateškog</a:t>
            </a:r>
            <a:r>
              <a:rPr lang="en-GB" dirty="0"/>
              <a:t> </a:t>
            </a:r>
            <a:r>
              <a:rPr lang="en-GB" dirty="0" err="1"/>
              <a:t>upravljanja</a:t>
            </a:r>
            <a:r>
              <a:rPr lang="en-GB" dirty="0"/>
              <a:t> </a:t>
            </a:r>
            <a:r>
              <a:rPr lang="en-GB" dirty="0" err="1"/>
              <a:t>geografskim</a:t>
            </a:r>
            <a:r>
              <a:rPr lang="en-GB" dirty="0"/>
              <a:t> </a:t>
            </a:r>
            <a:r>
              <a:rPr lang="en-GB" dirty="0" err="1"/>
              <a:t>prednostima</a:t>
            </a:r>
            <a:r>
              <a:rPr lang="en-GB" dirty="0"/>
              <a:t>/</a:t>
            </a:r>
            <a:r>
              <a:rPr lang="en-GB" dirty="0" err="1"/>
              <a:t>nedostacima</a:t>
            </a:r>
            <a:r>
              <a:rPr lang="en-GB" dirty="0"/>
              <a:t>, a </a:t>
            </a:r>
            <a:r>
              <a:rPr lang="en-GB" dirty="0" err="1"/>
              <a:t>globalna</a:t>
            </a:r>
            <a:r>
              <a:rPr lang="en-GB" dirty="0"/>
              <a:t> </a:t>
            </a:r>
            <a:r>
              <a:rPr lang="en-GB" dirty="0" err="1"/>
              <a:t>geostrategija</a:t>
            </a:r>
            <a:r>
              <a:rPr lang="en-GB" dirty="0"/>
              <a:t> </a:t>
            </a:r>
            <a:r>
              <a:rPr lang="en-GB" dirty="0" err="1"/>
              <a:t>podrazumijeva</a:t>
            </a:r>
            <a:r>
              <a:rPr lang="en-GB" dirty="0"/>
              <a:t> </a:t>
            </a:r>
            <a:r>
              <a:rPr lang="en-GB" dirty="0" err="1"/>
              <a:t>promišljanja</a:t>
            </a:r>
            <a:r>
              <a:rPr lang="en-GB" dirty="0"/>
              <a:t> za </a:t>
            </a:r>
            <a:r>
              <a:rPr lang="en-GB" dirty="0" err="1"/>
              <a:t>upravljanje</a:t>
            </a:r>
            <a:r>
              <a:rPr lang="en-GB" dirty="0"/>
              <a:t> </a:t>
            </a:r>
            <a:r>
              <a:rPr lang="en-GB" dirty="0" err="1"/>
              <a:t>svijetom</a:t>
            </a:r>
            <a:r>
              <a:rPr lang="en-GB" dirty="0"/>
              <a:t> = (NEW) WORLD ORDER(S)</a:t>
            </a:r>
          </a:p>
          <a:p>
            <a:pPr marL="0" indent="0">
              <a:buNone/>
            </a:pP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378351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1533A-2261-49CA-6AD3-32453FB21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STRATEŠKE STUDIJE – TEORIJSKI KONCEPT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CE693-F8CE-AA1F-568C-55BA0F81D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Strateške</a:t>
            </a:r>
            <a:r>
              <a:rPr lang="en-GB" dirty="0"/>
              <a:t> </a:t>
            </a:r>
            <a:r>
              <a:rPr lang="en-GB" dirty="0" err="1"/>
              <a:t>studije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multidisciplinarno</a:t>
            </a:r>
            <a:r>
              <a:rPr lang="en-GB" dirty="0"/>
              <a:t> polje </a:t>
            </a:r>
            <a:r>
              <a:rPr lang="en-GB" dirty="0" err="1"/>
              <a:t>koje</a:t>
            </a:r>
            <a:r>
              <a:rPr lang="en-GB" dirty="0"/>
              <a:t> se </a:t>
            </a:r>
            <a:r>
              <a:rPr lang="en-GB" dirty="0" err="1"/>
              <a:t>bavi</a:t>
            </a:r>
            <a:r>
              <a:rPr lang="en-GB" dirty="0"/>
              <a:t> </a:t>
            </a:r>
            <a:r>
              <a:rPr lang="en-GB" dirty="0" err="1"/>
              <a:t>analizom</a:t>
            </a:r>
            <a:r>
              <a:rPr lang="en-GB" dirty="0"/>
              <a:t> </a:t>
            </a:r>
            <a:r>
              <a:rPr lang="en-GB" dirty="0" err="1"/>
              <a:t>strategija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politika</a:t>
            </a:r>
            <a:r>
              <a:rPr lang="en-GB" dirty="0"/>
              <a:t>, </a:t>
            </a:r>
            <a:r>
              <a:rPr lang="en-GB" dirty="0" err="1"/>
              <a:t>obično</a:t>
            </a:r>
            <a:r>
              <a:rPr lang="en-GB" dirty="0"/>
              <a:t> u </a:t>
            </a:r>
            <a:r>
              <a:rPr lang="en-GB" dirty="0" err="1"/>
              <a:t>kontekstu</a:t>
            </a:r>
            <a:r>
              <a:rPr lang="en-GB" dirty="0"/>
              <a:t> </a:t>
            </a:r>
            <a:r>
              <a:rPr lang="en-GB" dirty="0" err="1"/>
              <a:t>međunarodnih</a:t>
            </a:r>
            <a:r>
              <a:rPr lang="en-GB" dirty="0"/>
              <a:t> </a:t>
            </a:r>
            <a:r>
              <a:rPr lang="en-GB" dirty="0" err="1"/>
              <a:t>odnosa</a:t>
            </a:r>
            <a:r>
              <a:rPr lang="en-GB" dirty="0"/>
              <a:t>, </a:t>
            </a:r>
            <a:r>
              <a:rPr lang="en-GB" dirty="0" err="1"/>
              <a:t>vojne</a:t>
            </a:r>
            <a:r>
              <a:rPr lang="en-GB" dirty="0"/>
              <a:t> </a:t>
            </a:r>
            <a:r>
              <a:rPr lang="en-GB" dirty="0" err="1"/>
              <a:t>strategije</a:t>
            </a:r>
            <a:r>
              <a:rPr lang="en-GB" dirty="0"/>
              <a:t>, </a:t>
            </a:r>
            <a:r>
              <a:rPr lang="en-GB" dirty="0" err="1"/>
              <a:t>ekonomije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sigurnosti</a:t>
            </a:r>
            <a:r>
              <a:rPr lang="en-GB" dirty="0"/>
              <a:t>. </a:t>
            </a:r>
            <a:r>
              <a:rPr lang="en-GB" dirty="0" err="1"/>
              <a:t>Teorijski</a:t>
            </a:r>
            <a:r>
              <a:rPr lang="en-GB" dirty="0"/>
              <a:t>, </a:t>
            </a:r>
            <a:r>
              <a:rPr lang="en-GB" dirty="0" err="1"/>
              <a:t>strateške</a:t>
            </a:r>
            <a:r>
              <a:rPr lang="en-GB" dirty="0"/>
              <a:t> </a:t>
            </a:r>
            <a:r>
              <a:rPr lang="en-GB" dirty="0" err="1"/>
              <a:t>studije</a:t>
            </a:r>
            <a:r>
              <a:rPr lang="en-GB" dirty="0"/>
              <a:t> </a:t>
            </a:r>
            <a:r>
              <a:rPr lang="en-GB" dirty="0" err="1"/>
              <a:t>istražuju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</a:t>
            </a:r>
            <a:r>
              <a:rPr lang="en-GB" dirty="0" err="1"/>
              <a:t>različiti</a:t>
            </a:r>
            <a:r>
              <a:rPr lang="en-GB" dirty="0"/>
              <a:t> </a:t>
            </a:r>
            <a:r>
              <a:rPr lang="en-GB" dirty="0" err="1"/>
              <a:t>akteri</a:t>
            </a:r>
            <a:r>
              <a:rPr lang="en-GB" dirty="0"/>
              <a:t> (</a:t>
            </a:r>
            <a:r>
              <a:rPr lang="en-GB" dirty="0" err="1"/>
              <a:t>države</a:t>
            </a:r>
            <a:r>
              <a:rPr lang="en-GB" dirty="0"/>
              <a:t>, </a:t>
            </a:r>
            <a:r>
              <a:rPr lang="en-GB" dirty="0" err="1"/>
              <a:t>međunarodne</a:t>
            </a:r>
            <a:r>
              <a:rPr lang="en-GB" dirty="0"/>
              <a:t> </a:t>
            </a:r>
            <a:r>
              <a:rPr lang="en-GB" dirty="0" err="1"/>
              <a:t>organizacije</a:t>
            </a:r>
            <a:r>
              <a:rPr lang="en-GB" dirty="0"/>
              <a:t>, </a:t>
            </a:r>
            <a:r>
              <a:rPr lang="en-GB" dirty="0" err="1"/>
              <a:t>korporacije</a:t>
            </a:r>
            <a:r>
              <a:rPr lang="en-GB" dirty="0"/>
              <a:t>) </a:t>
            </a:r>
            <a:r>
              <a:rPr lang="en-GB" dirty="0" err="1"/>
              <a:t>donose</a:t>
            </a:r>
            <a:r>
              <a:rPr lang="en-GB" dirty="0"/>
              <a:t> </a:t>
            </a:r>
            <a:r>
              <a:rPr lang="en-GB" dirty="0" err="1"/>
              <a:t>odluke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se </a:t>
            </a:r>
            <a:r>
              <a:rPr lang="en-GB" dirty="0" err="1"/>
              <a:t>odnose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dugoročne</a:t>
            </a:r>
            <a:r>
              <a:rPr lang="en-GB" dirty="0"/>
              <a:t> </a:t>
            </a:r>
            <a:r>
              <a:rPr lang="en-GB" dirty="0" err="1"/>
              <a:t>ciljeve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načine</a:t>
            </a:r>
            <a:r>
              <a:rPr lang="en-GB" dirty="0"/>
              <a:t> za </a:t>
            </a:r>
            <a:r>
              <a:rPr lang="en-GB" dirty="0" err="1"/>
              <a:t>njihovo</a:t>
            </a:r>
            <a:r>
              <a:rPr lang="en-GB" dirty="0"/>
              <a:t> </a:t>
            </a:r>
            <a:r>
              <a:rPr lang="en-GB" dirty="0" err="1"/>
              <a:t>ostvarenje</a:t>
            </a:r>
            <a:r>
              <a:rPr lang="en-GB" dirty="0"/>
              <a:t>.</a:t>
            </a:r>
          </a:p>
          <a:p>
            <a:r>
              <a:rPr lang="en-GB" dirty="0"/>
              <a:t>Makro</a:t>
            </a:r>
          </a:p>
          <a:p>
            <a:r>
              <a:rPr lang="en-GB" dirty="0" err="1"/>
              <a:t>Nacionalna</a:t>
            </a:r>
            <a:r>
              <a:rPr lang="en-GB" dirty="0"/>
              <a:t> </a:t>
            </a:r>
          </a:p>
          <a:p>
            <a:r>
              <a:rPr lang="en-GB" dirty="0" err="1"/>
              <a:t>Mikro</a:t>
            </a:r>
            <a:endParaRPr lang="en-GB" dirty="0"/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346844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DEE5-A794-9384-B05A-70B007DED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STRATEŠKE STUDIJE – TEORIJSKI KONCEPT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A967B-96F8-79DC-FED7-BEC6AA9AD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265" y="1567543"/>
            <a:ext cx="11376561" cy="5058888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/>
              <a:t>Teorije</a:t>
            </a:r>
            <a:r>
              <a:rPr lang="en-GB" dirty="0"/>
              <a:t> </a:t>
            </a:r>
            <a:r>
              <a:rPr lang="en-GB" dirty="0" err="1"/>
              <a:t>međunarodnih</a:t>
            </a:r>
            <a:r>
              <a:rPr lang="en-GB" dirty="0"/>
              <a:t> </a:t>
            </a:r>
            <a:r>
              <a:rPr lang="en-GB" dirty="0" err="1"/>
              <a:t>odnosa</a:t>
            </a:r>
            <a:r>
              <a:rPr lang="en-GB" dirty="0"/>
              <a:t>:  </a:t>
            </a:r>
            <a:r>
              <a:rPr lang="en-GB" dirty="0" err="1"/>
              <a:t>oslanjaju</a:t>
            </a:r>
            <a:r>
              <a:rPr lang="en-GB" dirty="0"/>
              <a:t> se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teorije</a:t>
            </a:r>
            <a:r>
              <a:rPr lang="en-GB" dirty="0"/>
              <a:t> </a:t>
            </a:r>
            <a:r>
              <a:rPr lang="en-GB" dirty="0" err="1"/>
              <a:t>poput</a:t>
            </a:r>
            <a:r>
              <a:rPr lang="en-GB" dirty="0"/>
              <a:t> </a:t>
            </a:r>
            <a:r>
              <a:rPr lang="en-GB" dirty="0" err="1"/>
              <a:t>realizma</a:t>
            </a:r>
            <a:r>
              <a:rPr lang="en-GB" dirty="0"/>
              <a:t>, </a:t>
            </a:r>
            <a:r>
              <a:rPr lang="en-GB" dirty="0" err="1"/>
              <a:t>liberalizma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konstruktivizma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bi </a:t>
            </a:r>
            <a:r>
              <a:rPr lang="en-GB" dirty="0" err="1"/>
              <a:t>objasnile</a:t>
            </a:r>
            <a:r>
              <a:rPr lang="en-GB" dirty="0"/>
              <a:t> </a:t>
            </a:r>
            <a:r>
              <a:rPr lang="en-GB" dirty="0" err="1"/>
              <a:t>ponašanje</a:t>
            </a:r>
            <a:r>
              <a:rPr lang="en-GB" dirty="0"/>
              <a:t> </a:t>
            </a:r>
            <a:r>
              <a:rPr lang="en-GB" dirty="0" err="1"/>
              <a:t>država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njihovih</a:t>
            </a:r>
            <a:r>
              <a:rPr lang="en-GB" dirty="0"/>
              <a:t> </a:t>
            </a:r>
            <a:r>
              <a:rPr lang="en-GB" dirty="0" err="1"/>
              <a:t>aktera</a:t>
            </a:r>
            <a:r>
              <a:rPr lang="en-GB" dirty="0"/>
              <a:t> u </a:t>
            </a:r>
            <a:r>
              <a:rPr lang="en-GB" dirty="0" err="1"/>
              <a:t>međunarodnom</a:t>
            </a:r>
            <a:r>
              <a:rPr lang="en-GB" dirty="0"/>
              <a:t> </a:t>
            </a:r>
            <a:r>
              <a:rPr lang="en-GB" dirty="0" err="1"/>
              <a:t>sustavu</a:t>
            </a:r>
            <a:r>
              <a:rPr lang="en-GB" dirty="0"/>
              <a:t>.</a:t>
            </a:r>
          </a:p>
          <a:p>
            <a:r>
              <a:rPr lang="en-GB" dirty="0" err="1"/>
              <a:t>Analiza</a:t>
            </a:r>
            <a:r>
              <a:rPr lang="en-GB" dirty="0"/>
              <a:t> </a:t>
            </a:r>
            <a:r>
              <a:rPr lang="en-GB" dirty="0" err="1"/>
              <a:t>sigurnosti</a:t>
            </a:r>
            <a:r>
              <a:rPr lang="en-GB" dirty="0"/>
              <a:t>: </a:t>
            </a:r>
            <a:r>
              <a:rPr lang="en-GB" dirty="0" err="1"/>
              <a:t>ovo</a:t>
            </a:r>
            <a:r>
              <a:rPr lang="en-GB" dirty="0"/>
              <a:t> polje </a:t>
            </a:r>
            <a:r>
              <a:rPr lang="en-GB" dirty="0" err="1"/>
              <a:t>istražuje</a:t>
            </a:r>
            <a:r>
              <a:rPr lang="en-GB" dirty="0"/>
              <a:t> </a:t>
            </a:r>
            <a:r>
              <a:rPr lang="en-GB" dirty="0" err="1"/>
              <a:t>sigurnosne</a:t>
            </a:r>
            <a:r>
              <a:rPr lang="en-GB" dirty="0"/>
              <a:t> </a:t>
            </a:r>
            <a:r>
              <a:rPr lang="en-GB" dirty="0" err="1"/>
              <a:t>prijetnje</a:t>
            </a:r>
            <a:r>
              <a:rPr lang="en-GB" dirty="0"/>
              <a:t>, </a:t>
            </a:r>
            <a:r>
              <a:rPr lang="en-GB" dirty="0" err="1"/>
              <a:t>konflikte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strategije</a:t>
            </a:r>
            <a:r>
              <a:rPr lang="en-GB" dirty="0"/>
              <a:t> </a:t>
            </a:r>
            <a:r>
              <a:rPr lang="en-GB" dirty="0" err="1"/>
              <a:t>odgovora</a:t>
            </a:r>
            <a:r>
              <a:rPr lang="en-GB" dirty="0"/>
              <a:t>. </a:t>
            </a:r>
            <a:r>
              <a:rPr lang="en-GB" dirty="0" err="1"/>
              <a:t>Proučava</a:t>
            </a:r>
            <a:r>
              <a:rPr lang="en-GB" dirty="0"/>
              <a:t> se </a:t>
            </a:r>
            <a:r>
              <a:rPr lang="en-GB" dirty="0" err="1"/>
              <a:t>kako</a:t>
            </a:r>
            <a:r>
              <a:rPr lang="en-GB" dirty="0"/>
              <a:t> </a:t>
            </a:r>
            <a:r>
              <a:rPr lang="en-GB" dirty="0" err="1"/>
              <a:t>akteri</a:t>
            </a:r>
            <a:r>
              <a:rPr lang="en-GB" dirty="0"/>
              <a:t> </a:t>
            </a:r>
            <a:r>
              <a:rPr lang="en-GB" dirty="0" err="1"/>
              <a:t>identificiraju</a:t>
            </a:r>
            <a:r>
              <a:rPr lang="en-GB" dirty="0"/>
              <a:t> </a:t>
            </a:r>
            <a:r>
              <a:rPr lang="en-GB" dirty="0" err="1"/>
              <a:t>rizike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postavljaju</a:t>
            </a:r>
            <a:r>
              <a:rPr lang="en-GB" dirty="0"/>
              <a:t> </a:t>
            </a:r>
            <a:r>
              <a:rPr lang="en-GB" dirty="0" err="1"/>
              <a:t>prioritete</a:t>
            </a:r>
            <a:r>
              <a:rPr lang="en-GB" dirty="0"/>
              <a:t> u </a:t>
            </a:r>
            <a:r>
              <a:rPr lang="en-GB" dirty="0" err="1"/>
              <a:t>svojim</a:t>
            </a:r>
            <a:r>
              <a:rPr lang="en-GB" dirty="0"/>
              <a:t> </a:t>
            </a:r>
            <a:r>
              <a:rPr lang="en-GB" dirty="0" err="1"/>
              <a:t>strategijama</a:t>
            </a:r>
            <a:r>
              <a:rPr lang="en-GB" dirty="0"/>
              <a:t>.</a:t>
            </a:r>
          </a:p>
          <a:p>
            <a:r>
              <a:rPr lang="en-GB" dirty="0" err="1"/>
              <a:t>Strateško</a:t>
            </a:r>
            <a:r>
              <a:rPr lang="en-GB" dirty="0"/>
              <a:t> </a:t>
            </a:r>
            <a:r>
              <a:rPr lang="en-GB" dirty="0" err="1"/>
              <a:t>planiranje</a:t>
            </a:r>
            <a:r>
              <a:rPr lang="en-GB" dirty="0"/>
              <a:t>: </a:t>
            </a:r>
            <a:r>
              <a:rPr lang="en-GB" dirty="0" err="1"/>
              <a:t>strateške</a:t>
            </a:r>
            <a:r>
              <a:rPr lang="en-GB" dirty="0"/>
              <a:t> </a:t>
            </a:r>
            <a:r>
              <a:rPr lang="en-GB" dirty="0" err="1"/>
              <a:t>studije</a:t>
            </a:r>
            <a:r>
              <a:rPr lang="en-GB" dirty="0"/>
              <a:t> </a:t>
            </a:r>
            <a:r>
              <a:rPr lang="en-GB" dirty="0" err="1"/>
              <a:t>obuhvaćaju</a:t>
            </a:r>
            <a:r>
              <a:rPr lang="en-GB" dirty="0"/>
              <a:t> </a:t>
            </a:r>
            <a:r>
              <a:rPr lang="en-GB" dirty="0" err="1"/>
              <a:t>proces</a:t>
            </a:r>
            <a:r>
              <a:rPr lang="en-GB" dirty="0"/>
              <a:t> </a:t>
            </a:r>
            <a:r>
              <a:rPr lang="en-GB" dirty="0" err="1"/>
              <a:t>donošenja</a:t>
            </a:r>
            <a:r>
              <a:rPr lang="en-GB" dirty="0"/>
              <a:t> </a:t>
            </a:r>
            <a:r>
              <a:rPr lang="en-GB" dirty="0" err="1"/>
              <a:t>odluka</a:t>
            </a:r>
            <a:r>
              <a:rPr lang="en-GB" dirty="0"/>
              <a:t>, </a:t>
            </a:r>
            <a:r>
              <a:rPr lang="en-GB" dirty="0" err="1"/>
              <a:t>formulaciju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implementaciju</a:t>
            </a:r>
            <a:r>
              <a:rPr lang="en-GB" dirty="0"/>
              <a:t> </a:t>
            </a:r>
            <a:r>
              <a:rPr lang="en-GB" dirty="0" err="1"/>
              <a:t>strategija</a:t>
            </a:r>
            <a:r>
              <a:rPr lang="en-GB" dirty="0"/>
              <a:t>. Ovo </a:t>
            </a:r>
            <a:r>
              <a:rPr lang="en-GB" dirty="0" err="1"/>
              <a:t>uključuje</a:t>
            </a:r>
            <a:r>
              <a:rPr lang="en-GB" dirty="0"/>
              <a:t> </a:t>
            </a:r>
            <a:r>
              <a:rPr lang="en-GB" dirty="0" err="1"/>
              <a:t>analizu</a:t>
            </a:r>
            <a:r>
              <a:rPr lang="en-GB" dirty="0"/>
              <a:t> </a:t>
            </a:r>
            <a:r>
              <a:rPr lang="en-GB" dirty="0" err="1"/>
              <a:t>resursa</a:t>
            </a:r>
            <a:r>
              <a:rPr lang="en-GB" dirty="0"/>
              <a:t>, </a:t>
            </a:r>
            <a:r>
              <a:rPr lang="en-GB" dirty="0" err="1"/>
              <a:t>sredstava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mogućnosti</a:t>
            </a:r>
            <a:r>
              <a:rPr lang="en-GB" dirty="0"/>
              <a:t>.</a:t>
            </a:r>
          </a:p>
          <a:p>
            <a:r>
              <a:rPr lang="en-GB" dirty="0" err="1"/>
              <a:t>Vojska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vojna</a:t>
            </a:r>
            <a:r>
              <a:rPr lang="en-GB" dirty="0"/>
              <a:t> </a:t>
            </a:r>
            <a:r>
              <a:rPr lang="en-GB" dirty="0" err="1"/>
              <a:t>strategija</a:t>
            </a:r>
            <a:r>
              <a:rPr lang="en-GB" dirty="0"/>
              <a:t>: </a:t>
            </a:r>
            <a:r>
              <a:rPr lang="en-GB" dirty="0" err="1"/>
              <a:t>ovaj</a:t>
            </a:r>
            <a:r>
              <a:rPr lang="en-GB" dirty="0"/>
              <a:t> </a:t>
            </a:r>
            <a:r>
              <a:rPr lang="en-GB" dirty="0" err="1"/>
              <a:t>aspekt</a:t>
            </a:r>
            <a:r>
              <a:rPr lang="en-GB" dirty="0"/>
              <a:t> se </a:t>
            </a:r>
            <a:r>
              <a:rPr lang="en-GB" dirty="0" err="1"/>
              <a:t>bavi</a:t>
            </a:r>
            <a:r>
              <a:rPr lang="en-GB" dirty="0"/>
              <a:t> </a:t>
            </a:r>
            <a:r>
              <a:rPr lang="en-GB" dirty="0" err="1"/>
              <a:t>vojnim</a:t>
            </a:r>
            <a:r>
              <a:rPr lang="en-GB" dirty="0"/>
              <a:t> </a:t>
            </a:r>
            <a:r>
              <a:rPr lang="en-GB" dirty="0" err="1"/>
              <a:t>doktrinama</a:t>
            </a:r>
            <a:r>
              <a:rPr lang="en-GB" dirty="0"/>
              <a:t>, </a:t>
            </a:r>
            <a:r>
              <a:rPr lang="en-GB" dirty="0" err="1"/>
              <a:t>taktikama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operativnim</a:t>
            </a:r>
            <a:r>
              <a:rPr lang="en-GB" dirty="0"/>
              <a:t> </a:t>
            </a:r>
            <a:r>
              <a:rPr lang="en-GB" dirty="0" err="1"/>
              <a:t>planiranjem</a:t>
            </a:r>
            <a:r>
              <a:rPr lang="en-GB" dirty="0"/>
              <a:t>. </a:t>
            </a:r>
            <a:r>
              <a:rPr lang="en-GB" dirty="0" err="1"/>
              <a:t>Analiza</a:t>
            </a:r>
            <a:r>
              <a:rPr lang="en-GB" dirty="0"/>
              <a:t> </a:t>
            </a:r>
            <a:r>
              <a:rPr lang="en-GB" dirty="0" err="1"/>
              <a:t>vojnih</a:t>
            </a:r>
            <a:r>
              <a:rPr lang="en-GB" dirty="0"/>
              <a:t> </a:t>
            </a:r>
            <a:r>
              <a:rPr lang="en-GB" dirty="0" err="1"/>
              <a:t>strategija</a:t>
            </a:r>
            <a:r>
              <a:rPr lang="en-GB" dirty="0"/>
              <a:t> </a:t>
            </a:r>
            <a:r>
              <a:rPr lang="en-GB" dirty="0" err="1"/>
              <a:t>može</a:t>
            </a:r>
            <a:r>
              <a:rPr lang="en-GB" dirty="0"/>
              <a:t> </a:t>
            </a:r>
            <a:r>
              <a:rPr lang="en-GB" dirty="0" err="1"/>
              <a:t>uključivati</a:t>
            </a:r>
            <a:r>
              <a:rPr lang="en-GB" dirty="0"/>
              <a:t> </a:t>
            </a:r>
            <a:r>
              <a:rPr lang="en-GB" dirty="0" err="1"/>
              <a:t>teorijske</a:t>
            </a:r>
            <a:r>
              <a:rPr lang="en-GB" dirty="0"/>
              <a:t> </a:t>
            </a:r>
            <a:r>
              <a:rPr lang="en-GB" dirty="0" err="1"/>
              <a:t>okvire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praktične</a:t>
            </a:r>
            <a:r>
              <a:rPr lang="en-GB" dirty="0"/>
              <a:t> </a:t>
            </a:r>
            <a:r>
              <a:rPr lang="en-GB" dirty="0" err="1"/>
              <a:t>primjere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povijesti</a:t>
            </a:r>
            <a:r>
              <a:rPr lang="en-GB" dirty="0"/>
              <a:t>.</a:t>
            </a:r>
          </a:p>
          <a:p>
            <a:r>
              <a:rPr lang="en-GB" dirty="0" err="1"/>
              <a:t>Globalizacija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transnacionalni</a:t>
            </a:r>
            <a:r>
              <a:rPr lang="en-GB" dirty="0"/>
              <a:t> </a:t>
            </a:r>
            <a:r>
              <a:rPr lang="en-GB" dirty="0" err="1"/>
              <a:t>izazovi</a:t>
            </a:r>
            <a:r>
              <a:rPr lang="en-GB" dirty="0"/>
              <a:t>: </a:t>
            </a:r>
            <a:r>
              <a:rPr lang="en-GB" dirty="0" err="1"/>
              <a:t>strateške</a:t>
            </a:r>
            <a:r>
              <a:rPr lang="en-GB" dirty="0"/>
              <a:t> </a:t>
            </a:r>
            <a:r>
              <a:rPr lang="en-GB" dirty="0" err="1"/>
              <a:t>studije</a:t>
            </a:r>
            <a:r>
              <a:rPr lang="en-GB" dirty="0"/>
              <a:t> se </a:t>
            </a:r>
            <a:r>
              <a:rPr lang="en-GB" dirty="0" err="1"/>
              <a:t>također</a:t>
            </a:r>
            <a:r>
              <a:rPr lang="en-GB" dirty="0"/>
              <a:t> </a:t>
            </a:r>
            <a:r>
              <a:rPr lang="en-GB" dirty="0" err="1"/>
              <a:t>fokusiraju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suvremene</a:t>
            </a:r>
            <a:r>
              <a:rPr lang="en-GB" dirty="0"/>
              <a:t> </a:t>
            </a:r>
            <a:r>
              <a:rPr lang="en-GB" dirty="0" err="1"/>
              <a:t>izazove</a:t>
            </a:r>
            <a:r>
              <a:rPr lang="en-GB" dirty="0"/>
              <a:t> </a:t>
            </a:r>
            <a:r>
              <a:rPr lang="en-GB" dirty="0" err="1"/>
              <a:t>poput</a:t>
            </a:r>
            <a:r>
              <a:rPr lang="en-GB" dirty="0"/>
              <a:t> </a:t>
            </a:r>
            <a:r>
              <a:rPr lang="en-GB" dirty="0" err="1"/>
              <a:t>terorizma</a:t>
            </a:r>
            <a:r>
              <a:rPr lang="en-GB" dirty="0"/>
              <a:t>, </a:t>
            </a:r>
            <a:r>
              <a:rPr lang="en-GB" dirty="0" err="1"/>
              <a:t>kibernetske</a:t>
            </a:r>
            <a:r>
              <a:rPr lang="en-GB" dirty="0"/>
              <a:t> </a:t>
            </a:r>
            <a:r>
              <a:rPr lang="en-GB" dirty="0" err="1"/>
              <a:t>sigurnosti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klimatskih</a:t>
            </a:r>
            <a:r>
              <a:rPr lang="en-GB" dirty="0"/>
              <a:t> </a:t>
            </a:r>
            <a:r>
              <a:rPr lang="en-GB" dirty="0" err="1"/>
              <a:t>promjena</a:t>
            </a:r>
            <a:r>
              <a:rPr lang="en-GB" dirty="0"/>
              <a:t>,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zahtijevaju</a:t>
            </a:r>
            <a:r>
              <a:rPr lang="en-GB" dirty="0"/>
              <a:t> </a:t>
            </a:r>
            <a:r>
              <a:rPr lang="en-GB" dirty="0" err="1"/>
              <a:t>prilagodljivo</a:t>
            </a:r>
            <a:r>
              <a:rPr lang="en-GB" dirty="0"/>
              <a:t> </a:t>
            </a:r>
            <a:r>
              <a:rPr lang="en-GB" dirty="0" err="1"/>
              <a:t>strateško</a:t>
            </a:r>
            <a:r>
              <a:rPr lang="en-GB" dirty="0"/>
              <a:t> </a:t>
            </a:r>
            <a:r>
              <a:rPr lang="en-GB" dirty="0" err="1"/>
              <a:t>razmišljanje</a:t>
            </a:r>
            <a:r>
              <a:rPr lang="en-GB" dirty="0"/>
              <a:t>.</a:t>
            </a:r>
          </a:p>
          <a:p>
            <a:r>
              <a:rPr lang="en-GB" dirty="0"/>
              <a:t>Etika </a:t>
            </a:r>
            <a:r>
              <a:rPr lang="en-GB" dirty="0" err="1"/>
              <a:t>i</a:t>
            </a:r>
            <a:r>
              <a:rPr lang="en-GB" dirty="0"/>
              <a:t> moral u </a:t>
            </a:r>
            <a:r>
              <a:rPr lang="en-GB" dirty="0" err="1"/>
              <a:t>strategiji</a:t>
            </a:r>
            <a:r>
              <a:rPr lang="en-GB" dirty="0"/>
              <a:t>: </a:t>
            </a:r>
            <a:r>
              <a:rPr lang="en-GB" dirty="0" err="1"/>
              <a:t>moralne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etičke</a:t>
            </a:r>
            <a:r>
              <a:rPr lang="en-GB" dirty="0"/>
              <a:t> </a:t>
            </a:r>
            <a:r>
              <a:rPr lang="en-GB" dirty="0" err="1"/>
              <a:t>implikacije</a:t>
            </a:r>
            <a:r>
              <a:rPr lang="en-GB" dirty="0"/>
              <a:t> </a:t>
            </a:r>
            <a:r>
              <a:rPr lang="en-GB" dirty="0" err="1"/>
              <a:t>strateškog</a:t>
            </a:r>
            <a:r>
              <a:rPr lang="en-GB" dirty="0"/>
              <a:t> </a:t>
            </a:r>
            <a:r>
              <a:rPr lang="en-GB" dirty="0" err="1"/>
              <a:t>odlučivanja</a:t>
            </a:r>
            <a:r>
              <a:rPr lang="en-GB" dirty="0"/>
              <a:t>, </a:t>
            </a:r>
            <a:r>
              <a:rPr lang="en-GB" dirty="0" err="1"/>
              <a:t>npr</a:t>
            </a:r>
            <a:r>
              <a:rPr lang="en-GB" dirty="0"/>
              <a:t>. u </a:t>
            </a:r>
            <a:r>
              <a:rPr lang="en-GB" dirty="0" err="1"/>
              <a:t>vezi</a:t>
            </a:r>
            <a:r>
              <a:rPr lang="en-GB" dirty="0"/>
              <a:t> s </a:t>
            </a:r>
            <a:r>
              <a:rPr lang="en-GB" dirty="0" err="1"/>
              <a:t>vojnom</a:t>
            </a:r>
            <a:r>
              <a:rPr lang="en-GB" dirty="0"/>
              <a:t> </a:t>
            </a:r>
            <a:r>
              <a:rPr lang="en-GB" dirty="0" err="1"/>
              <a:t>intervencijom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ljudskim</a:t>
            </a:r>
            <a:r>
              <a:rPr lang="en-GB" dirty="0"/>
              <a:t> </a:t>
            </a:r>
            <a:r>
              <a:rPr lang="en-GB" dirty="0" err="1"/>
              <a:t>pravima</a:t>
            </a:r>
            <a:r>
              <a:rPr lang="en-GB" dirty="0"/>
              <a:t>.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070988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058D-93B5-6CF3-C7FA-37E91F3DF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SADRŽAJ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796A0-A731-3909-4E97-8E383EE11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fontScale="77500" lnSpcReduction="20000"/>
          </a:bodyPr>
          <a:lstStyle/>
          <a:p>
            <a:endParaRPr lang="en-HR" dirty="0"/>
          </a:p>
          <a:p>
            <a:r>
              <a:rPr lang="en-HR" dirty="0"/>
              <a:t>ULOGA GEOGRAFIJE – GEOPOLITIKA KAO SUDBINA?</a:t>
            </a:r>
          </a:p>
          <a:p>
            <a:r>
              <a:rPr lang="en-HR" dirty="0"/>
              <a:t>GEOGRAFIJA KAO SUDBINA – SPYKMAN, COHEN I KAPLAN</a:t>
            </a:r>
          </a:p>
          <a:p>
            <a:r>
              <a:rPr lang="en-HR" dirty="0"/>
              <a:t>DEFINIRANJE GEO U SUSTAVU ZNANOSTI</a:t>
            </a:r>
          </a:p>
          <a:p>
            <a:r>
              <a:rPr lang="en-HR" dirty="0"/>
              <a:t>DEFINIRANJE GEO U POLITIČKIM ZNANOSTIMA </a:t>
            </a:r>
          </a:p>
          <a:p>
            <a:r>
              <a:rPr lang="en-HR" dirty="0"/>
              <a:t>DEFINIRANJE GEO U SUVREMENIM MEĐUNARODNIM ODNOSIMA </a:t>
            </a:r>
          </a:p>
          <a:p>
            <a:r>
              <a:rPr lang="en-HR" dirty="0"/>
              <a:t>DEFINIRANJE GEO U GEOPOLITICI </a:t>
            </a:r>
          </a:p>
          <a:p>
            <a:r>
              <a:rPr lang="en-HR" dirty="0"/>
              <a:t>GEOGRAFIJA, GEOSTRATEGIJA, STRATEŠKE STUDIJE I PLANIRANJE </a:t>
            </a:r>
          </a:p>
          <a:p>
            <a:r>
              <a:rPr lang="en-HR" dirty="0"/>
              <a:t>ANALIZA GEOPOLITIČKOG POLOŽAJA DRŽAVE</a:t>
            </a:r>
          </a:p>
          <a:p>
            <a:r>
              <a:rPr lang="en-HR" dirty="0"/>
              <a:t>ANALIZA GEOPOLITIČKE MOĆI </a:t>
            </a:r>
          </a:p>
          <a:p>
            <a:r>
              <a:rPr lang="en-HR" dirty="0"/>
              <a:t>ANALIZA SCENARIJA </a:t>
            </a:r>
          </a:p>
          <a:p>
            <a:r>
              <a:rPr lang="en-HR" dirty="0"/>
              <a:t>ZAKLJUČAK </a:t>
            </a:r>
          </a:p>
          <a:p>
            <a:r>
              <a:rPr lang="en-HR" dirty="0"/>
              <a:t>PLAN I TEME PREDAVANJA 2024/2025</a:t>
            </a:r>
          </a:p>
          <a:p>
            <a:endParaRPr lang="en-HR" dirty="0"/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84414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03F7D-CC6C-83A9-A932-6F77ED440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62" y="365125"/>
            <a:ext cx="11614068" cy="1325563"/>
          </a:xfrm>
        </p:spPr>
        <p:txBody>
          <a:bodyPr/>
          <a:lstStyle/>
          <a:p>
            <a:r>
              <a:rPr lang="en-HR" dirty="0"/>
              <a:t>Teorije međunarodnih odnosa i sigurnosnih studija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1D1B6-32BE-CA99-8F52-E93C93CCC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err="1"/>
              <a:t>Realizam</a:t>
            </a:r>
            <a:r>
              <a:rPr lang="en-GB" dirty="0"/>
              <a:t> - </a:t>
            </a:r>
            <a:r>
              <a:rPr lang="en-GB" dirty="0" err="1"/>
              <a:t>Fokusira</a:t>
            </a:r>
            <a:r>
              <a:rPr lang="en-GB" dirty="0"/>
              <a:t> se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moć</a:t>
            </a:r>
            <a:r>
              <a:rPr lang="en-GB" dirty="0"/>
              <a:t>, </a:t>
            </a:r>
            <a:r>
              <a:rPr lang="en-GB" dirty="0" err="1"/>
              <a:t>nacionalne</a:t>
            </a:r>
            <a:r>
              <a:rPr lang="en-GB" dirty="0"/>
              <a:t> </a:t>
            </a:r>
            <a:r>
              <a:rPr lang="en-GB" dirty="0" err="1"/>
              <a:t>interese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anarkičnu</a:t>
            </a:r>
            <a:r>
              <a:rPr lang="en-GB" dirty="0"/>
              <a:t> </a:t>
            </a:r>
            <a:r>
              <a:rPr lang="en-GB" dirty="0" err="1"/>
              <a:t>prirodu</a:t>
            </a:r>
            <a:r>
              <a:rPr lang="en-GB" dirty="0"/>
              <a:t> </a:t>
            </a:r>
            <a:r>
              <a:rPr lang="en-GB" dirty="0" err="1"/>
              <a:t>međunarodnog</a:t>
            </a:r>
            <a:r>
              <a:rPr lang="en-GB" dirty="0"/>
              <a:t> </a:t>
            </a:r>
            <a:r>
              <a:rPr lang="en-GB" dirty="0" err="1"/>
              <a:t>sustava</a:t>
            </a:r>
            <a:r>
              <a:rPr lang="en-GB" dirty="0"/>
              <a:t>. </a:t>
            </a:r>
            <a:r>
              <a:rPr lang="en-GB" dirty="0" err="1"/>
              <a:t>Realisti</a:t>
            </a:r>
            <a:r>
              <a:rPr lang="en-GB" dirty="0"/>
              <a:t> </a:t>
            </a:r>
            <a:r>
              <a:rPr lang="en-GB" dirty="0" err="1"/>
              <a:t>smatraju</a:t>
            </a:r>
            <a:r>
              <a:rPr lang="en-GB" dirty="0"/>
              <a:t> da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sukobi</a:t>
            </a:r>
            <a:r>
              <a:rPr lang="en-GB" dirty="0"/>
              <a:t> </a:t>
            </a:r>
            <a:r>
              <a:rPr lang="en-GB" dirty="0" err="1"/>
              <a:t>neizbježni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da </a:t>
            </a:r>
            <a:r>
              <a:rPr lang="en-GB" dirty="0" err="1"/>
              <a:t>države</a:t>
            </a:r>
            <a:r>
              <a:rPr lang="en-GB" dirty="0"/>
              <a:t> </a:t>
            </a:r>
            <a:r>
              <a:rPr lang="en-GB" dirty="0" err="1"/>
              <a:t>djeluju</a:t>
            </a:r>
            <a:r>
              <a:rPr lang="en-GB" dirty="0"/>
              <a:t> </a:t>
            </a:r>
            <a:r>
              <a:rPr lang="en-GB" dirty="0" err="1"/>
              <a:t>racionalno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bi </a:t>
            </a:r>
            <a:r>
              <a:rPr lang="en-GB" dirty="0" err="1"/>
              <a:t>maksimizirale</a:t>
            </a:r>
            <a:r>
              <a:rPr lang="en-GB" dirty="0"/>
              <a:t> </a:t>
            </a:r>
            <a:r>
              <a:rPr lang="en-GB" dirty="0" err="1"/>
              <a:t>svoju</a:t>
            </a:r>
            <a:r>
              <a:rPr lang="en-GB" dirty="0"/>
              <a:t> </a:t>
            </a:r>
            <a:r>
              <a:rPr lang="en-GB" dirty="0" err="1"/>
              <a:t>sigurnost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moć</a:t>
            </a:r>
            <a:r>
              <a:rPr lang="en-GB" dirty="0"/>
              <a:t>.</a:t>
            </a:r>
          </a:p>
          <a:p>
            <a:r>
              <a:rPr lang="en-GB" dirty="0" err="1"/>
              <a:t>Liberalizam</a:t>
            </a:r>
            <a:r>
              <a:rPr lang="en-GB" dirty="0"/>
              <a:t> - </a:t>
            </a:r>
            <a:r>
              <a:rPr lang="en-GB" dirty="0" err="1"/>
              <a:t>Proučava</a:t>
            </a:r>
            <a:r>
              <a:rPr lang="en-GB" dirty="0"/>
              <a:t> </a:t>
            </a:r>
            <a:r>
              <a:rPr lang="en-GB" dirty="0" err="1"/>
              <a:t>ulogu</a:t>
            </a:r>
            <a:r>
              <a:rPr lang="en-GB" dirty="0"/>
              <a:t> </a:t>
            </a:r>
            <a:r>
              <a:rPr lang="en-GB" dirty="0" err="1"/>
              <a:t>institucija</a:t>
            </a:r>
            <a:r>
              <a:rPr lang="en-GB" dirty="0"/>
              <a:t>, </a:t>
            </a:r>
            <a:r>
              <a:rPr lang="en-GB" dirty="0" err="1"/>
              <a:t>međuzavisnost</a:t>
            </a:r>
            <a:r>
              <a:rPr lang="en-GB" dirty="0"/>
              <a:t> </a:t>
            </a:r>
            <a:r>
              <a:rPr lang="en-GB" dirty="0" err="1"/>
              <a:t>među</a:t>
            </a:r>
            <a:r>
              <a:rPr lang="en-GB" dirty="0"/>
              <a:t> </a:t>
            </a:r>
            <a:r>
              <a:rPr lang="en-GB" dirty="0" err="1"/>
              <a:t>državama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mogućnosti</a:t>
            </a:r>
            <a:r>
              <a:rPr lang="en-GB" dirty="0"/>
              <a:t> </a:t>
            </a:r>
            <a:r>
              <a:rPr lang="en-GB" dirty="0" err="1"/>
              <a:t>suradnje</a:t>
            </a:r>
            <a:r>
              <a:rPr lang="en-GB" dirty="0"/>
              <a:t>. </a:t>
            </a:r>
            <a:r>
              <a:rPr lang="en-GB" dirty="0" err="1"/>
              <a:t>Liberalisti</a:t>
            </a:r>
            <a:r>
              <a:rPr lang="en-GB" dirty="0"/>
              <a:t> se </a:t>
            </a:r>
            <a:r>
              <a:rPr lang="en-GB" dirty="0" err="1"/>
              <a:t>fokusiraju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ekonomske</a:t>
            </a:r>
            <a:r>
              <a:rPr lang="en-GB" dirty="0"/>
              <a:t> </a:t>
            </a:r>
            <a:r>
              <a:rPr lang="en-GB" dirty="0" err="1"/>
              <a:t>interakcije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međunarodne</a:t>
            </a:r>
            <a:r>
              <a:rPr lang="en-GB" dirty="0"/>
              <a:t> </a:t>
            </a:r>
            <a:r>
              <a:rPr lang="en-GB" dirty="0" err="1"/>
              <a:t>institucije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sredstva</a:t>
            </a:r>
            <a:r>
              <a:rPr lang="en-GB" dirty="0"/>
              <a:t> za </a:t>
            </a:r>
            <a:r>
              <a:rPr lang="en-GB" dirty="0" err="1"/>
              <a:t>smanjenje</a:t>
            </a:r>
            <a:r>
              <a:rPr lang="en-GB" dirty="0"/>
              <a:t> </a:t>
            </a:r>
            <a:r>
              <a:rPr lang="en-GB" dirty="0" err="1"/>
              <a:t>sukoba</a:t>
            </a:r>
            <a:r>
              <a:rPr lang="en-GB" dirty="0"/>
              <a:t>.</a:t>
            </a:r>
          </a:p>
          <a:p>
            <a:r>
              <a:rPr lang="en-GB" dirty="0" err="1"/>
              <a:t>Konstruktivizam</a:t>
            </a:r>
            <a:r>
              <a:rPr lang="en-GB" dirty="0"/>
              <a:t> - Ova </a:t>
            </a:r>
            <a:r>
              <a:rPr lang="en-GB" dirty="0" err="1"/>
              <a:t>teorija</a:t>
            </a:r>
            <a:r>
              <a:rPr lang="en-GB" dirty="0"/>
              <a:t> </a:t>
            </a:r>
            <a:r>
              <a:rPr lang="en-GB" dirty="0" err="1"/>
              <a:t>naglašava</a:t>
            </a:r>
            <a:r>
              <a:rPr lang="en-GB" dirty="0"/>
              <a:t> </a:t>
            </a:r>
            <a:r>
              <a:rPr lang="en-GB" dirty="0" err="1"/>
              <a:t>društvene</a:t>
            </a:r>
            <a:r>
              <a:rPr lang="en-GB" dirty="0"/>
              <a:t> </a:t>
            </a:r>
            <a:r>
              <a:rPr lang="en-GB" dirty="0" err="1"/>
              <a:t>konstrukcije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identitete</a:t>
            </a:r>
            <a:r>
              <a:rPr lang="en-GB" dirty="0"/>
              <a:t> u </a:t>
            </a:r>
            <a:r>
              <a:rPr lang="en-GB" dirty="0" err="1"/>
              <a:t>oblikovanju</a:t>
            </a:r>
            <a:r>
              <a:rPr lang="en-GB" dirty="0"/>
              <a:t> </a:t>
            </a:r>
            <a:r>
              <a:rPr lang="en-GB" dirty="0" err="1"/>
              <a:t>međunarodnih</a:t>
            </a:r>
            <a:r>
              <a:rPr lang="en-GB" dirty="0"/>
              <a:t> </a:t>
            </a:r>
            <a:r>
              <a:rPr lang="en-GB" dirty="0" err="1"/>
              <a:t>odnosa</a:t>
            </a:r>
            <a:r>
              <a:rPr lang="en-GB" dirty="0"/>
              <a:t>. </a:t>
            </a:r>
            <a:r>
              <a:rPr lang="en-GB" dirty="0" err="1"/>
              <a:t>Konstruktivisti</a:t>
            </a:r>
            <a:r>
              <a:rPr lang="en-GB" dirty="0"/>
              <a:t> </a:t>
            </a:r>
            <a:r>
              <a:rPr lang="en-GB" dirty="0" err="1"/>
              <a:t>vjeruju</a:t>
            </a:r>
            <a:r>
              <a:rPr lang="en-GB" dirty="0"/>
              <a:t> da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interesi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identiteti</a:t>
            </a:r>
            <a:r>
              <a:rPr lang="en-GB" dirty="0"/>
              <a:t> </a:t>
            </a:r>
            <a:r>
              <a:rPr lang="en-GB" dirty="0" err="1"/>
              <a:t>država</a:t>
            </a:r>
            <a:r>
              <a:rPr lang="en-GB" dirty="0"/>
              <a:t> </a:t>
            </a:r>
            <a:r>
              <a:rPr lang="en-GB" dirty="0" err="1"/>
              <a:t>oblikovani</a:t>
            </a:r>
            <a:r>
              <a:rPr lang="en-GB" dirty="0"/>
              <a:t> </a:t>
            </a:r>
            <a:r>
              <a:rPr lang="en-GB" dirty="0" err="1"/>
              <a:t>društvenim</a:t>
            </a:r>
            <a:r>
              <a:rPr lang="en-GB" dirty="0"/>
              <a:t> </a:t>
            </a:r>
            <a:r>
              <a:rPr lang="en-GB" dirty="0" err="1"/>
              <a:t>procesima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diskursima</a:t>
            </a:r>
            <a:r>
              <a:rPr lang="en-GB" dirty="0"/>
              <a:t>.</a:t>
            </a:r>
          </a:p>
          <a:p>
            <a:r>
              <a:rPr lang="en-GB" dirty="0" err="1"/>
              <a:t>Feminističke</a:t>
            </a:r>
            <a:r>
              <a:rPr lang="en-GB" dirty="0"/>
              <a:t> </a:t>
            </a:r>
            <a:r>
              <a:rPr lang="en-GB" dirty="0" err="1"/>
              <a:t>teorije</a:t>
            </a:r>
            <a:r>
              <a:rPr lang="en-GB" dirty="0"/>
              <a:t> - </a:t>
            </a:r>
            <a:r>
              <a:rPr lang="en-GB" dirty="0" err="1"/>
              <a:t>Analiziraju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rod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seksualnost</a:t>
            </a:r>
            <a:r>
              <a:rPr lang="en-GB" dirty="0"/>
              <a:t> </a:t>
            </a:r>
            <a:r>
              <a:rPr lang="en-GB" dirty="0" err="1"/>
              <a:t>utječu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međunarodne</a:t>
            </a:r>
            <a:r>
              <a:rPr lang="en-GB" dirty="0"/>
              <a:t> </a:t>
            </a:r>
            <a:r>
              <a:rPr lang="en-GB" dirty="0" err="1"/>
              <a:t>odnose</a:t>
            </a:r>
            <a:r>
              <a:rPr lang="en-GB" dirty="0"/>
              <a:t>, </a:t>
            </a:r>
            <a:r>
              <a:rPr lang="en-GB" dirty="0" err="1"/>
              <a:t>sigurnosne</a:t>
            </a:r>
            <a:r>
              <a:rPr lang="en-GB" dirty="0"/>
              <a:t> </a:t>
            </a:r>
            <a:r>
              <a:rPr lang="en-GB" dirty="0" err="1"/>
              <a:t>studije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strategije</a:t>
            </a:r>
            <a:r>
              <a:rPr lang="en-GB" dirty="0"/>
              <a:t>, </a:t>
            </a:r>
            <a:r>
              <a:rPr lang="en-GB" dirty="0" err="1"/>
              <a:t>kritizirajući</a:t>
            </a:r>
            <a:r>
              <a:rPr lang="en-GB" dirty="0"/>
              <a:t> </a:t>
            </a:r>
            <a:r>
              <a:rPr lang="en-GB" dirty="0" err="1"/>
              <a:t>tradicionalne</a:t>
            </a:r>
            <a:r>
              <a:rPr lang="en-GB" dirty="0"/>
              <a:t> </a:t>
            </a:r>
            <a:r>
              <a:rPr lang="en-GB" dirty="0" err="1"/>
              <a:t>narative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pristupe</a:t>
            </a:r>
            <a:r>
              <a:rPr lang="en-GB" dirty="0"/>
              <a:t>.</a:t>
            </a:r>
          </a:p>
          <a:p>
            <a:r>
              <a:rPr lang="en-GB" dirty="0" err="1"/>
              <a:t>Teorije</a:t>
            </a:r>
            <a:r>
              <a:rPr lang="en-GB" dirty="0"/>
              <a:t> </a:t>
            </a:r>
            <a:r>
              <a:rPr lang="en-GB" dirty="0" err="1"/>
              <a:t>sigurnosti</a:t>
            </a:r>
            <a:r>
              <a:rPr lang="en-GB" dirty="0"/>
              <a:t> - </a:t>
            </a:r>
            <a:r>
              <a:rPr lang="en-GB" dirty="0" err="1"/>
              <a:t>Proučavaju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</a:t>
            </a:r>
            <a:r>
              <a:rPr lang="en-GB" dirty="0" err="1"/>
              <a:t>različiti</a:t>
            </a:r>
            <a:r>
              <a:rPr lang="en-GB" dirty="0"/>
              <a:t> </a:t>
            </a:r>
            <a:r>
              <a:rPr lang="en-GB" dirty="0" err="1"/>
              <a:t>akteri</a:t>
            </a:r>
            <a:r>
              <a:rPr lang="en-GB" dirty="0"/>
              <a:t> </a:t>
            </a:r>
            <a:r>
              <a:rPr lang="en-GB" dirty="0" err="1"/>
              <a:t>definiraju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reagiraju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sigurnosne</a:t>
            </a:r>
            <a:r>
              <a:rPr lang="en-GB" dirty="0"/>
              <a:t> </a:t>
            </a:r>
            <a:r>
              <a:rPr lang="en-GB" dirty="0" err="1"/>
              <a:t>prijetnje</a:t>
            </a:r>
            <a:r>
              <a:rPr lang="en-GB" dirty="0"/>
              <a:t>, </a:t>
            </a:r>
            <a:r>
              <a:rPr lang="en-GB" dirty="0" err="1"/>
              <a:t>uključujući</a:t>
            </a:r>
            <a:r>
              <a:rPr lang="en-GB" dirty="0"/>
              <a:t> </a:t>
            </a:r>
            <a:r>
              <a:rPr lang="en-GB" dirty="0" err="1"/>
              <a:t>konvencionalne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nekonvencionalne</a:t>
            </a:r>
            <a:r>
              <a:rPr lang="en-GB" dirty="0"/>
              <a:t> </a:t>
            </a:r>
            <a:r>
              <a:rPr lang="en-GB" dirty="0" err="1"/>
              <a:t>izazove</a:t>
            </a:r>
            <a:r>
              <a:rPr lang="en-GB" dirty="0"/>
              <a:t>.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754757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0A1AF-36DC-58BE-5664-13596DE26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Neki od poznatijih autora…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B2E1C-515E-99F1-EB23-C5226BAFA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140" y="1825625"/>
            <a:ext cx="11293434" cy="466725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Carl von Clausewitz - </a:t>
            </a:r>
            <a:r>
              <a:rPr lang="en-GB" dirty="0" err="1"/>
              <a:t>njegovo</a:t>
            </a:r>
            <a:r>
              <a:rPr lang="en-GB" dirty="0"/>
              <a:t> </a:t>
            </a:r>
            <a:r>
              <a:rPr lang="en-GB" dirty="0" err="1"/>
              <a:t>djelo</a:t>
            </a:r>
            <a:r>
              <a:rPr lang="en-GB" dirty="0"/>
              <a:t> "O ratu" </a:t>
            </a:r>
            <a:r>
              <a:rPr lang="en-GB" dirty="0" err="1"/>
              <a:t>smatra</a:t>
            </a:r>
            <a:r>
              <a:rPr lang="en-GB" dirty="0"/>
              <a:t> se </a:t>
            </a:r>
            <a:r>
              <a:rPr lang="en-GB" dirty="0" err="1"/>
              <a:t>temeljnim</a:t>
            </a:r>
            <a:r>
              <a:rPr lang="en-GB" dirty="0"/>
              <a:t> </a:t>
            </a:r>
            <a:r>
              <a:rPr lang="en-GB" dirty="0" err="1"/>
              <a:t>tekstom</a:t>
            </a:r>
            <a:r>
              <a:rPr lang="en-GB" dirty="0"/>
              <a:t> za </a:t>
            </a:r>
            <a:r>
              <a:rPr lang="en-GB" dirty="0" err="1"/>
              <a:t>razumijevanje</a:t>
            </a:r>
            <a:r>
              <a:rPr lang="en-GB" dirty="0"/>
              <a:t> </a:t>
            </a:r>
            <a:r>
              <a:rPr lang="en-GB" dirty="0" err="1"/>
              <a:t>vojne</a:t>
            </a:r>
            <a:r>
              <a:rPr lang="en-GB" dirty="0"/>
              <a:t> </a:t>
            </a:r>
            <a:r>
              <a:rPr lang="en-GB" dirty="0" err="1"/>
              <a:t>strategije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teorije</a:t>
            </a:r>
            <a:r>
              <a:rPr lang="en-GB" dirty="0"/>
              <a:t> rata. On </a:t>
            </a:r>
            <a:r>
              <a:rPr lang="en-GB" dirty="0" err="1"/>
              <a:t>naglašava</a:t>
            </a:r>
            <a:r>
              <a:rPr lang="en-GB" dirty="0"/>
              <a:t> "rat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nastavak</a:t>
            </a:r>
            <a:r>
              <a:rPr lang="en-GB" dirty="0"/>
              <a:t> </a:t>
            </a:r>
            <a:r>
              <a:rPr lang="en-GB" dirty="0" err="1"/>
              <a:t>politike</a:t>
            </a:r>
            <a:r>
              <a:rPr lang="en-GB" dirty="0"/>
              <a:t> </a:t>
            </a:r>
            <a:r>
              <a:rPr lang="en-GB" dirty="0" err="1"/>
              <a:t>drugim</a:t>
            </a:r>
            <a:r>
              <a:rPr lang="en-GB" dirty="0"/>
              <a:t> </a:t>
            </a:r>
            <a:r>
              <a:rPr lang="en-GB" dirty="0" err="1"/>
              <a:t>sredstvima</a:t>
            </a:r>
            <a:r>
              <a:rPr lang="en-GB" dirty="0"/>
              <a:t>".</a:t>
            </a:r>
          </a:p>
          <a:p>
            <a:r>
              <a:rPr lang="en-GB" dirty="0"/>
              <a:t>Sun Tzu - </a:t>
            </a:r>
            <a:r>
              <a:rPr lang="en-GB" dirty="0" err="1"/>
              <a:t>autor</a:t>
            </a:r>
            <a:r>
              <a:rPr lang="en-GB" dirty="0"/>
              <a:t> </a:t>
            </a:r>
            <a:r>
              <a:rPr lang="en-GB" dirty="0" err="1"/>
              <a:t>drevnog</a:t>
            </a:r>
            <a:r>
              <a:rPr lang="en-GB" dirty="0"/>
              <a:t> </a:t>
            </a:r>
            <a:r>
              <a:rPr lang="en-GB" dirty="0" err="1"/>
              <a:t>kineskog</a:t>
            </a:r>
            <a:r>
              <a:rPr lang="en-GB" dirty="0"/>
              <a:t> </a:t>
            </a:r>
            <a:r>
              <a:rPr lang="en-GB" dirty="0" err="1"/>
              <a:t>vojničkog</a:t>
            </a:r>
            <a:r>
              <a:rPr lang="en-GB" dirty="0"/>
              <a:t> </a:t>
            </a:r>
            <a:r>
              <a:rPr lang="en-GB" dirty="0" err="1"/>
              <a:t>manifesta</a:t>
            </a:r>
            <a:r>
              <a:rPr lang="en-GB" dirty="0"/>
              <a:t> "</a:t>
            </a:r>
            <a:r>
              <a:rPr lang="en-GB" dirty="0" err="1"/>
              <a:t>Umijeće</a:t>
            </a:r>
            <a:r>
              <a:rPr lang="en-GB" dirty="0"/>
              <a:t> rata", </a:t>
            </a:r>
            <a:r>
              <a:rPr lang="en-GB" dirty="0" err="1"/>
              <a:t>čije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strategije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filozofije</a:t>
            </a:r>
            <a:r>
              <a:rPr lang="en-GB" dirty="0"/>
              <a:t> </a:t>
            </a:r>
            <a:r>
              <a:rPr lang="en-GB" dirty="0" err="1"/>
              <a:t>ratovanja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vođenja</a:t>
            </a:r>
            <a:r>
              <a:rPr lang="en-GB" dirty="0"/>
              <a:t> </a:t>
            </a:r>
            <a:r>
              <a:rPr lang="en-GB" dirty="0" err="1"/>
              <a:t>sukoba</a:t>
            </a:r>
            <a:r>
              <a:rPr lang="en-GB" dirty="0"/>
              <a:t> </a:t>
            </a:r>
            <a:r>
              <a:rPr lang="en-GB" dirty="0" err="1"/>
              <a:t>utjecale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mnoge</a:t>
            </a:r>
            <a:r>
              <a:rPr lang="en-GB" dirty="0"/>
              <a:t> </a:t>
            </a:r>
            <a:r>
              <a:rPr lang="en-GB" dirty="0" err="1"/>
              <a:t>aspekte</a:t>
            </a:r>
            <a:r>
              <a:rPr lang="en-GB" dirty="0"/>
              <a:t> </a:t>
            </a:r>
            <a:r>
              <a:rPr lang="en-GB" dirty="0" err="1"/>
              <a:t>strategijskog</a:t>
            </a:r>
            <a:r>
              <a:rPr lang="en-GB" dirty="0"/>
              <a:t> </a:t>
            </a:r>
            <a:r>
              <a:rPr lang="en-GB" dirty="0" err="1"/>
              <a:t>razmišljanja</a:t>
            </a:r>
            <a:r>
              <a:rPr lang="en-GB" dirty="0"/>
              <a:t>.</a:t>
            </a:r>
          </a:p>
          <a:p>
            <a:r>
              <a:rPr lang="en-GB" dirty="0"/>
              <a:t>Mahan, Alfred Thayer - </a:t>
            </a:r>
            <a:r>
              <a:rPr lang="en-GB" dirty="0" err="1"/>
              <a:t>njegova</a:t>
            </a:r>
            <a:r>
              <a:rPr lang="en-GB" dirty="0"/>
              <a:t> </a:t>
            </a:r>
            <a:r>
              <a:rPr lang="en-GB" dirty="0" err="1"/>
              <a:t>teorija</a:t>
            </a:r>
            <a:r>
              <a:rPr lang="en-GB" dirty="0"/>
              <a:t> </a:t>
            </a:r>
            <a:r>
              <a:rPr lang="en-GB" dirty="0" err="1"/>
              <a:t>pomorske</a:t>
            </a:r>
            <a:r>
              <a:rPr lang="en-GB" dirty="0"/>
              <a:t> </a:t>
            </a:r>
            <a:r>
              <a:rPr lang="en-GB" dirty="0" err="1"/>
              <a:t>moći</a:t>
            </a:r>
            <a:r>
              <a:rPr lang="en-GB" dirty="0"/>
              <a:t> u </a:t>
            </a:r>
            <a:r>
              <a:rPr lang="en-GB" dirty="0" err="1"/>
              <a:t>djelu</a:t>
            </a:r>
            <a:r>
              <a:rPr lang="en-GB" dirty="0"/>
              <a:t> "</a:t>
            </a:r>
            <a:r>
              <a:rPr lang="en-GB" dirty="0" err="1"/>
              <a:t>Utjecaj</a:t>
            </a:r>
            <a:r>
              <a:rPr lang="en-GB" dirty="0"/>
              <a:t> </a:t>
            </a:r>
            <a:r>
              <a:rPr lang="en-GB" dirty="0" err="1"/>
              <a:t>pomorske</a:t>
            </a:r>
            <a:r>
              <a:rPr lang="en-GB" dirty="0"/>
              <a:t> </a:t>
            </a:r>
            <a:r>
              <a:rPr lang="en-GB" dirty="0" err="1"/>
              <a:t>moći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povijest</a:t>
            </a:r>
            <a:r>
              <a:rPr lang="en-GB" dirty="0"/>
              <a:t>" </a:t>
            </a:r>
            <a:r>
              <a:rPr lang="en-GB" dirty="0" err="1"/>
              <a:t>naglašava</a:t>
            </a:r>
            <a:r>
              <a:rPr lang="en-GB" dirty="0"/>
              <a:t> </a:t>
            </a:r>
            <a:r>
              <a:rPr lang="en-GB" dirty="0" err="1"/>
              <a:t>važnost</a:t>
            </a:r>
            <a:r>
              <a:rPr lang="en-GB" dirty="0"/>
              <a:t> </a:t>
            </a:r>
            <a:r>
              <a:rPr lang="en-GB" dirty="0" err="1"/>
              <a:t>morske</a:t>
            </a:r>
            <a:r>
              <a:rPr lang="en-GB" dirty="0"/>
              <a:t> </a:t>
            </a:r>
            <a:r>
              <a:rPr lang="en-GB" dirty="0" err="1"/>
              <a:t>moći</a:t>
            </a:r>
            <a:r>
              <a:rPr lang="en-GB" dirty="0"/>
              <a:t> za </a:t>
            </a:r>
            <a:r>
              <a:rPr lang="en-GB" dirty="0" err="1"/>
              <a:t>nacionalnu</a:t>
            </a:r>
            <a:r>
              <a:rPr lang="en-GB" dirty="0"/>
              <a:t> </a:t>
            </a:r>
            <a:r>
              <a:rPr lang="en-GB" dirty="0" err="1"/>
              <a:t>sigurnost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strategiju</a:t>
            </a:r>
            <a:r>
              <a:rPr lang="en-GB" dirty="0"/>
              <a:t>.</a:t>
            </a:r>
          </a:p>
          <a:p>
            <a:r>
              <a:rPr lang="en-GB" dirty="0"/>
              <a:t>Kenneth Waltz - </a:t>
            </a:r>
            <a:r>
              <a:rPr lang="en-GB" dirty="0" err="1"/>
              <a:t>osnivač</a:t>
            </a:r>
            <a:r>
              <a:rPr lang="en-GB" dirty="0"/>
              <a:t> </a:t>
            </a:r>
            <a:r>
              <a:rPr lang="en-GB" dirty="0" err="1"/>
              <a:t>teorije</a:t>
            </a:r>
            <a:r>
              <a:rPr lang="en-GB" dirty="0"/>
              <a:t> </a:t>
            </a:r>
            <a:r>
              <a:rPr lang="en-GB" dirty="0" err="1"/>
              <a:t>neorealizma</a:t>
            </a:r>
            <a:r>
              <a:rPr lang="en-GB" dirty="0"/>
              <a:t>, </a:t>
            </a:r>
            <a:r>
              <a:rPr lang="en-GB" dirty="0" err="1"/>
              <a:t>koja</a:t>
            </a:r>
            <a:r>
              <a:rPr lang="en-GB" dirty="0"/>
              <a:t> se </a:t>
            </a:r>
            <a:r>
              <a:rPr lang="en-GB" dirty="0" err="1"/>
              <a:t>fokusira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strukturu</a:t>
            </a:r>
            <a:r>
              <a:rPr lang="en-GB" dirty="0"/>
              <a:t> </a:t>
            </a:r>
            <a:r>
              <a:rPr lang="en-GB" dirty="0" err="1"/>
              <a:t>internacionalnog</a:t>
            </a:r>
            <a:r>
              <a:rPr lang="en-GB" dirty="0"/>
              <a:t> </a:t>
            </a:r>
            <a:r>
              <a:rPr lang="en-GB" dirty="0" err="1"/>
              <a:t>sustava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distribuciju</a:t>
            </a:r>
            <a:r>
              <a:rPr lang="en-GB" dirty="0"/>
              <a:t> </a:t>
            </a:r>
            <a:r>
              <a:rPr lang="en-GB" dirty="0" err="1"/>
              <a:t>moći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ključne</a:t>
            </a:r>
            <a:r>
              <a:rPr lang="en-GB" dirty="0"/>
              <a:t> </a:t>
            </a:r>
            <a:r>
              <a:rPr lang="en-GB" dirty="0" err="1"/>
              <a:t>čimbenike</a:t>
            </a:r>
            <a:r>
              <a:rPr lang="en-GB" dirty="0"/>
              <a:t> koji </a:t>
            </a:r>
            <a:r>
              <a:rPr lang="en-GB" dirty="0" err="1"/>
              <a:t>oblikuju</a:t>
            </a:r>
            <a:r>
              <a:rPr lang="en-GB" dirty="0"/>
              <a:t> </a:t>
            </a:r>
            <a:r>
              <a:rPr lang="en-GB" dirty="0" err="1"/>
              <a:t>ponašanje</a:t>
            </a:r>
            <a:r>
              <a:rPr lang="en-GB" dirty="0"/>
              <a:t> </a:t>
            </a:r>
            <a:r>
              <a:rPr lang="en-GB" dirty="0" err="1"/>
              <a:t>država</a:t>
            </a:r>
            <a:r>
              <a:rPr lang="en-GB" dirty="0"/>
              <a:t>.</a:t>
            </a:r>
          </a:p>
          <a:p>
            <a:r>
              <a:rPr lang="en-GB" dirty="0"/>
              <a:t>John Mearsheimer - </a:t>
            </a:r>
            <a:r>
              <a:rPr lang="en-GB" dirty="0" err="1"/>
              <a:t>poznat</a:t>
            </a:r>
            <a:r>
              <a:rPr lang="en-GB" dirty="0"/>
              <a:t> po </a:t>
            </a:r>
            <a:r>
              <a:rPr lang="en-GB" dirty="0" err="1"/>
              <a:t>svojoj</a:t>
            </a:r>
            <a:r>
              <a:rPr lang="en-GB" dirty="0"/>
              <a:t> </a:t>
            </a:r>
            <a:r>
              <a:rPr lang="en-GB" dirty="0" err="1"/>
              <a:t>teoriji</a:t>
            </a:r>
            <a:r>
              <a:rPr lang="en-GB" dirty="0"/>
              <a:t> </a:t>
            </a:r>
            <a:r>
              <a:rPr lang="en-GB" dirty="0" err="1"/>
              <a:t>ofenzivnog</a:t>
            </a:r>
            <a:r>
              <a:rPr lang="en-GB" dirty="0"/>
              <a:t> </a:t>
            </a:r>
            <a:r>
              <a:rPr lang="en-GB" dirty="0" err="1"/>
              <a:t>realizma</a:t>
            </a:r>
            <a:r>
              <a:rPr lang="en-GB" dirty="0"/>
              <a:t>, Mearsheimer </a:t>
            </a:r>
            <a:r>
              <a:rPr lang="en-GB" dirty="0" err="1"/>
              <a:t>analizira</a:t>
            </a:r>
            <a:r>
              <a:rPr lang="en-GB" dirty="0"/>
              <a:t> </a:t>
            </a:r>
            <a:r>
              <a:rPr lang="en-GB" dirty="0" err="1"/>
              <a:t>dinamiku</a:t>
            </a:r>
            <a:r>
              <a:rPr lang="en-GB" dirty="0"/>
              <a:t> </a:t>
            </a:r>
            <a:r>
              <a:rPr lang="en-GB" dirty="0" err="1"/>
              <a:t>moći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sukoba</a:t>
            </a:r>
            <a:r>
              <a:rPr lang="en-GB" dirty="0"/>
              <a:t> </a:t>
            </a:r>
            <a:r>
              <a:rPr lang="en-GB" dirty="0" err="1"/>
              <a:t>među</a:t>
            </a:r>
            <a:r>
              <a:rPr lang="en-GB" dirty="0"/>
              <a:t> </a:t>
            </a:r>
            <a:r>
              <a:rPr lang="en-GB" dirty="0" err="1"/>
              <a:t>državama</a:t>
            </a:r>
            <a:r>
              <a:rPr lang="en-GB" dirty="0"/>
              <a:t> u </a:t>
            </a:r>
            <a:r>
              <a:rPr lang="en-GB" dirty="0" err="1"/>
              <a:t>međunarodnom</a:t>
            </a:r>
            <a:r>
              <a:rPr lang="en-GB" dirty="0"/>
              <a:t> </a:t>
            </a:r>
            <a:r>
              <a:rPr lang="en-GB" dirty="0" err="1"/>
              <a:t>sustavu</a:t>
            </a:r>
            <a:r>
              <a:rPr lang="en-GB" dirty="0"/>
              <a:t>.</a:t>
            </a:r>
          </a:p>
          <a:p>
            <a:r>
              <a:rPr lang="en-GB" dirty="0"/>
              <a:t>Robert Keohane - </a:t>
            </a:r>
            <a:r>
              <a:rPr lang="en-GB" dirty="0" err="1"/>
              <a:t>ključna</a:t>
            </a:r>
            <a:r>
              <a:rPr lang="en-GB" dirty="0"/>
              <a:t> </a:t>
            </a:r>
            <a:r>
              <a:rPr lang="en-GB" dirty="0" err="1"/>
              <a:t>figura</a:t>
            </a:r>
            <a:r>
              <a:rPr lang="en-GB" dirty="0"/>
              <a:t> u </a:t>
            </a:r>
            <a:r>
              <a:rPr lang="en-GB" dirty="0" err="1"/>
              <a:t>razvoju</a:t>
            </a:r>
            <a:r>
              <a:rPr lang="en-GB" dirty="0"/>
              <a:t> </a:t>
            </a:r>
            <a:r>
              <a:rPr lang="en-GB" dirty="0" err="1"/>
              <a:t>teorije</a:t>
            </a:r>
            <a:r>
              <a:rPr lang="en-GB" dirty="0"/>
              <a:t> </a:t>
            </a:r>
            <a:r>
              <a:rPr lang="en-GB" dirty="0" err="1"/>
              <a:t>liberalizma</a:t>
            </a:r>
            <a:r>
              <a:rPr lang="en-GB" dirty="0"/>
              <a:t> u </a:t>
            </a:r>
            <a:r>
              <a:rPr lang="en-GB" dirty="0" err="1"/>
              <a:t>međunarodnim</a:t>
            </a:r>
            <a:r>
              <a:rPr lang="en-GB" dirty="0"/>
              <a:t> </a:t>
            </a:r>
            <a:r>
              <a:rPr lang="en-GB" dirty="0" err="1"/>
              <a:t>odnosima</a:t>
            </a:r>
            <a:r>
              <a:rPr lang="en-GB" dirty="0"/>
              <a:t>, </a:t>
            </a:r>
            <a:r>
              <a:rPr lang="en-GB" dirty="0" err="1"/>
              <a:t>koja</a:t>
            </a:r>
            <a:r>
              <a:rPr lang="en-GB" dirty="0"/>
              <a:t> se </a:t>
            </a:r>
            <a:r>
              <a:rPr lang="en-GB" dirty="0" err="1"/>
              <a:t>usredotočuje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ulogu</a:t>
            </a:r>
            <a:r>
              <a:rPr lang="en-GB" dirty="0"/>
              <a:t> </a:t>
            </a:r>
            <a:r>
              <a:rPr lang="en-GB" dirty="0" err="1"/>
              <a:t>međunarodnih</a:t>
            </a:r>
            <a:r>
              <a:rPr lang="en-GB" dirty="0"/>
              <a:t> </a:t>
            </a:r>
            <a:r>
              <a:rPr lang="en-GB" dirty="0" err="1"/>
              <a:t>institucija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međuzavisnosti</a:t>
            </a:r>
            <a:r>
              <a:rPr lang="en-GB" dirty="0"/>
              <a:t>.</a:t>
            </a:r>
          </a:p>
          <a:p>
            <a:r>
              <a:rPr lang="en-GB" dirty="0"/>
              <a:t>Ann Tickner - </a:t>
            </a:r>
            <a:r>
              <a:rPr lang="en-GB" dirty="0" err="1"/>
              <a:t>feministička</a:t>
            </a:r>
            <a:r>
              <a:rPr lang="en-GB" dirty="0"/>
              <a:t> </a:t>
            </a:r>
            <a:r>
              <a:rPr lang="en-GB" dirty="0" err="1"/>
              <a:t>teorija</a:t>
            </a:r>
            <a:r>
              <a:rPr lang="en-GB" dirty="0"/>
              <a:t> </a:t>
            </a:r>
            <a:r>
              <a:rPr lang="en-GB" dirty="0" err="1"/>
              <a:t>međunarodnih</a:t>
            </a:r>
            <a:r>
              <a:rPr lang="en-GB" dirty="0"/>
              <a:t> </a:t>
            </a:r>
            <a:r>
              <a:rPr lang="en-GB" dirty="0" err="1"/>
              <a:t>odnosa</a:t>
            </a:r>
            <a:r>
              <a:rPr lang="en-GB" dirty="0"/>
              <a:t>, </a:t>
            </a:r>
            <a:r>
              <a:rPr lang="en-GB" dirty="0" err="1"/>
              <a:t>kritizirajući</a:t>
            </a:r>
            <a:r>
              <a:rPr lang="en-GB" dirty="0"/>
              <a:t> </a:t>
            </a:r>
            <a:r>
              <a:rPr lang="en-GB" dirty="0" err="1"/>
              <a:t>tradicionalne</a:t>
            </a:r>
            <a:r>
              <a:rPr lang="en-GB" dirty="0"/>
              <a:t> </a:t>
            </a:r>
            <a:r>
              <a:rPr lang="en-GB" dirty="0" err="1"/>
              <a:t>pristupe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naglašavajući</a:t>
            </a:r>
            <a:r>
              <a:rPr lang="en-GB" dirty="0"/>
              <a:t> </a:t>
            </a:r>
            <a:r>
              <a:rPr lang="en-GB" dirty="0" err="1"/>
              <a:t>važnost</a:t>
            </a:r>
            <a:r>
              <a:rPr lang="en-GB" dirty="0"/>
              <a:t> </a:t>
            </a:r>
            <a:r>
              <a:rPr lang="en-GB" dirty="0" err="1"/>
              <a:t>rodnih</a:t>
            </a:r>
            <a:r>
              <a:rPr lang="en-GB" dirty="0"/>
              <a:t> </a:t>
            </a:r>
            <a:r>
              <a:rPr lang="en-GB" dirty="0" err="1"/>
              <a:t>pitanja</a:t>
            </a:r>
            <a:r>
              <a:rPr lang="en-GB" dirty="0"/>
              <a:t> u </a:t>
            </a:r>
            <a:r>
              <a:rPr lang="en-GB" dirty="0" err="1"/>
              <a:t>analizi</a:t>
            </a:r>
            <a:r>
              <a:rPr lang="en-GB" dirty="0"/>
              <a:t> rata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sigurnosti</a:t>
            </a:r>
            <a:r>
              <a:rPr lang="en-GB" dirty="0"/>
              <a:t>.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013773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FFDB9-2A0D-43AA-D5B1-EBC74340A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379"/>
            <a:ext cx="10515600" cy="2434442"/>
          </a:xfrm>
        </p:spPr>
        <p:txBody>
          <a:bodyPr>
            <a:normAutofit fontScale="90000"/>
          </a:bodyPr>
          <a:lstStyle/>
          <a:p>
            <a:r>
              <a:rPr lang="en-GB" dirty="0"/>
              <a:t>TRI POMOĆNE METODE ZA ODREĐIVANJE GEO U FORMULIRANJU STRATEGIJE/ZNANSTVENOG RADA/JAVNIH POLITIKA/…</a:t>
            </a: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10BAA-A364-BD5F-30AA-0F67D819B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9449"/>
            <a:ext cx="10515600" cy="3457514"/>
          </a:xfrm>
        </p:spPr>
        <p:txBody>
          <a:bodyPr>
            <a:normAutofit lnSpcReduction="10000"/>
          </a:bodyPr>
          <a:lstStyle/>
          <a:p>
            <a:pPr algn="thaiDist"/>
            <a:r>
              <a:rPr lang="en-GB" dirty="0"/>
              <a:t>ANALIZA GEOPOLITIČKOG POLOŽAJA / SMJEŠTAJ NA GEOPOLITIČKOJ KARTI SVIJETA – </a:t>
            </a:r>
            <a:r>
              <a:rPr lang="en-GB" dirty="0" err="1"/>
              <a:t>nacionalna</a:t>
            </a:r>
            <a:r>
              <a:rPr lang="en-GB" dirty="0"/>
              <a:t> </a:t>
            </a:r>
            <a:r>
              <a:rPr lang="en-GB" dirty="0" err="1"/>
              <a:t>razina</a:t>
            </a:r>
            <a:r>
              <a:rPr lang="en-GB" dirty="0"/>
              <a:t> u </a:t>
            </a:r>
            <a:r>
              <a:rPr lang="en-GB" dirty="0" err="1"/>
              <a:t>kontekstu</a:t>
            </a:r>
            <a:r>
              <a:rPr lang="en-GB" dirty="0"/>
              <a:t> </a:t>
            </a:r>
          </a:p>
          <a:p>
            <a:pPr marL="0" indent="0" algn="thaiDist">
              <a:buNone/>
            </a:pPr>
            <a:endParaRPr lang="en-GB" dirty="0"/>
          </a:p>
          <a:p>
            <a:pPr algn="thaiDist"/>
            <a:r>
              <a:rPr lang="en-GB" dirty="0"/>
              <a:t>ANALIZA GEOPOLITIČKE MOĆI – </a:t>
            </a:r>
            <a:r>
              <a:rPr lang="en-GB" dirty="0" err="1"/>
              <a:t>globalna</a:t>
            </a:r>
            <a:r>
              <a:rPr lang="en-GB" dirty="0"/>
              <a:t> </a:t>
            </a:r>
            <a:r>
              <a:rPr lang="en-GB" dirty="0" err="1"/>
              <a:t>razina</a:t>
            </a:r>
            <a:r>
              <a:rPr lang="en-GB" dirty="0"/>
              <a:t> u </a:t>
            </a:r>
            <a:r>
              <a:rPr lang="en-GB" dirty="0" err="1"/>
              <a:t>komparativnom</a:t>
            </a:r>
            <a:r>
              <a:rPr lang="en-GB" dirty="0"/>
              <a:t> </a:t>
            </a:r>
            <a:r>
              <a:rPr lang="en-GB" dirty="0" err="1"/>
              <a:t>pristupu</a:t>
            </a:r>
            <a:endParaRPr lang="en-GB" dirty="0"/>
          </a:p>
          <a:p>
            <a:pPr marL="0" indent="0" algn="thaiDist">
              <a:buNone/>
            </a:pPr>
            <a:endParaRPr lang="en-GB" dirty="0"/>
          </a:p>
          <a:p>
            <a:pPr algn="thaiDist"/>
            <a:r>
              <a:rPr lang="en-GB" dirty="0"/>
              <a:t>ANALIZA SCENARIJA – </a:t>
            </a:r>
            <a:r>
              <a:rPr lang="en-GB" dirty="0" err="1"/>
              <a:t>situacijski</a:t>
            </a:r>
            <a:r>
              <a:rPr lang="en-GB" dirty="0"/>
              <a:t> </a:t>
            </a:r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studije</a:t>
            </a:r>
            <a:r>
              <a:rPr lang="en-GB" dirty="0"/>
              <a:t> </a:t>
            </a:r>
            <a:r>
              <a:rPr lang="en-GB" dirty="0" err="1"/>
              <a:t>slučaja</a:t>
            </a:r>
            <a:r>
              <a:rPr lang="en-GB" dirty="0"/>
              <a:t> </a:t>
            </a:r>
            <a:r>
              <a:rPr lang="en-GB" dirty="0" err="1"/>
              <a:t>prema</a:t>
            </a:r>
            <a:r>
              <a:rPr lang="en-GB" dirty="0"/>
              <a:t> </a:t>
            </a:r>
            <a:r>
              <a:rPr lang="en-GB" dirty="0" err="1"/>
              <a:t>konkretnom</a:t>
            </a:r>
            <a:r>
              <a:rPr lang="en-GB" dirty="0"/>
              <a:t> </a:t>
            </a:r>
            <a:r>
              <a:rPr lang="en-GB" dirty="0" err="1"/>
              <a:t>problemu</a:t>
            </a:r>
            <a:r>
              <a:rPr lang="en-GB" dirty="0"/>
              <a:t> / </a:t>
            </a:r>
            <a:r>
              <a:rPr lang="en-GB" dirty="0" err="1"/>
              <a:t>fenomenu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793582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ANALIZA GEOPOLITIČKOG POLOŽAJA DRŽAVE</a:t>
            </a:r>
            <a:br>
              <a:rPr lang="en-HR" dirty="0"/>
            </a:b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2550"/>
            <a:ext cx="10515600" cy="4700649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hr-HR" sz="3600" dirty="0"/>
              <a:t>Geopolitički položaj je kompleksna kategorija = vrsta geografske lokacije koja u obzir uzima faktore značajne za unutarnje prilike i vanjski položaj neke zemlje. Uključuje ocjenu značenja </a:t>
            </a:r>
            <a:r>
              <a:rPr lang="hr-HR" sz="3600" b="1" dirty="0"/>
              <a:t>kombinacije geografskih i političkih faktora </a:t>
            </a:r>
            <a:r>
              <a:rPr lang="hr-HR" sz="3600" dirty="0"/>
              <a:t>u danom trenutku (Pavić).</a:t>
            </a:r>
          </a:p>
          <a:p>
            <a:pPr>
              <a:defRPr/>
            </a:pPr>
            <a:r>
              <a:rPr lang="hr-HR" sz="3600" b="1" dirty="0"/>
              <a:t>Svojevrsna pozicija zemlje na svjetskoj političkoj karti</a:t>
            </a:r>
            <a:r>
              <a:rPr lang="hr-HR" sz="3600" dirty="0"/>
              <a:t> – odnosi moći</a:t>
            </a:r>
          </a:p>
          <a:p>
            <a:pPr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52400"/>
            <a:ext cx="11930743" cy="6705600"/>
          </a:xfrm>
        </p:spPr>
        <p:txBody>
          <a:bodyPr rtlCol="0">
            <a:normAutofit fontScale="92500" lnSpcReduction="20000"/>
          </a:bodyPr>
          <a:lstStyle/>
          <a:p>
            <a:pPr marL="265176" indent="-265176">
              <a:buNone/>
              <a:defRPr/>
            </a:pPr>
            <a:r>
              <a:rPr lang="hr-HR" b="1" dirty="0"/>
              <a:t>Značajke suvremenog geopolitičkog položaja neke zemlje su:</a:t>
            </a:r>
          </a:p>
          <a:p>
            <a:pPr marL="514350" indent="-514350">
              <a:buFont typeface="Wingdings 2"/>
              <a:buAutoNum type="arabicParenR"/>
              <a:defRPr/>
            </a:pPr>
            <a:r>
              <a:rPr lang="hr-HR" dirty="0"/>
              <a:t>Geografski položaj i smještaj</a:t>
            </a:r>
          </a:p>
          <a:p>
            <a:pPr marL="514350" indent="-514350">
              <a:buFont typeface="Wingdings 2"/>
              <a:buAutoNum type="arabicParenR"/>
              <a:defRPr/>
            </a:pPr>
            <a:r>
              <a:rPr lang="hr-HR" dirty="0"/>
              <a:t>Veličina teritorija i broj stanovnika</a:t>
            </a:r>
          </a:p>
          <a:p>
            <a:pPr marL="514350" indent="-514350">
              <a:buFont typeface="Wingdings 2"/>
              <a:buAutoNum type="arabicParenR"/>
              <a:defRPr/>
            </a:pPr>
            <a:r>
              <a:rPr lang="hr-HR" dirty="0"/>
              <a:t>Oblik države i položaj glavnog grada</a:t>
            </a:r>
          </a:p>
          <a:p>
            <a:pPr marL="514350" indent="-514350">
              <a:buFont typeface="Wingdings 2"/>
              <a:buAutoNum type="arabicParenR"/>
              <a:defRPr/>
            </a:pPr>
            <a:r>
              <a:rPr lang="hr-HR" dirty="0"/>
              <a:t>Prirodno – geografske karakteristike</a:t>
            </a:r>
          </a:p>
          <a:p>
            <a:pPr marL="514350" indent="-514350">
              <a:buFont typeface="Wingdings 2"/>
              <a:buAutoNum type="arabicParenR"/>
              <a:defRPr/>
            </a:pPr>
            <a:r>
              <a:rPr lang="hr-HR" dirty="0"/>
              <a:t>Pripadnost geo zoni </a:t>
            </a:r>
          </a:p>
          <a:p>
            <a:pPr marL="514350" indent="-514350">
              <a:buFont typeface="Wingdings 2"/>
              <a:buAutoNum type="arabicParenR"/>
              <a:defRPr/>
            </a:pPr>
            <a:r>
              <a:rPr lang="hr-HR" dirty="0"/>
              <a:t>Kontinentalno – martimni položaj i razvedenost</a:t>
            </a:r>
          </a:p>
          <a:p>
            <a:pPr marL="514350" indent="-514350">
              <a:buFont typeface="Wingdings 2"/>
              <a:buAutoNum type="arabicParenR"/>
              <a:defRPr/>
            </a:pPr>
            <a:r>
              <a:rPr lang="hr-HR" dirty="0"/>
              <a:t>Pripadnost vojnim i političkim savezima i vojna moć</a:t>
            </a:r>
          </a:p>
          <a:p>
            <a:pPr marL="514350" indent="-514350">
              <a:buFont typeface="Wingdings 2"/>
              <a:buAutoNum type="arabicParenR"/>
              <a:defRPr/>
            </a:pPr>
            <a:r>
              <a:rPr lang="hr-HR" dirty="0"/>
              <a:t>Tradicionalni ili suvremeni pravci interesa</a:t>
            </a:r>
          </a:p>
          <a:p>
            <a:pPr marL="514350" indent="-514350">
              <a:buFont typeface="Wingdings 2"/>
              <a:buAutoNum type="arabicParenR"/>
              <a:defRPr/>
            </a:pPr>
            <a:r>
              <a:rPr lang="hr-HR" dirty="0"/>
              <a:t>Političko okruženje</a:t>
            </a:r>
          </a:p>
          <a:p>
            <a:pPr marL="514350" indent="-514350">
              <a:buFont typeface="Wingdings 2"/>
              <a:buAutoNum type="arabicParenR"/>
              <a:defRPr/>
            </a:pPr>
            <a:r>
              <a:rPr lang="hr-HR" dirty="0"/>
              <a:t>Tip granica</a:t>
            </a:r>
          </a:p>
          <a:p>
            <a:pPr marL="514350" indent="-514350">
              <a:buFont typeface="Wingdings 2"/>
              <a:buAutoNum type="arabicParenR"/>
              <a:defRPr/>
            </a:pPr>
            <a:r>
              <a:rPr lang="hr-HR" dirty="0"/>
              <a:t>Geografska dovršenost</a:t>
            </a:r>
          </a:p>
          <a:p>
            <a:pPr marL="514350" indent="-514350">
              <a:buFont typeface="Wingdings 2"/>
              <a:buAutoNum type="arabicParenR"/>
              <a:defRPr/>
            </a:pPr>
            <a:r>
              <a:rPr lang="hr-HR" dirty="0"/>
              <a:t>Aktualni i potencijalni gospodarski izvori i razina tehnološkog razvoja</a:t>
            </a:r>
          </a:p>
          <a:p>
            <a:pPr marL="514350" indent="-514350">
              <a:buFont typeface="Wingdings 2"/>
              <a:buAutoNum type="arabicParenR"/>
              <a:defRPr/>
            </a:pPr>
            <a:r>
              <a:rPr lang="hr-HR" dirty="0"/>
              <a:t>Kvaliteta političkog sustava i stupanj demokratskog jedinstva države, politički mentalitet naroda</a:t>
            </a:r>
          </a:p>
          <a:p>
            <a:pPr marL="514350" indent="-514350">
              <a:buFont typeface="Wingdings 2"/>
              <a:buAutoNum type="arabicParenR"/>
              <a:defRPr/>
            </a:pPr>
            <a:r>
              <a:rPr lang="hr-HR" dirty="0"/>
              <a:t>Smještaj na geopolitičkoj karti Svijeta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1. Geografski položaj i smještaj</a:t>
            </a:r>
            <a:endParaRPr lang="en-US"/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Početna i najvažnija značajka geopolitičkog položaja jer izravno ili neizravno određuje ostale značajke.</a:t>
            </a:r>
          </a:p>
          <a:p>
            <a:endParaRPr lang="hr-HR"/>
          </a:p>
          <a:p>
            <a:r>
              <a:rPr lang="hr-HR"/>
              <a:t>U odnosu na okruženje</a:t>
            </a:r>
          </a:p>
          <a:p>
            <a:r>
              <a:rPr lang="hr-HR"/>
              <a:t>Makroregionalno</a:t>
            </a:r>
          </a:p>
          <a:p>
            <a:r>
              <a:rPr lang="hr-HR"/>
              <a:t>Globalno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r-HR" dirty="0"/>
              <a:t>2. Veličina teritorija i broj stanovnika</a:t>
            </a:r>
            <a:endParaRPr lang="en-US" dirty="0"/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830763"/>
          </a:xfrm>
        </p:spPr>
        <p:txBody>
          <a:bodyPr/>
          <a:lstStyle/>
          <a:p>
            <a:r>
              <a:rPr lang="hr-HR"/>
              <a:t>Politička geografija države prema veličini dijeli na: </a:t>
            </a:r>
          </a:p>
          <a:p>
            <a:pPr>
              <a:buFont typeface="Arial" charset="0"/>
              <a:buNone/>
            </a:pPr>
            <a:r>
              <a:rPr lang="hr-HR"/>
              <a:t>PATULJASTE (Vatikan, Monako, Andora)</a:t>
            </a:r>
          </a:p>
          <a:p>
            <a:pPr>
              <a:buFont typeface="Arial" charset="0"/>
              <a:buNone/>
            </a:pPr>
            <a:r>
              <a:rPr lang="hr-HR"/>
              <a:t>MALE (do 60 000 km2)</a:t>
            </a:r>
          </a:p>
          <a:p>
            <a:pPr>
              <a:buFont typeface="Arial" charset="0"/>
              <a:buNone/>
            </a:pPr>
            <a:r>
              <a:rPr lang="hr-HR"/>
              <a:t>SREDNJE VELIKE (do milijun km2)</a:t>
            </a:r>
          </a:p>
          <a:p>
            <a:pPr>
              <a:buFont typeface="Arial" charset="0"/>
              <a:buNone/>
            </a:pPr>
            <a:r>
              <a:rPr lang="hr-HR"/>
              <a:t>VELIKE (od 1 do 3 milijuna km2)</a:t>
            </a:r>
          </a:p>
          <a:p>
            <a:pPr>
              <a:buFont typeface="Arial" charset="0"/>
              <a:buNone/>
            </a:pPr>
            <a:r>
              <a:rPr lang="hr-HR"/>
              <a:t>MAMUTSKE (preko 3 milijuna km2)</a:t>
            </a:r>
          </a:p>
          <a:p>
            <a:pPr>
              <a:buFont typeface="Arial" charset="0"/>
              <a:buNone/>
            </a:pPr>
            <a:r>
              <a:rPr lang="hr-HR"/>
              <a:t>Broj stanovnika + naseljenost po km2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514350" indent="-514350">
              <a:defRPr/>
            </a:pPr>
            <a:r>
              <a:rPr lang="hr-HR" dirty="0"/>
              <a:t>3. Oblik države i položaj glavnog grada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4953000"/>
          </a:xfrm>
        </p:spPr>
        <p:txBody>
          <a:bodyPr/>
          <a:lstStyle/>
          <a:p>
            <a:r>
              <a:rPr lang="hr-HR"/>
              <a:t>Države prema obliku</a:t>
            </a:r>
          </a:p>
          <a:p>
            <a:pPr>
              <a:buFont typeface="Arial" charset="0"/>
              <a:buNone/>
            </a:pPr>
            <a:r>
              <a:rPr lang="hr-HR"/>
              <a:t>IZDUŽENI (Italija, Norveška, Čile, Panama)</a:t>
            </a:r>
          </a:p>
          <a:p>
            <a:pPr>
              <a:buFont typeface="Arial" charset="0"/>
              <a:buNone/>
            </a:pPr>
            <a:r>
              <a:rPr lang="hr-HR"/>
              <a:t>PERFORIRANI (Južnoafrička Republika)</a:t>
            </a:r>
          </a:p>
          <a:p>
            <a:pPr>
              <a:buFont typeface="Arial" charset="0"/>
              <a:buNone/>
            </a:pPr>
            <a:r>
              <a:rPr lang="hr-HR"/>
              <a:t>KOMPAKTNI (Francuska, Poljska)</a:t>
            </a:r>
          </a:p>
          <a:p>
            <a:pPr>
              <a:buFont typeface="Arial" charset="0"/>
              <a:buNone/>
            </a:pPr>
            <a:r>
              <a:rPr lang="hr-HR"/>
              <a:t>KOMPAKTNO – KORIDORSKI (DR Kongo)</a:t>
            </a:r>
          </a:p>
          <a:p>
            <a:pPr>
              <a:buFont typeface="Arial" charset="0"/>
              <a:buNone/>
            </a:pPr>
            <a:r>
              <a:rPr lang="hr-HR"/>
              <a:t>FRAGMENTIRANI (Malezija, Indonezija)</a:t>
            </a:r>
          </a:p>
          <a:p>
            <a:r>
              <a:rPr lang="hr-HR"/>
              <a:t>Centar – periferija</a:t>
            </a:r>
          </a:p>
          <a:p>
            <a:r>
              <a:rPr lang="hr-HR"/>
              <a:t>Geostrateška povoljnost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514350" indent="-514350">
              <a:defRPr/>
            </a:pPr>
            <a:r>
              <a:rPr lang="hr-HR" dirty="0"/>
              <a:t>4. Prirodno – geografske karakteristike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Profil konfiguracije tla</a:t>
            </a:r>
          </a:p>
          <a:p>
            <a:pPr>
              <a:buFont typeface="Arial" charset="0"/>
              <a:buNone/>
            </a:pPr>
            <a:r>
              <a:rPr lang="hr-HR"/>
              <a:t>Vrlo često mješoviti, npr. RH ima pomorsko – planinsko – nizinski profil</a:t>
            </a:r>
          </a:p>
          <a:p>
            <a:pPr>
              <a:buFont typeface="Arial" charset="0"/>
              <a:buNone/>
            </a:pPr>
            <a:r>
              <a:rPr lang="hr-HR"/>
              <a:t>Ovi profili uz pripadnost geo zoni utječu na naseljenost neke države (ili dijelova neke države) i njezinu ekonomsku orijentaciju</a:t>
            </a:r>
            <a:endParaRPr lang="en-US"/>
          </a:p>
          <a:p>
            <a:pPr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5. Pripadnost geo zoni </a:t>
            </a:r>
            <a:endParaRPr lang="en-US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Smještaj prema klimatskim zonama</a:t>
            </a:r>
          </a:p>
          <a:p>
            <a:r>
              <a:rPr lang="hr-HR"/>
              <a:t>Klimatske zone određuju ekonomske mogućnosti i antropološke karakteristike stanovništva</a:t>
            </a:r>
          </a:p>
          <a:p>
            <a:r>
              <a:rPr lang="hr-HR"/>
              <a:t>Još je Hipokrat podijelio zemlju na tri pojasa i ovisno o njima podijelio karakteristike stanovništvu (ledeni, žarki umjereni)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B9300-0CE7-6C00-8463-DA14C407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11" y="365125"/>
            <a:ext cx="11412187" cy="1190543"/>
          </a:xfrm>
        </p:spPr>
        <p:txBody>
          <a:bodyPr>
            <a:normAutofit fontScale="90000"/>
          </a:bodyPr>
          <a:lstStyle/>
          <a:p>
            <a:r>
              <a:rPr lang="en-HR" dirty="0"/>
              <a:t>ULOGA GEOGRAFIJE – GEOPOLITIKA KAO SUDBINA? </a:t>
            </a:r>
            <a:br>
              <a:rPr lang="en-HR" dirty="0"/>
            </a:b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BA69E-6FA0-F093-F8D8-BBFFB3D1A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402" y="1555668"/>
            <a:ext cx="10344397" cy="4621295"/>
          </a:xfrm>
        </p:spPr>
        <p:txBody>
          <a:bodyPr>
            <a:normAutofit/>
          </a:bodyPr>
          <a:lstStyle/>
          <a:p>
            <a:r>
              <a:rPr lang="en-HR" dirty="0"/>
              <a:t>Geografska predodređenost</a:t>
            </a:r>
          </a:p>
          <a:p>
            <a:r>
              <a:rPr lang="en-HR" dirty="0"/>
              <a:t>Geografska determiniranost </a:t>
            </a:r>
          </a:p>
          <a:p>
            <a:r>
              <a:rPr lang="en-HR" dirty="0"/>
              <a:t>Geografska hendikepiranost</a:t>
            </a:r>
          </a:p>
          <a:p>
            <a:pPr marL="0" indent="0">
              <a:buNone/>
            </a:pPr>
            <a:endParaRPr lang="en-HR" dirty="0"/>
          </a:p>
          <a:p>
            <a:pPr marL="0" indent="0">
              <a:buNone/>
            </a:pPr>
            <a:endParaRPr lang="en-HR" dirty="0"/>
          </a:p>
          <a:p>
            <a:r>
              <a:rPr lang="en-GB" dirty="0"/>
              <a:t>M</a:t>
            </a:r>
            <a:r>
              <a:rPr lang="en-HR" dirty="0"/>
              <a:t>aritimnost?</a:t>
            </a:r>
          </a:p>
          <a:p>
            <a:r>
              <a:rPr lang="en-HR" dirty="0"/>
              <a:t>Prokletstvo resursa?</a:t>
            </a:r>
          </a:p>
          <a:p>
            <a:r>
              <a:rPr lang="en-HR" dirty="0"/>
              <a:t>Okruženje?</a:t>
            </a:r>
          </a:p>
          <a:p>
            <a:r>
              <a:rPr lang="en-HR" dirty="0"/>
              <a:t>Spojnice – shatterbelts? 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00521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r-HR" dirty="0"/>
              <a:t>6. Kontinentalno – martimni položaj i razvedenost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078182"/>
            <a:ext cx="10324605" cy="447501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hr-HR" dirty="0"/>
              <a:t>Teze o sukobu pomorskih i kopnenih sila i njihove premoći vrlo česte u prošlosti</a:t>
            </a:r>
          </a:p>
          <a:p>
            <a:pPr>
              <a:defRPr/>
            </a:pPr>
            <a:r>
              <a:rPr lang="hr-HR" dirty="0"/>
              <a:t>Kopneno maritimni položaj neke države određuje njezine mogućnosti </a:t>
            </a:r>
          </a:p>
          <a:p>
            <a:pPr>
              <a:defRPr/>
            </a:pPr>
            <a:r>
              <a:rPr lang="hr-HR" dirty="0"/>
              <a:t>Land Locked Countries (LLC države) zatvorene zemlje – nemaju pristup moru ili imaju vrlo tanak pojas pristupa koji ne zadovoljava njihove ambicije kao pomorske zemlje (npr. BIH ima pristup moru ali nije pomorska zemlja).</a:t>
            </a:r>
          </a:p>
          <a:p>
            <a:pPr>
              <a:defRPr/>
            </a:pPr>
            <a:r>
              <a:rPr lang="hr-HR" dirty="0"/>
              <a:t>Težnja država za izlaskom na “topla mora”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r-HR" dirty="0"/>
              <a:t>7. Pripadnost vojnim i političkim savezima i vojna moć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1" y="2030680"/>
            <a:ext cx="10390909" cy="4446319"/>
          </a:xfrm>
        </p:spPr>
        <p:txBody>
          <a:bodyPr rtlCol="0">
            <a:normAutofit/>
          </a:bodyPr>
          <a:lstStyle/>
          <a:p>
            <a:pPr marL="265176" indent="-265176">
              <a:buFont typeface="Wingdings 2"/>
              <a:buChar char=""/>
              <a:defRPr/>
            </a:pPr>
            <a:r>
              <a:rPr lang="hr-HR" dirty="0"/>
              <a:t>U prošlosti se moć države mjerila uglavnom vojnom moći</a:t>
            </a:r>
          </a:p>
          <a:p>
            <a:pPr marL="265176" indent="-265176">
              <a:buFont typeface="Wingdings 2"/>
              <a:buChar char=""/>
              <a:defRPr/>
            </a:pPr>
            <a:r>
              <a:rPr lang="hr-HR" dirty="0"/>
              <a:t>Pripadnost vojno političkim savezima određuje ideološku usmjerenost države</a:t>
            </a:r>
          </a:p>
          <a:p>
            <a:pPr marL="265176" indent="-265176">
              <a:buFont typeface="Wingdings 2"/>
              <a:buChar char=""/>
              <a:defRPr/>
            </a:pPr>
            <a:r>
              <a:rPr lang="hr-HR" dirty="0"/>
              <a:t>Binarni ili/ili koncepti vrlo su često prisutni</a:t>
            </a:r>
          </a:p>
          <a:p>
            <a:pPr marL="265176" indent="-265176">
              <a:buNone/>
              <a:defRPr/>
            </a:pPr>
            <a:r>
              <a:rPr lang="hr-HR" dirty="0"/>
              <a:t>  (kopno – more; sjever – jug; istok – zapad, West vs. Rest)</a:t>
            </a:r>
          </a:p>
          <a:p>
            <a:pPr marL="265176" indent="-265176">
              <a:buFont typeface="Wingdings 2"/>
              <a:buChar char=""/>
              <a:defRPr/>
            </a:pPr>
            <a:r>
              <a:rPr lang="hr-HR" dirty="0"/>
              <a:t>Danas globalno uvriježen sustav zapadnih vrijednost prema pravilima UN-a i međunarodnog prava vs. Rogue states (Države lupeži)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r-HR" dirty="0"/>
              <a:t>8. Tradicionalni ili suvremeni pravci interesa</a:t>
            </a:r>
            <a:endParaRPr lang="en-US" dirty="0"/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Tradicionalni pravci interesa: pretenzije na teritorij; položaj prema protezanju i sjecištima velikih povijesnih projekata</a:t>
            </a:r>
          </a:p>
          <a:p>
            <a:pPr>
              <a:buFont typeface="Arial" charset="0"/>
              <a:buNone/>
            </a:pPr>
            <a:endParaRPr lang="hr-HR" dirty="0"/>
          </a:p>
          <a:p>
            <a:r>
              <a:rPr lang="hr-HR" dirty="0"/>
              <a:t>Suvremeni pravci interesa: prometna povezanost; položaj prema protezanju i sjecištima velikih geoprometnih pravaca; energetski tokovi 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9. Političko okruženje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4953000"/>
          </a:xfrm>
        </p:spPr>
        <p:txBody>
          <a:bodyPr rtlCol="0">
            <a:normAutofit fontScale="92500"/>
          </a:bodyPr>
          <a:lstStyle/>
          <a:p>
            <a:pPr>
              <a:lnSpc>
                <a:spcPct val="150000"/>
              </a:lnSpc>
              <a:defRPr/>
            </a:pPr>
            <a:r>
              <a:rPr lang="hr-HR" dirty="0"/>
              <a:t>Susjedne države</a:t>
            </a:r>
          </a:p>
          <a:p>
            <a:pPr>
              <a:lnSpc>
                <a:spcPct val="150000"/>
              </a:lnSpc>
              <a:defRPr/>
            </a:pPr>
            <a:r>
              <a:rPr lang="hr-HR" dirty="0"/>
              <a:t>Odnosi sa susjednim državama</a:t>
            </a:r>
          </a:p>
          <a:p>
            <a:pPr>
              <a:lnSpc>
                <a:spcPct val="150000"/>
              </a:lnSpc>
              <a:defRPr/>
            </a:pPr>
            <a:r>
              <a:rPr lang="hr-HR" dirty="0"/>
              <a:t>Otvorena pitanja</a:t>
            </a:r>
          </a:p>
          <a:p>
            <a:pPr>
              <a:lnSpc>
                <a:spcPct val="150000"/>
              </a:lnSpc>
              <a:defRPr/>
            </a:pPr>
            <a:r>
              <a:rPr lang="hr-HR" dirty="0"/>
              <a:t>Sigurnost/Nesigurnost</a:t>
            </a:r>
          </a:p>
          <a:p>
            <a:pPr>
              <a:lnSpc>
                <a:spcPct val="150000"/>
              </a:lnSpc>
              <a:defRPr/>
            </a:pPr>
            <a:r>
              <a:rPr lang="hr-HR" dirty="0"/>
              <a:t>Politički projekti</a:t>
            </a:r>
          </a:p>
          <a:p>
            <a:pPr>
              <a:lnSpc>
                <a:spcPct val="150000"/>
              </a:lnSpc>
              <a:defRPr/>
            </a:pPr>
            <a:r>
              <a:rPr lang="hr-HR" dirty="0"/>
              <a:t>Prijetnje teritoriju</a:t>
            </a:r>
          </a:p>
          <a:p>
            <a:pPr>
              <a:lnSpc>
                <a:spcPct val="150000"/>
              </a:lnSpc>
              <a:defRPr/>
            </a:pPr>
            <a:r>
              <a:rPr lang="hr-HR" dirty="0"/>
              <a:t>Okruženost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10. Tip granica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830763"/>
          </a:xfrm>
        </p:spPr>
        <p:txBody>
          <a:bodyPr rtlCol="0">
            <a:normAutofit/>
          </a:bodyPr>
          <a:lstStyle/>
          <a:p>
            <a:pPr marL="265176" indent="-265176">
              <a:buFont typeface="Wingdings 2"/>
              <a:buChar char=""/>
              <a:defRPr/>
            </a:pPr>
            <a:r>
              <a:rPr lang="hr-HR" dirty="0"/>
              <a:t>Prirodne ili geometrijske</a:t>
            </a:r>
          </a:p>
          <a:p>
            <a:pPr marL="265176" indent="-265176">
              <a:buFont typeface="Wingdings 2"/>
              <a:buChar char=""/>
              <a:defRPr/>
            </a:pPr>
            <a:r>
              <a:rPr lang="hr-HR" dirty="0"/>
              <a:t>Prema funkcijama razlikujemo:</a:t>
            </a:r>
          </a:p>
          <a:p>
            <a:pPr marL="514350" indent="-514350">
              <a:buFont typeface="Wingdings 2"/>
              <a:buAutoNum type="alphaLcParenR"/>
              <a:defRPr/>
            </a:pPr>
            <a:r>
              <a:rPr lang="hr-HR" dirty="0"/>
              <a:t>Barijerne (nepropusne)</a:t>
            </a:r>
          </a:p>
          <a:p>
            <a:pPr marL="514350" indent="-514350">
              <a:buFont typeface="Wingdings 2"/>
              <a:buAutoNum type="alphaLcParenR"/>
              <a:defRPr/>
            </a:pPr>
            <a:r>
              <a:rPr lang="hr-HR" dirty="0"/>
              <a:t>Filtrirajuće (polupropusne)</a:t>
            </a:r>
          </a:p>
          <a:p>
            <a:pPr marL="514350" indent="-514350">
              <a:buFont typeface="Wingdings 2"/>
              <a:buAutoNum type="alphaLcParenR"/>
              <a:defRPr/>
            </a:pPr>
            <a:r>
              <a:rPr lang="hr-HR" dirty="0"/>
              <a:t>Kontaktne (propusne)</a:t>
            </a:r>
          </a:p>
          <a:p>
            <a:pPr marL="514350" indent="-514350">
              <a:buFont typeface="Wingdings 2"/>
              <a:buAutoNum type="alphaLcParenR"/>
              <a:defRPr/>
            </a:pPr>
            <a:r>
              <a:rPr lang="hr-HR" dirty="0"/>
              <a:t>Integrativne (dogovorno ukinute)</a:t>
            </a:r>
          </a:p>
          <a:p>
            <a:pPr marL="514350" indent="-514350">
              <a:defRPr/>
            </a:pPr>
            <a:endParaRPr lang="hr-HR" dirty="0"/>
          </a:p>
          <a:p>
            <a:pPr marL="514350" indent="-514350">
              <a:defRPr/>
            </a:pPr>
            <a:r>
              <a:rPr lang="hr-HR" dirty="0"/>
              <a:t>Prema nastanku (pionirske, antecedentne, subsekventne, nametnute, reliktne) </a:t>
            </a:r>
            <a:r>
              <a:rPr lang="hr-HR" dirty="0">
                <a:latin typeface="Times New Roman"/>
                <a:cs typeface="Times New Roman"/>
              </a:rPr>
              <a:t>→ </a:t>
            </a:r>
            <a:r>
              <a:rPr lang="hr-HR" dirty="0">
                <a:cs typeface="Times New Roman"/>
              </a:rPr>
              <a:t>sporne ?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11. Geografska dovršenost</a:t>
            </a:r>
            <a:endParaRPr lang="en-US"/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Teritorijalna cjelovitost</a:t>
            </a:r>
          </a:p>
          <a:p>
            <a:pPr>
              <a:buFont typeface="Arial" charset="0"/>
              <a:buNone/>
            </a:pPr>
            <a:endParaRPr lang="hr-HR"/>
          </a:p>
          <a:p>
            <a:r>
              <a:rPr lang="hr-HR"/>
              <a:t>Geografska hendikepiranost</a:t>
            </a:r>
          </a:p>
          <a:p>
            <a:pPr>
              <a:buFont typeface="Arial" charset="0"/>
              <a:buNone/>
            </a:pPr>
            <a:endParaRPr lang="hr-HR"/>
          </a:p>
          <a:p>
            <a:r>
              <a:rPr lang="hr-HR"/>
              <a:t>Povijesni teritoriji i povijesni projekti</a:t>
            </a:r>
          </a:p>
          <a:p>
            <a:pPr>
              <a:buFont typeface="Arial" charset="0"/>
              <a:buNone/>
            </a:pPr>
            <a:endParaRPr lang="hr-HR"/>
          </a:p>
          <a:p>
            <a:r>
              <a:rPr lang="hr-HR"/>
              <a:t>Teritorijalne pretenzije</a:t>
            </a: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r-HR" dirty="0"/>
              <a:t>12. Aktualni i potencijalni gospodarski izvori i razina tehnološkog razvoja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76800"/>
          </a:xfrm>
        </p:spPr>
        <p:txBody>
          <a:bodyPr rtlCol="0">
            <a:normAutofit/>
          </a:bodyPr>
          <a:lstStyle/>
          <a:p>
            <a:pPr marL="265176" indent="-265176">
              <a:buFont typeface="Wingdings 2"/>
              <a:buChar char=""/>
              <a:defRPr/>
            </a:pPr>
            <a:r>
              <a:rPr lang="hr-HR" dirty="0"/>
              <a:t>Ekonomski pokazatelji</a:t>
            </a:r>
          </a:p>
          <a:p>
            <a:pPr marL="265176" indent="-265176">
              <a:buFont typeface="Wingdings 2"/>
              <a:buChar char=""/>
              <a:defRPr/>
            </a:pPr>
            <a:r>
              <a:rPr lang="hr-HR" dirty="0"/>
              <a:t>Ulaganje u znanost</a:t>
            </a:r>
          </a:p>
          <a:p>
            <a:pPr marL="265176" indent="-265176">
              <a:buFont typeface="Wingdings 2"/>
              <a:buChar char=""/>
              <a:defRPr/>
            </a:pPr>
            <a:r>
              <a:rPr lang="hr-HR" dirty="0"/>
              <a:t>Patenti</a:t>
            </a:r>
          </a:p>
          <a:p>
            <a:pPr marL="265176" indent="-265176">
              <a:buFont typeface="Wingdings 2"/>
              <a:buChar char=""/>
              <a:defRPr/>
            </a:pPr>
            <a:r>
              <a:rPr lang="hr-HR" dirty="0"/>
              <a:t>Međunarodna prepoznatljivost </a:t>
            </a:r>
          </a:p>
          <a:p>
            <a:pPr marL="265176" indent="-265176">
              <a:buFont typeface="Wingdings 2"/>
              <a:buChar char=""/>
              <a:defRPr/>
            </a:pPr>
            <a:endParaRPr lang="hr-HR" dirty="0"/>
          </a:p>
          <a:p>
            <a:pPr marL="265176" indent="-265176">
              <a:buFont typeface="Wingdings 2"/>
              <a:buChar char=""/>
              <a:defRPr/>
            </a:pPr>
            <a:r>
              <a:rPr lang="hr-HR" dirty="0"/>
              <a:t>Prirodni izvori</a:t>
            </a:r>
          </a:p>
          <a:p>
            <a:pPr marL="265176" indent="-265176">
              <a:buFont typeface="Wingdings 2"/>
              <a:buChar char=""/>
              <a:defRPr/>
            </a:pPr>
            <a:r>
              <a:rPr lang="hr-HR" dirty="0"/>
              <a:t>Ovisnost o prirodnim izvorima</a:t>
            </a:r>
          </a:p>
          <a:p>
            <a:pPr marL="265176" indent="-265176">
              <a:buFont typeface="Wingdings 2"/>
              <a:buChar char=""/>
              <a:defRPr/>
            </a:pPr>
            <a:r>
              <a:rPr lang="hr-HR" dirty="0"/>
              <a:t>Alternative</a:t>
            </a:r>
          </a:p>
          <a:p>
            <a:pPr marL="265176" indent="-265176">
              <a:buFont typeface="Wingdings 2"/>
              <a:buChar char=""/>
              <a:defRPr/>
            </a:pPr>
            <a:r>
              <a:rPr lang="hr-HR" dirty="0"/>
              <a:t>Sprega izvora i industrije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31616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hr-HR" dirty="0"/>
              <a:t>13. Kvaliteta političkog sustava i stupanj demokratskog jedinstva države, politički mentalitet naroda</a:t>
            </a:r>
            <a:br>
              <a:rPr lang="hr-HR" dirty="0"/>
            </a:br>
            <a:endParaRPr lang="en-US" dirty="0"/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1981200" y="2362201"/>
            <a:ext cx="8229600" cy="3763963"/>
          </a:xfrm>
        </p:spPr>
        <p:txBody>
          <a:bodyPr/>
          <a:lstStyle/>
          <a:p>
            <a:r>
              <a:rPr lang="hr-HR"/>
              <a:t>Državno uređenje</a:t>
            </a:r>
          </a:p>
          <a:p>
            <a:r>
              <a:rPr lang="hr-HR"/>
              <a:t>Specifičnosti državnog uređenja</a:t>
            </a:r>
          </a:p>
          <a:p>
            <a:r>
              <a:rPr lang="hr-HR"/>
              <a:t>Razvijenost civilnog društva</a:t>
            </a:r>
          </a:p>
          <a:p>
            <a:r>
              <a:rPr lang="hr-HR"/>
              <a:t>Sprega i mreže moći</a:t>
            </a:r>
          </a:p>
          <a:p>
            <a:endParaRPr lang="hr-HR"/>
          </a:p>
          <a:p>
            <a:r>
              <a:rPr lang="hr-HR"/>
              <a:t>Vanjska politika</a:t>
            </a: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r-HR" dirty="0"/>
              <a:t>14. Smještaj na geopolitičkoj karti Svijeta</a:t>
            </a:r>
            <a:endParaRPr lang="en-US" dirty="0"/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Zaključak</a:t>
            </a:r>
          </a:p>
          <a:p>
            <a:endParaRPr lang="hr-HR"/>
          </a:p>
          <a:p>
            <a:r>
              <a:rPr lang="hr-HR"/>
              <a:t>Analiza sprege faktora geografskog položaja u svrhu određivanja geopolitičkog značaja na svjetskoj i regionalnoj geopolitičkoj karti</a:t>
            </a:r>
          </a:p>
          <a:p>
            <a:endParaRPr lang="hr-HR"/>
          </a:p>
          <a:p>
            <a:r>
              <a:rPr lang="hr-HR"/>
              <a:t>Popis korištene literature</a:t>
            </a:r>
          </a:p>
          <a:p>
            <a:r>
              <a:rPr lang="hr-HR"/>
              <a:t>Popis pitanja za raspravu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7EA08-3C0C-06DA-1C26-99AF31302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ANALIZA GEOPOLITIČKE MOĆI </a:t>
            </a:r>
            <a:br>
              <a:rPr lang="en-HR" dirty="0"/>
            </a:b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BEE01-BE4B-F0DD-7B66-06B8E02EE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HR" dirty="0"/>
              <a:t>GEOGRAFSKA MOĆ</a:t>
            </a:r>
          </a:p>
          <a:p>
            <a:endParaRPr lang="en-HR" dirty="0"/>
          </a:p>
          <a:p>
            <a:r>
              <a:rPr lang="en-HR" dirty="0"/>
              <a:t>SOCIJALNA MOĆ</a:t>
            </a:r>
          </a:p>
          <a:p>
            <a:endParaRPr lang="en-HR" dirty="0"/>
          </a:p>
          <a:p>
            <a:r>
              <a:rPr lang="en-HR" dirty="0"/>
              <a:t>EKONOMSKA MOĆ</a:t>
            </a:r>
          </a:p>
          <a:p>
            <a:endParaRPr lang="en-HR" dirty="0"/>
          </a:p>
          <a:p>
            <a:r>
              <a:rPr lang="en-HR" dirty="0"/>
              <a:t>VOJNA MOĆ</a:t>
            </a:r>
          </a:p>
          <a:p>
            <a:endParaRPr lang="en-HR" dirty="0"/>
          </a:p>
          <a:p>
            <a:r>
              <a:rPr lang="en-HR"/>
              <a:t>CYBER-POWER?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48171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72F29-7F63-C5ED-2400-B8B58B195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GEOGRAFIJA KAO SUDBINA?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D1439-F3C5-049A-9E89-3F5BA40D6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R" dirty="0"/>
              <a:t>SPYKMAN VS. COHEN </a:t>
            </a:r>
          </a:p>
          <a:p>
            <a:endParaRPr lang="en-HR" dirty="0"/>
          </a:p>
          <a:p>
            <a:r>
              <a:rPr lang="en-GB" dirty="0" err="1"/>
              <a:t>Spykman</a:t>
            </a:r>
            <a:r>
              <a:rPr lang="en-GB" dirty="0"/>
              <a:t>, Nicholas J. GEOGRAPHY AND FOREIGN POLICY, 1, The American Political Science Review, Vol. 32, No. 1 (Feb., 1938), pp. 28-50 </a:t>
            </a:r>
            <a:endParaRPr lang="en-HR" dirty="0"/>
          </a:p>
          <a:p>
            <a:r>
              <a:rPr lang="en-HR" dirty="0"/>
              <a:t>Cohen, Saul B. </a:t>
            </a:r>
            <a:r>
              <a:rPr lang="en-GB" dirty="0"/>
              <a:t>GEOGRAPHY AND STRATEGY: THEIR INTERRELATIONSHIP, Naval War College Review, Vol. 10, No. 4 (December, 1957), pp. 1-31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4479206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6C20B-8280-A04B-30EE-B57F4DE2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GEOGRAFSKA MOĆ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0277B-EE01-8178-72C0-7ADC2423F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Subjektivnost</a:t>
            </a:r>
            <a:r>
              <a:rPr lang="en-GB" dirty="0"/>
              <a:t> </a:t>
            </a:r>
            <a:r>
              <a:rPr lang="en-GB" dirty="0" err="1"/>
              <a:t>kod</a:t>
            </a:r>
            <a:r>
              <a:rPr lang="en-GB" dirty="0"/>
              <a:t> </a:t>
            </a:r>
            <a:r>
              <a:rPr lang="en-GB" dirty="0" err="1"/>
              <a:t>definiranja</a:t>
            </a:r>
            <a:r>
              <a:rPr lang="en-GB" dirty="0"/>
              <a:t> </a:t>
            </a:r>
            <a:r>
              <a:rPr lang="en-GB" dirty="0" err="1"/>
              <a:t>veličine</a:t>
            </a:r>
            <a:r>
              <a:rPr lang="en-GB" dirty="0"/>
              <a:t> </a:t>
            </a:r>
            <a:r>
              <a:rPr lang="en-GB" dirty="0" err="1"/>
              <a:t>države</a:t>
            </a:r>
            <a:r>
              <a:rPr lang="en-GB" dirty="0"/>
              <a:t> – </a:t>
            </a:r>
            <a:r>
              <a:rPr lang="en-GB" dirty="0" err="1"/>
              <a:t>etiketiranje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tipologizacija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Veličina</a:t>
            </a:r>
            <a:r>
              <a:rPr lang="en-GB" dirty="0"/>
              <a:t> </a:t>
            </a:r>
            <a:r>
              <a:rPr lang="en-GB" dirty="0" err="1"/>
              <a:t>teritorija</a:t>
            </a:r>
            <a:r>
              <a:rPr lang="en-GB" dirty="0"/>
              <a:t> vs. </a:t>
            </a:r>
            <a:r>
              <a:rPr lang="en-GB" dirty="0" err="1"/>
              <a:t>utjecaj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Male </a:t>
            </a:r>
            <a:r>
              <a:rPr lang="en-GB" dirty="0" err="1"/>
              <a:t>države</a:t>
            </a:r>
            <a:r>
              <a:rPr lang="en-GB" dirty="0"/>
              <a:t> vs. Male sile </a:t>
            </a:r>
          </a:p>
          <a:p>
            <a:endParaRPr lang="en-GB" dirty="0"/>
          </a:p>
          <a:p>
            <a:r>
              <a:rPr lang="en-GB" dirty="0" err="1"/>
              <a:t>Supersile</a:t>
            </a:r>
            <a:r>
              <a:rPr lang="en-GB" dirty="0"/>
              <a:t> vs. </a:t>
            </a:r>
            <a:r>
              <a:rPr lang="en-GB" dirty="0" err="1"/>
              <a:t>Superproblemi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87445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8F8DE-FA70-EBBC-6296-A2D1B70F6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SOCIJALNA MOĆ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2CEC5-414A-CD8B-5CB2-9AABC8601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R" dirty="0"/>
              <a:t>Demografski pokazatelji</a:t>
            </a:r>
          </a:p>
          <a:p>
            <a:r>
              <a:rPr lang="en-HR" dirty="0"/>
              <a:t>Kvaliteta života </a:t>
            </a:r>
            <a:r>
              <a:rPr lang="en-GB" dirty="0" err="1"/>
              <a:t>i</a:t>
            </a:r>
            <a:r>
              <a:rPr lang="en-HR" dirty="0"/>
              <a:t> održivost</a:t>
            </a:r>
          </a:p>
          <a:p>
            <a:r>
              <a:rPr lang="en-HR" dirty="0"/>
              <a:t>Soft-power </a:t>
            </a:r>
          </a:p>
          <a:p>
            <a:r>
              <a:rPr lang="en-GB" dirty="0"/>
              <a:t>P</a:t>
            </a:r>
            <a:r>
              <a:rPr lang="en-HR" dirty="0"/>
              <a:t>olitičko pozicioniranje</a:t>
            </a:r>
          </a:p>
          <a:p>
            <a:r>
              <a:rPr lang="en-HR" dirty="0"/>
              <a:t>Javna diplomacija </a:t>
            </a:r>
          </a:p>
          <a:p>
            <a:r>
              <a:rPr lang="en-HR" dirty="0"/>
              <a:t>Savezništva </a:t>
            </a:r>
            <a:r>
              <a:rPr lang="en-GB" dirty="0" err="1"/>
              <a:t>i</a:t>
            </a:r>
            <a:r>
              <a:rPr lang="en-HR" dirty="0"/>
              <a:t> suparništva </a:t>
            </a:r>
          </a:p>
          <a:p>
            <a:r>
              <a:rPr lang="en-HR" dirty="0"/>
              <a:t>Common vs. Collective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42761803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F0FD7-29C6-BB83-C501-E29097D43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EKONOMSKA MOĆ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0E3A6-FDEA-3F1E-6502-4524F0A8D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R" dirty="0"/>
              <a:t>Razlikuju se kapaciteti ovisno o mjerenju</a:t>
            </a:r>
          </a:p>
          <a:p>
            <a:r>
              <a:rPr lang="en-HR" dirty="0"/>
              <a:t>GDP – </a:t>
            </a:r>
            <a:r>
              <a:rPr lang="en-GB" dirty="0" err="1"/>
              <a:t>vrijednost</a:t>
            </a:r>
            <a:r>
              <a:rPr lang="en-GB" dirty="0"/>
              <a:t> </a:t>
            </a:r>
            <a:r>
              <a:rPr lang="en-GB" dirty="0" err="1"/>
              <a:t>usluga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dobara</a:t>
            </a:r>
            <a:r>
              <a:rPr lang="en-GB" dirty="0"/>
              <a:t> </a:t>
            </a:r>
            <a:r>
              <a:rPr lang="en-GB" dirty="0" err="1"/>
              <a:t>proizvedenih</a:t>
            </a:r>
            <a:r>
              <a:rPr lang="en-GB" dirty="0"/>
              <a:t> u </a:t>
            </a:r>
            <a:r>
              <a:rPr lang="en-GB" dirty="0" err="1"/>
              <a:t>zemlji</a:t>
            </a:r>
            <a:endParaRPr lang="en-HR" dirty="0"/>
          </a:p>
          <a:p>
            <a:r>
              <a:rPr lang="en-HR" dirty="0"/>
              <a:t>GDP per capita – stvarno raspodijeljeno državno bogatstvo </a:t>
            </a:r>
            <a:r>
              <a:rPr lang="en-GB" dirty="0">
                <a:hlinkClick r:id="rId2"/>
              </a:rPr>
              <a:t>www.worldometers.info/gdp/gdp-per-capita/</a:t>
            </a:r>
            <a:r>
              <a:rPr lang="en-GB" dirty="0"/>
              <a:t> </a:t>
            </a:r>
            <a:endParaRPr lang="en-HR" dirty="0"/>
          </a:p>
          <a:p>
            <a:r>
              <a:rPr lang="en-HR" dirty="0"/>
              <a:t>GDP PPP (purchasing power parity) – kupovna moć</a:t>
            </a:r>
          </a:p>
          <a:p>
            <a:r>
              <a:rPr lang="en-HR" dirty="0"/>
              <a:t>GNI (</a:t>
            </a:r>
            <a:r>
              <a:rPr lang="en-GB" dirty="0"/>
              <a:t>Gross National Income) – GDP minus </a:t>
            </a:r>
            <a:r>
              <a:rPr lang="en-GB" dirty="0" err="1"/>
              <a:t>strano</a:t>
            </a:r>
            <a:r>
              <a:rPr lang="en-GB" dirty="0"/>
              <a:t> </a:t>
            </a:r>
            <a:r>
              <a:rPr lang="en-GB" dirty="0" err="1"/>
              <a:t>poslovanje</a:t>
            </a:r>
            <a:r>
              <a:rPr lang="en-GB" dirty="0"/>
              <a:t> (</a:t>
            </a:r>
            <a:r>
              <a:rPr lang="en-GB" dirty="0" err="1"/>
              <a:t>skida</a:t>
            </a:r>
            <a:r>
              <a:rPr lang="en-GB" dirty="0"/>
              <a:t> s </a:t>
            </a:r>
            <a:r>
              <a:rPr lang="en-GB" dirty="0" err="1"/>
              <a:t>liste</a:t>
            </a:r>
            <a:r>
              <a:rPr lang="en-GB" dirty="0"/>
              <a:t> </a:t>
            </a:r>
            <a:r>
              <a:rPr lang="en-GB" dirty="0" err="1"/>
              <a:t>porezne</a:t>
            </a:r>
            <a:r>
              <a:rPr lang="en-GB" dirty="0"/>
              <a:t> </a:t>
            </a:r>
            <a:r>
              <a:rPr lang="en-GB" dirty="0" err="1"/>
              <a:t>oaze</a:t>
            </a:r>
            <a:r>
              <a:rPr lang="en-GB" dirty="0"/>
              <a:t>)</a:t>
            </a:r>
          </a:p>
          <a:p>
            <a:r>
              <a:rPr lang="en-GB" dirty="0"/>
              <a:t>GNI per capita</a:t>
            </a:r>
            <a:endParaRPr lang="en-HR" dirty="0"/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5503379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F9262-1DAA-BDE1-8964-D02B81311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63875"/>
          </a:xfrm>
        </p:spPr>
        <p:txBody>
          <a:bodyPr>
            <a:normAutofit/>
          </a:bodyPr>
          <a:lstStyle/>
          <a:p>
            <a:r>
              <a:rPr lang="en-GB" dirty="0"/>
              <a:t>15 World Richest States</a:t>
            </a:r>
            <a:br>
              <a:rPr lang="en-GB" dirty="0"/>
            </a:br>
            <a:r>
              <a:rPr lang="en-GB" dirty="0"/>
              <a:t>GNI per capita, 2023</a:t>
            </a:r>
            <a:br>
              <a:rPr lang="en-GB" dirty="0"/>
            </a:br>
            <a:r>
              <a:rPr lang="en-GB" dirty="0">
                <a:hlinkClick r:id="rId2"/>
              </a:rPr>
              <a:t>www.worldatlas.com</a:t>
            </a:r>
            <a:br>
              <a:rPr lang="en-GB" dirty="0"/>
            </a:b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4222B-199F-859F-59BE-1D56160CC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8935" y="617517"/>
            <a:ext cx="4584864" cy="587535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Luxembourg, </a:t>
            </a:r>
          </a:p>
          <a:p>
            <a:r>
              <a:rPr lang="en-GB" dirty="0"/>
              <a:t>Singapore, </a:t>
            </a:r>
          </a:p>
          <a:p>
            <a:r>
              <a:rPr lang="en-GB" dirty="0"/>
              <a:t>Ireland, </a:t>
            </a:r>
          </a:p>
          <a:p>
            <a:r>
              <a:rPr lang="en-GB" dirty="0"/>
              <a:t>Qatar, </a:t>
            </a:r>
          </a:p>
          <a:p>
            <a:r>
              <a:rPr lang="en-GB" dirty="0"/>
              <a:t>Switzerland, </a:t>
            </a:r>
          </a:p>
          <a:p>
            <a:r>
              <a:rPr lang="en-GB" dirty="0"/>
              <a:t>Norway, </a:t>
            </a:r>
          </a:p>
          <a:p>
            <a:r>
              <a:rPr lang="en-GB" dirty="0"/>
              <a:t>United Arab Emirates, </a:t>
            </a:r>
          </a:p>
          <a:p>
            <a:r>
              <a:rPr lang="en-GB" dirty="0"/>
              <a:t>Brunei, </a:t>
            </a:r>
          </a:p>
          <a:p>
            <a:r>
              <a:rPr lang="en-GB" dirty="0"/>
              <a:t>United States, </a:t>
            </a:r>
          </a:p>
          <a:p>
            <a:r>
              <a:rPr lang="en-GB" dirty="0"/>
              <a:t>San Marino, </a:t>
            </a:r>
          </a:p>
          <a:p>
            <a:r>
              <a:rPr lang="en-GB" dirty="0"/>
              <a:t>Netherlands, </a:t>
            </a:r>
          </a:p>
          <a:p>
            <a:r>
              <a:rPr lang="en-GB" dirty="0"/>
              <a:t>Denmark, </a:t>
            </a:r>
          </a:p>
          <a:p>
            <a:r>
              <a:rPr lang="en-GB" dirty="0"/>
              <a:t>Iceland, </a:t>
            </a:r>
          </a:p>
          <a:p>
            <a:r>
              <a:rPr lang="en-GB" dirty="0"/>
              <a:t>Austria, and </a:t>
            </a:r>
          </a:p>
          <a:p>
            <a:r>
              <a:rPr lang="en-GB" dirty="0"/>
              <a:t>Andorra. 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8096692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A3DA-A4F4-1AF8-3748-8DB987D91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pic>
        <p:nvPicPr>
          <p:cNvPr id="5" name="Content Placeholder 4" descr="A screenshot of a screen&#10;&#10;Description automatically generated">
            <a:extLst>
              <a:ext uri="{FF2B5EF4-FFF2-40B4-BE49-F238E27FC236}">
                <a16:creationId xmlns:a16="http://schemas.microsoft.com/office/drawing/2014/main" id="{D21874C9-604E-5CBE-6FA3-49F9957C8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9601" y="365124"/>
            <a:ext cx="6973011" cy="6206185"/>
          </a:xfrm>
        </p:spPr>
      </p:pic>
    </p:spTree>
    <p:extLst>
      <p:ext uri="{BB962C8B-B14F-4D97-AF65-F5344CB8AC3E}">
        <p14:creationId xmlns:p14="http://schemas.microsoft.com/office/powerpoint/2010/main" val="18843287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5057D-E14E-850E-3849-11431332B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489AD-B70D-01FC-48DB-2603A2DD6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</a:t>
            </a:r>
            <a:r>
              <a:rPr lang="en-GB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ORLD BANK</a:t>
            </a:r>
          </a:p>
          <a:p>
            <a:r>
              <a:rPr lang="en-GB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https://data.worldbank.org/indicator/NY.GNP.PCAP.PP.CD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u="sng" dirty="0"/>
              <a:t>OUR WORLD IN DATA </a:t>
            </a:r>
          </a:p>
          <a:p>
            <a:r>
              <a:rPr lang="en-GB" dirty="0">
                <a:hlinkClick r:id="rId3"/>
              </a:rPr>
              <a:t>https://ourworldindata.org/grapher/gross-national-income-per-capita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u="sng" dirty="0"/>
              <a:t>WORLD POPULATION REVIEW </a:t>
            </a:r>
          </a:p>
          <a:p>
            <a:r>
              <a:rPr lang="en-GB" dirty="0">
                <a:hlinkClick r:id="rId4"/>
              </a:rPr>
              <a:t>https://worldpopulationreview.com/country-rankings/gni-per-capita-by-country</a:t>
            </a:r>
            <a:endParaRPr lang="en-GB" dirty="0"/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5404753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72F60-BF51-133D-83A2-686CBFF6D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pic>
        <p:nvPicPr>
          <p:cNvPr id="5" name="Content Placeholder 4" descr="A map of the world with different countries/regions&#10;&#10;Description automatically generated">
            <a:extLst>
              <a:ext uri="{FF2B5EF4-FFF2-40B4-BE49-F238E27FC236}">
                <a16:creationId xmlns:a16="http://schemas.microsoft.com/office/drawing/2014/main" id="{F28B167E-24A1-A135-66F2-9708F4EA6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365124"/>
            <a:ext cx="10515599" cy="5795355"/>
          </a:xfrm>
        </p:spPr>
      </p:pic>
    </p:spTree>
    <p:extLst>
      <p:ext uri="{BB962C8B-B14F-4D97-AF65-F5344CB8AC3E}">
        <p14:creationId xmlns:p14="http://schemas.microsoft.com/office/powerpoint/2010/main" val="29787005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296D1-4B50-6C4F-B162-FA8614139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VOJNA MOĆ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C5E02-F68B-6415-9318-88555BD97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87" y="1423686"/>
            <a:ext cx="11157995" cy="4753277"/>
          </a:xfrm>
        </p:spPr>
        <p:txBody>
          <a:bodyPr>
            <a:normAutofit/>
          </a:bodyPr>
          <a:lstStyle/>
          <a:p>
            <a:r>
              <a:rPr lang="en-GB" dirty="0"/>
              <a:t>Ulrike </a:t>
            </a:r>
            <a:r>
              <a:rPr lang="en-GB" dirty="0" err="1"/>
              <a:t>Fanke</a:t>
            </a:r>
            <a:r>
              <a:rPr lang="en-GB" dirty="0"/>
              <a:t>: “Military power is notoriously hard to measure, and yet it is one of the areas of state power in which measurements are the most prevalent and sought after.” - </a:t>
            </a:r>
            <a:r>
              <a:rPr lang="en-GB" dirty="0" err="1"/>
              <a:t>vojna</a:t>
            </a:r>
            <a:r>
              <a:rPr lang="en-GB" dirty="0"/>
              <a:t> </a:t>
            </a:r>
            <a:r>
              <a:rPr lang="en-GB" dirty="0" err="1"/>
              <a:t>moć</a:t>
            </a:r>
            <a:r>
              <a:rPr lang="en-GB" dirty="0"/>
              <a:t> je </a:t>
            </a:r>
            <a:r>
              <a:rPr lang="en-GB" dirty="0" err="1"/>
              <a:t>poznata</a:t>
            </a:r>
            <a:r>
              <a:rPr lang="en-GB" dirty="0"/>
              <a:t> po tome da je </a:t>
            </a:r>
            <a:r>
              <a:rPr lang="en-GB" dirty="0" err="1"/>
              <a:t>teško</a:t>
            </a:r>
            <a:r>
              <a:rPr lang="en-GB" dirty="0"/>
              <a:t> </a:t>
            </a:r>
            <a:r>
              <a:rPr lang="en-GB" dirty="0" err="1"/>
              <a:t>izmjeriti</a:t>
            </a:r>
            <a:r>
              <a:rPr lang="en-GB" dirty="0"/>
              <a:t>, a </a:t>
            </a:r>
            <a:r>
              <a:rPr lang="en-GB" dirty="0" err="1"/>
              <a:t>ipak</a:t>
            </a:r>
            <a:r>
              <a:rPr lang="en-GB" dirty="0"/>
              <a:t> je </a:t>
            </a:r>
            <a:r>
              <a:rPr lang="en-GB" dirty="0" err="1"/>
              <a:t>jedno</a:t>
            </a:r>
            <a:r>
              <a:rPr lang="en-GB" dirty="0"/>
              <a:t> od </a:t>
            </a:r>
            <a:r>
              <a:rPr lang="en-GB" dirty="0" err="1"/>
              <a:t>područja</a:t>
            </a:r>
            <a:r>
              <a:rPr lang="en-GB" dirty="0"/>
              <a:t> </a:t>
            </a:r>
            <a:r>
              <a:rPr lang="en-GB" dirty="0" err="1"/>
              <a:t>državne</a:t>
            </a:r>
            <a:r>
              <a:rPr lang="en-GB" dirty="0"/>
              <a:t> </a:t>
            </a:r>
            <a:r>
              <a:rPr lang="en-GB" dirty="0" err="1"/>
              <a:t>moći</a:t>
            </a:r>
            <a:r>
              <a:rPr lang="en-GB" dirty="0"/>
              <a:t> u </a:t>
            </a:r>
            <a:r>
              <a:rPr lang="en-GB" dirty="0" err="1"/>
              <a:t>kojima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mjerenja</a:t>
            </a:r>
            <a:r>
              <a:rPr lang="en-GB" dirty="0"/>
              <a:t> </a:t>
            </a:r>
            <a:r>
              <a:rPr lang="en-GB" dirty="0" err="1"/>
              <a:t>najčešća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najtraženija</a:t>
            </a:r>
            <a:r>
              <a:rPr lang="en-GB" dirty="0"/>
              <a:t>!</a:t>
            </a:r>
          </a:p>
          <a:p>
            <a:r>
              <a:rPr lang="en-GB" dirty="0"/>
              <a:t>The Power Atlas, </a:t>
            </a:r>
            <a:r>
              <a:rPr lang="en-GB" dirty="0">
                <a:hlinkClick r:id="rId2"/>
              </a:rPr>
              <a:t>www.ecfr.eu/special/power-atlas/military/</a:t>
            </a:r>
            <a:endParaRPr lang="en-GB" dirty="0"/>
          </a:p>
          <a:p>
            <a:r>
              <a:rPr lang="en-GB" dirty="0" err="1"/>
              <a:t>Vojna</a:t>
            </a:r>
            <a:r>
              <a:rPr lang="en-GB" dirty="0"/>
              <a:t> </a:t>
            </a:r>
            <a:r>
              <a:rPr lang="en-GB" dirty="0" err="1"/>
              <a:t>moć</a:t>
            </a:r>
            <a:r>
              <a:rPr lang="en-GB" dirty="0"/>
              <a:t> </a:t>
            </a:r>
            <a:r>
              <a:rPr lang="en-GB" dirty="0" err="1"/>
              <a:t>predstavlja</a:t>
            </a:r>
            <a:r>
              <a:rPr lang="en-GB" dirty="0"/>
              <a:t> </a:t>
            </a:r>
            <a:r>
              <a:rPr lang="en-GB" dirty="0" err="1"/>
              <a:t>više</a:t>
            </a:r>
            <a:r>
              <a:rPr lang="en-GB" dirty="0"/>
              <a:t> od </a:t>
            </a:r>
            <a:r>
              <a:rPr lang="en-GB" dirty="0" err="1"/>
              <a:t>brojnosti</a:t>
            </a:r>
            <a:r>
              <a:rPr lang="en-GB" dirty="0"/>
              <a:t> </a:t>
            </a:r>
            <a:r>
              <a:rPr lang="en-GB" dirty="0" err="1"/>
              <a:t>vojske</a:t>
            </a:r>
            <a:r>
              <a:rPr lang="en-GB" dirty="0"/>
              <a:t>/</a:t>
            </a:r>
            <a:r>
              <a:rPr lang="en-GB" dirty="0" err="1"/>
              <a:t>opreme</a:t>
            </a:r>
            <a:r>
              <a:rPr lang="en-GB" dirty="0"/>
              <a:t>, </a:t>
            </a:r>
            <a:r>
              <a:rPr lang="en-GB" dirty="0" err="1"/>
              <a:t>uključuje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vojni</a:t>
            </a:r>
            <a:r>
              <a:rPr lang="en-GB" dirty="0"/>
              <a:t> </a:t>
            </a:r>
            <a:r>
              <a:rPr lang="en-GB" dirty="0" err="1"/>
              <a:t>proračun</a:t>
            </a:r>
            <a:r>
              <a:rPr lang="en-GB" dirty="0"/>
              <a:t> </a:t>
            </a:r>
            <a:r>
              <a:rPr lang="en-GB" dirty="0" err="1"/>
              <a:t>ali</a:t>
            </a:r>
            <a:r>
              <a:rPr lang="en-GB" dirty="0"/>
              <a:t> mora </a:t>
            </a:r>
            <a:r>
              <a:rPr lang="en-GB" dirty="0" err="1"/>
              <a:t>uključivati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niz</a:t>
            </a:r>
            <a:r>
              <a:rPr lang="en-GB" dirty="0"/>
              <a:t> </a:t>
            </a:r>
            <a:r>
              <a:rPr lang="en-GB" dirty="0" err="1"/>
              <a:t>ostalih</a:t>
            </a:r>
            <a:r>
              <a:rPr lang="en-GB" dirty="0"/>
              <a:t> </a:t>
            </a:r>
            <a:r>
              <a:rPr lang="en-GB" dirty="0" err="1"/>
              <a:t>elemenata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je </a:t>
            </a:r>
            <a:r>
              <a:rPr lang="en-GB" dirty="0" err="1"/>
              <a:t>različita</a:t>
            </a:r>
            <a:r>
              <a:rPr lang="en-GB" dirty="0"/>
              <a:t> u </a:t>
            </a:r>
            <a:r>
              <a:rPr lang="en-GB" dirty="0" err="1"/>
              <a:t>nizu</a:t>
            </a:r>
            <a:r>
              <a:rPr lang="en-GB" dirty="0"/>
              <a:t> </a:t>
            </a:r>
            <a:r>
              <a:rPr lang="en-GB" dirty="0" err="1"/>
              <a:t>segmenata</a:t>
            </a:r>
            <a:r>
              <a:rPr lang="en-GB" dirty="0"/>
              <a:t>: </a:t>
            </a:r>
            <a:r>
              <a:rPr lang="en-GB" dirty="0" err="1"/>
              <a:t>napad</a:t>
            </a:r>
            <a:r>
              <a:rPr lang="en-GB" dirty="0"/>
              <a:t>, </a:t>
            </a:r>
            <a:r>
              <a:rPr lang="en-GB" dirty="0" err="1"/>
              <a:t>obrana</a:t>
            </a:r>
            <a:r>
              <a:rPr lang="en-GB" dirty="0"/>
              <a:t>, cyber, AI, </a:t>
            </a:r>
            <a:r>
              <a:rPr lang="en-GB" dirty="0" err="1"/>
              <a:t>inovativnost</a:t>
            </a:r>
            <a:r>
              <a:rPr lang="en-GB" dirty="0"/>
              <a:t>, </a:t>
            </a:r>
            <a:r>
              <a:rPr lang="en-GB" dirty="0" err="1"/>
              <a:t>vojna</a:t>
            </a:r>
            <a:r>
              <a:rPr lang="en-GB" dirty="0"/>
              <a:t> </a:t>
            </a:r>
            <a:r>
              <a:rPr lang="en-GB" dirty="0" err="1"/>
              <a:t>industrija</a:t>
            </a:r>
            <a:r>
              <a:rPr lang="en-GB" dirty="0"/>
              <a:t>, </a:t>
            </a:r>
            <a:r>
              <a:rPr lang="en-GB" dirty="0" err="1"/>
              <a:t>vojna</a:t>
            </a:r>
            <a:r>
              <a:rPr lang="en-GB" dirty="0"/>
              <a:t> </a:t>
            </a:r>
            <a:r>
              <a:rPr lang="en-GB" dirty="0" err="1"/>
              <a:t>prisutnost</a:t>
            </a:r>
            <a:r>
              <a:rPr lang="en-GB" dirty="0"/>
              <a:t>, </a:t>
            </a:r>
            <a:r>
              <a:rPr lang="en-GB" dirty="0" err="1"/>
              <a:t>voljnost</a:t>
            </a:r>
            <a:r>
              <a:rPr lang="en-GB" dirty="0"/>
              <a:t> </a:t>
            </a:r>
            <a:r>
              <a:rPr lang="en-GB" dirty="0" err="1"/>
              <a:t>djelovanja</a:t>
            </a:r>
            <a:r>
              <a:rPr lang="en-GB" dirty="0"/>
              <a:t>, hard power, soft power, rogue power, space control, …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8843479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A9CCD-CD79-678A-46B9-817BF00F3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VOJNA MOĆ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E91AE-F3C4-D622-ADB0-90A967D1F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Stockholm International Peace Research Institute (SIPRI) od 1949 </a:t>
            </a:r>
          </a:p>
          <a:p>
            <a:r>
              <a:rPr lang="en-GB" dirty="0" err="1"/>
              <a:t>Baza</a:t>
            </a:r>
            <a:r>
              <a:rPr lang="en-GB" dirty="0"/>
              <a:t> </a:t>
            </a:r>
            <a:r>
              <a:rPr lang="en-GB" dirty="0" err="1"/>
              <a:t>pokazuje</a:t>
            </a:r>
            <a:r>
              <a:rPr lang="en-GB" dirty="0"/>
              <a:t> </a:t>
            </a:r>
            <a:r>
              <a:rPr lang="en-GB" dirty="0" err="1"/>
              <a:t>postotak</a:t>
            </a:r>
            <a:r>
              <a:rPr lang="en-GB" dirty="0"/>
              <a:t> GDP-a koji se </a:t>
            </a:r>
            <a:r>
              <a:rPr lang="en-GB" dirty="0" err="1"/>
              <a:t>troši</a:t>
            </a:r>
            <a:r>
              <a:rPr lang="en-GB" dirty="0"/>
              <a:t> za </a:t>
            </a:r>
            <a:r>
              <a:rPr lang="en-GB" dirty="0" err="1"/>
              <a:t>vojni</a:t>
            </a:r>
            <a:r>
              <a:rPr lang="en-GB" dirty="0"/>
              <a:t> </a:t>
            </a:r>
            <a:r>
              <a:rPr lang="en-GB" dirty="0" err="1"/>
              <a:t>proračun</a:t>
            </a:r>
            <a:r>
              <a:rPr lang="en-GB" dirty="0"/>
              <a:t> </a:t>
            </a:r>
            <a:r>
              <a:rPr lang="en-GB" dirty="0">
                <a:hlinkClick r:id="rId2"/>
              </a:rPr>
              <a:t>www.milex.sipri.org/sipri</a:t>
            </a:r>
            <a:r>
              <a:rPr lang="en-GB" dirty="0"/>
              <a:t> </a:t>
            </a:r>
          </a:p>
          <a:p>
            <a:r>
              <a:rPr lang="en-GB" dirty="0"/>
              <a:t>Global Fire Power Index – </a:t>
            </a:r>
            <a:r>
              <a:rPr lang="en-GB" dirty="0" err="1"/>
              <a:t>ukupni</a:t>
            </a:r>
            <a:r>
              <a:rPr lang="en-GB" dirty="0"/>
              <a:t> </a:t>
            </a:r>
            <a:r>
              <a:rPr lang="en-GB" dirty="0" err="1"/>
              <a:t>vojni</a:t>
            </a:r>
            <a:r>
              <a:rPr lang="en-GB" dirty="0"/>
              <a:t> </a:t>
            </a:r>
            <a:r>
              <a:rPr lang="en-GB" dirty="0" err="1"/>
              <a:t>kapaciteti</a:t>
            </a:r>
            <a:r>
              <a:rPr lang="en-GB" dirty="0"/>
              <a:t> u </a:t>
            </a:r>
            <a:r>
              <a:rPr lang="en-GB" dirty="0" err="1"/>
              <a:t>preko</a:t>
            </a:r>
            <a:r>
              <a:rPr lang="en-GB" dirty="0"/>
              <a:t> 60 </a:t>
            </a:r>
            <a:r>
              <a:rPr lang="en-GB" dirty="0" err="1"/>
              <a:t>kategorija</a:t>
            </a:r>
            <a:r>
              <a:rPr lang="en-GB" dirty="0"/>
              <a:t> – od </a:t>
            </a:r>
            <a:r>
              <a:rPr lang="en-GB" dirty="0" err="1"/>
              <a:t>brojnosti</a:t>
            </a:r>
            <a:r>
              <a:rPr lang="en-GB" dirty="0"/>
              <a:t>, </a:t>
            </a:r>
            <a:r>
              <a:rPr lang="en-GB" dirty="0" err="1"/>
              <a:t>financija</a:t>
            </a:r>
            <a:r>
              <a:rPr lang="en-GB" dirty="0"/>
              <a:t>, </a:t>
            </a:r>
            <a:r>
              <a:rPr lang="en-GB" dirty="0" err="1"/>
              <a:t>logistike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geografije</a:t>
            </a:r>
            <a:r>
              <a:rPr lang="en-GB" dirty="0"/>
              <a:t> </a:t>
            </a:r>
            <a:r>
              <a:rPr lang="en-GB" dirty="0">
                <a:hlinkClick r:id="rId3"/>
              </a:rPr>
              <a:t>www.globalfirepower.com/countries-listing.php</a:t>
            </a:r>
            <a:endParaRPr lang="en-GB" dirty="0"/>
          </a:p>
          <a:p>
            <a:r>
              <a:rPr lang="en-GB" dirty="0"/>
              <a:t>Ali </a:t>
            </a:r>
            <a:r>
              <a:rPr lang="en-GB" dirty="0" err="1"/>
              <a:t>uz</a:t>
            </a:r>
            <a:r>
              <a:rPr lang="en-GB" dirty="0"/>
              <a:t> </a:t>
            </a:r>
            <a:r>
              <a:rPr lang="en-GB" dirty="0" err="1"/>
              <a:t>mjerljive</a:t>
            </a:r>
            <a:r>
              <a:rPr lang="en-GB" dirty="0"/>
              <a:t> </a:t>
            </a:r>
            <a:r>
              <a:rPr lang="en-GB" dirty="0" err="1"/>
              <a:t>jedinice</a:t>
            </a:r>
            <a:r>
              <a:rPr lang="en-GB" dirty="0"/>
              <a:t> hard power-a </a:t>
            </a:r>
            <a:r>
              <a:rPr lang="en-GB" dirty="0" err="1"/>
              <a:t>treba</a:t>
            </a:r>
            <a:r>
              <a:rPr lang="en-GB" dirty="0"/>
              <a:t> </a:t>
            </a:r>
            <a:r>
              <a:rPr lang="en-GB" dirty="0" err="1"/>
              <a:t>pridodati</a:t>
            </a:r>
            <a:r>
              <a:rPr lang="en-GB" dirty="0"/>
              <a:t> </a:t>
            </a:r>
            <a:r>
              <a:rPr lang="en-GB" dirty="0" err="1"/>
              <a:t>saveze</a:t>
            </a:r>
            <a:r>
              <a:rPr lang="en-GB" dirty="0"/>
              <a:t>, </a:t>
            </a:r>
            <a:r>
              <a:rPr lang="en-GB" dirty="0" err="1"/>
              <a:t>spremnost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volju</a:t>
            </a:r>
            <a:r>
              <a:rPr lang="en-GB" dirty="0"/>
              <a:t> za </a:t>
            </a:r>
            <a:r>
              <a:rPr lang="en-GB" dirty="0" err="1"/>
              <a:t>vojnim</a:t>
            </a:r>
            <a:r>
              <a:rPr lang="en-GB" dirty="0"/>
              <a:t> </a:t>
            </a:r>
            <a:r>
              <a:rPr lang="en-GB" dirty="0" err="1"/>
              <a:t>djelovanjem</a:t>
            </a:r>
            <a:r>
              <a:rPr lang="en-GB" dirty="0"/>
              <a:t> </a:t>
            </a:r>
          </a:p>
          <a:p>
            <a:r>
              <a:rPr lang="en-GB" dirty="0"/>
              <a:t>Cyber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vojna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zasebna</a:t>
            </a:r>
            <a:r>
              <a:rPr lang="en-GB" dirty="0"/>
              <a:t> </a:t>
            </a:r>
            <a:r>
              <a:rPr lang="en-GB" dirty="0" err="1"/>
              <a:t>kategorija</a:t>
            </a:r>
            <a:r>
              <a:rPr lang="en-GB" dirty="0"/>
              <a:t> </a:t>
            </a:r>
            <a:r>
              <a:rPr lang="en-GB" dirty="0" err="1"/>
              <a:t>moći</a:t>
            </a:r>
            <a:r>
              <a:rPr lang="en-GB" dirty="0"/>
              <a:t> </a:t>
            </a:r>
            <a:r>
              <a:rPr lang="en-GB" dirty="0" err="1"/>
              <a:t>države</a:t>
            </a:r>
            <a:r>
              <a:rPr lang="en-GB" dirty="0"/>
              <a:t>?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8051089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16575A4B-E25E-3C54-6ED0-233E14873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HR" i="1">
                <a:ea typeface="ＭＳ Ｐゴシック" panose="020B0600070205080204" pitchFamily="34" charset="-128"/>
              </a:rPr>
              <a:t>Novi</a:t>
            </a:r>
            <a:r>
              <a:rPr lang="hr-HR" altLang="en-HR">
                <a:ea typeface="ＭＳ Ｐゴシック" panose="020B0600070205080204" pitchFamily="34" charset="-128"/>
              </a:rPr>
              <a:t> prostori borbe za (pre)moć</a:t>
            </a:r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AEDA8440-40E4-19EC-B4E4-2AD2547CB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655" y="1816924"/>
            <a:ext cx="9130145" cy="4707701"/>
          </a:xfrm>
        </p:spPr>
        <p:txBody>
          <a:bodyPr/>
          <a:lstStyle/>
          <a:p>
            <a:r>
              <a:rPr lang="hr-HR" altLang="en-HR" dirty="0">
                <a:ea typeface="ＭＳ Ｐゴシック" panose="020B0600070205080204" pitchFamily="34" charset="-128"/>
              </a:rPr>
              <a:t>Kopno (2D)</a:t>
            </a:r>
          </a:p>
          <a:p>
            <a:r>
              <a:rPr lang="hr-HR" altLang="en-HR" dirty="0">
                <a:ea typeface="ＭＳ Ｐゴシック" panose="020B0600070205080204" pitchFamily="34" charset="-128"/>
              </a:rPr>
              <a:t>Podzemlje (-1D)</a:t>
            </a:r>
          </a:p>
          <a:p>
            <a:r>
              <a:rPr lang="hr-HR" altLang="en-HR" dirty="0">
                <a:ea typeface="ＭＳ Ｐゴシック" panose="020B0600070205080204" pitchFamily="34" charset="-128"/>
              </a:rPr>
              <a:t>More (2D)</a:t>
            </a:r>
          </a:p>
          <a:p>
            <a:r>
              <a:rPr lang="hr-HR" altLang="en-HR" dirty="0">
                <a:ea typeface="ＭＳ Ｐゴシック" panose="020B0600070205080204" pitchFamily="34" charset="-128"/>
              </a:rPr>
              <a:t>Zrak (3D)</a:t>
            </a:r>
          </a:p>
          <a:p>
            <a:r>
              <a:rPr lang="hr-HR" altLang="en-HR" dirty="0">
                <a:ea typeface="ＭＳ Ｐゴシック" panose="020B0600070205080204" pitchFamily="34" charset="-128"/>
              </a:rPr>
              <a:t>Svemir (4D)</a:t>
            </a:r>
          </a:p>
          <a:p>
            <a:r>
              <a:rPr lang="hr-HR" altLang="en-HR" dirty="0">
                <a:ea typeface="ＭＳ Ｐゴシック" panose="020B0600070205080204" pitchFamily="34" charset="-128"/>
              </a:rPr>
              <a:t>Podmorje (-1D)</a:t>
            </a:r>
          </a:p>
          <a:p>
            <a:r>
              <a:rPr lang="hr-HR" altLang="en-HR" dirty="0">
                <a:ea typeface="ＭＳ Ｐゴシック" panose="020B0600070205080204" pitchFamily="34" charset="-128"/>
              </a:rPr>
              <a:t>Virtualni prostor (5D)</a:t>
            </a:r>
          </a:p>
          <a:p>
            <a:r>
              <a:rPr lang="hr-HR" altLang="en-HR" dirty="0">
                <a:ea typeface="ＭＳ Ｐゴシック" panose="020B0600070205080204" pitchFamily="34" charset="-128"/>
              </a:rPr>
              <a:t>Percepcija prostora (6D)</a:t>
            </a:r>
          </a:p>
          <a:p>
            <a:r>
              <a:rPr lang="hr-HR" altLang="en-HR" dirty="0">
                <a:ea typeface="ＭＳ Ｐゴシック" panose="020B0600070205080204" pitchFamily="34" charset="-128"/>
              </a:rPr>
              <a:t>Anti-teritorijalnost 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E4CA4-58A6-3E06-39A3-4B5735FB5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4278"/>
          </a:xfrm>
        </p:spPr>
        <p:txBody>
          <a:bodyPr>
            <a:normAutofit fontScale="90000"/>
          </a:bodyPr>
          <a:lstStyle/>
          <a:p>
            <a:r>
              <a:rPr lang="en-HR" dirty="0"/>
              <a:t>Spykman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7FCAD-46FC-F9D5-E669-867C464F6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09" y="1009404"/>
            <a:ext cx="11412187" cy="5296393"/>
          </a:xfrm>
        </p:spPr>
        <p:txBody>
          <a:bodyPr>
            <a:normAutofit fontScale="92500" lnSpcReduction="10000"/>
          </a:bodyPr>
          <a:lstStyle/>
          <a:p>
            <a:r>
              <a:rPr lang="en-HR" dirty="0"/>
              <a:t>“Geography does not argue. It simply is.” (1942)</a:t>
            </a:r>
          </a:p>
          <a:p>
            <a:r>
              <a:rPr lang="en-GB" dirty="0"/>
              <a:t>“Geography does not determine, but it does condition; it not only offers possibilities for use, it demands that they be used; man's only freedom lies in his capacity to use well or ill or to modify for better or worse those possibilities.” (1938)</a:t>
            </a:r>
            <a:endParaRPr lang="en-HR" dirty="0"/>
          </a:p>
          <a:p>
            <a:r>
              <a:rPr lang="en-GB" dirty="0"/>
              <a:t>“</a:t>
            </a:r>
            <a:r>
              <a:rPr lang="en-GB" dirty="0" err="1"/>
              <a:t>Politika</a:t>
            </a:r>
            <a:r>
              <a:rPr lang="en-GB" dirty="0"/>
              <a:t> </a:t>
            </a:r>
            <a:r>
              <a:rPr lang="en-GB" dirty="0" err="1"/>
              <a:t>svih</a:t>
            </a:r>
            <a:r>
              <a:rPr lang="en-GB" dirty="0"/>
              <a:t> </a:t>
            </a:r>
            <a:r>
              <a:rPr lang="en-GB" dirty="0" err="1"/>
              <a:t>sila</a:t>
            </a:r>
            <a:r>
              <a:rPr lang="en-GB" dirty="0"/>
              <a:t> </a:t>
            </a:r>
            <a:r>
              <a:rPr lang="en-GB" dirty="0" err="1"/>
              <a:t>leži</a:t>
            </a:r>
            <a:r>
              <a:rPr lang="en-GB" dirty="0"/>
              <a:t> u </a:t>
            </a:r>
            <a:r>
              <a:rPr lang="en-GB" dirty="0" err="1"/>
              <a:t>njihovoj</a:t>
            </a:r>
            <a:r>
              <a:rPr lang="en-GB" dirty="0"/>
              <a:t> </a:t>
            </a:r>
            <a:r>
              <a:rPr lang="en-GB" dirty="0" err="1"/>
              <a:t>geografiji</a:t>
            </a:r>
            <a:r>
              <a:rPr lang="en-GB" dirty="0"/>
              <a:t>", </a:t>
            </a:r>
            <a:r>
              <a:rPr lang="en-GB" dirty="0" err="1"/>
              <a:t>priznao</a:t>
            </a:r>
            <a:r>
              <a:rPr lang="en-GB" dirty="0"/>
              <a:t> je </a:t>
            </a:r>
            <a:r>
              <a:rPr lang="en-GB" dirty="0" err="1"/>
              <a:t>čovjek</a:t>
            </a:r>
            <a:r>
              <a:rPr lang="en-GB" dirty="0"/>
              <a:t> </a:t>
            </a:r>
            <a:r>
              <a:rPr lang="en-GB" dirty="0" err="1"/>
              <a:t>čiji</a:t>
            </a:r>
            <a:r>
              <a:rPr lang="en-GB" dirty="0"/>
              <a:t> je </a:t>
            </a:r>
            <a:r>
              <a:rPr lang="en-GB" dirty="0" err="1"/>
              <a:t>poznati</a:t>
            </a:r>
            <a:r>
              <a:rPr lang="en-GB" dirty="0"/>
              <a:t> </a:t>
            </a:r>
            <a:r>
              <a:rPr lang="en-GB" dirty="0" err="1"/>
              <a:t>odgovor</a:t>
            </a:r>
            <a:r>
              <a:rPr lang="en-GB" dirty="0"/>
              <a:t>, "</a:t>
            </a:r>
            <a:r>
              <a:rPr lang="en-GB" dirty="0" err="1"/>
              <a:t>Okolnosti</a:t>
            </a:r>
            <a:r>
              <a:rPr lang="en-GB" dirty="0"/>
              <a:t>?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stvaram</a:t>
            </a:r>
            <a:r>
              <a:rPr lang="en-GB" dirty="0"/>
              <a:t> </a:t>
            </a:r>
            <a:r>
              <a:rPr lang="en-GB" dirty="0" err="1"/>
              <a:t>okolnosti</a:t>
            </a:r>
            <a:r>
              <a:rPr lang="en-GB" dirty="0"/>
              <a:t>", </a:t>
            </a:r>
            <a:r>
              <a:rPr lang="en-GB" dirty="0" err="1"/>
              <a:t>ukazuje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njegov</a:t>
            </a:r>
            <a:r>
              <a:rPr lang="en-GB" dirty="0"/>
              <a:t> </a:t>
            </a:r>
            <a:r>
              <a:rPr lang="en-GB" dirty="0" err="1"/>
              <a:t>prezir</a:t>
            </a:r>
            <a:r>
              <a:rPr lang="en-GB" dirty="0"/>
              <a:t> </a:t>
            </a:r>
            <a:r>
              <a:rPr lang="en-GB" dirty="0" err="1"/>
              <a:t>prema</a:t>
            </a:r>
            <a:r>
              <a:rPr lang="en-GB" dirty="0"/>
              <a:t> </a:t>
            </a:r>
            <a:r>
              <a:rPr lang="en-GB" dirty="0" err="1"/>
              <a:t>bilo</a:t>
            </a:r>
            <a:r>
              <a:rPr lang="en-GB" dirty="0"/>
              <a:t> </a:t>
            </a:r>
            <a:r>
              <a:rPr lang="en-GB" dirty="0" err="1"/>
              <a:t>kojem</a:t>
            </a:r>
            <a:r>
              <a:rPr lang="en-GB" dirty="0"/>
              <a:t> </a:t>
            </a:r>
            <a:r>
              <a:rPr lang="en-GB" dirty="0" err="1"/>
              <a:t>faktoru</a:t>
            </a:r>
            <a:r>
              <a:rPr lang="en-GB" dirty="0"/>
              <a:t> </a:t>
            </a:r>
            <a:r>
              <a:rPr lang="en-GB" dirty="0" err="1"/>
              <a:t>osim</a:t>
            </a:r>
            <a:r>
              <a:rPr lang="en-GB" dirty="0"/>
              <a:t> </a:t>
            </a:r>
            <a:r>
              <a:rPr lang="en-GB" dirty="0" err="1"/>
              <a:t>ljudske</a:t>
            </a:r>
            <a:r>
              <a:rPr lang="en-GB" dirty="0"/>
              <a:t> </a:t>
            </a:r>
            <a:r>
              <a:rPr lang="en-GB" dirty="0" err="1"/>
              <a:t>volje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arbitru</a:t>
            </a:r>
            <a:r>
              <a:rPr lang="en-GB" dirty="0"/>
              <a:t> </a:t>
            </a:r>
            <a:r>
              <a:rPr lang="en-GB" dirty="0" err="1"/>
              <a:t>ljudske</a:t>
            </a:r>
            <a:r>
              <a:rPr lang="en-GB" dirty="0"/>
              <a:t> </a:t>
            </a:r>
            <a:r>
              <a:rPr lang="en-GB" dirty="0" err="1"/>
              <a:t>sudbine</a:t>
            </a:r>
            <a:r>
              <a:rPr lang="en-GB" dirty="0"/>
              <a:t>. No, </a:t>
            </a:r>
            <a:r>
              <a:rPr lang="en-GB" dirty="0" err="1"/>
              <a:t>otkako</a:t>
            </a:r>
            <a:r>
              <a:rPr lang="en-GB" dirty="0"/>
              <a:t> se </a:t>
            </a:r>
            <a:r>
              <a:rPr lang="en-GB" dirty="0" err="1"/>
              <a:t>Crveno</a:t>
            </a:r>
            <a:r>
              <a:rPr lang="en-GB" dirty="0"/>
              <a:t> more </a:t>
            </a:r>
            <a:r>
              <a:rPr lang="en-GB" dirty="0" err="1"/>
              <a:t>otvorilo</a:t>
            </a:r>
            <a:r>
              <a:rPr lang="en-GB" dirty="0"/>
              <a:t> za </a:t>
            </a:r>
            <a:r>
              <a:rPr lang="en-GB" dirty="0" err="1"/>
              <a:t>Mojsija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sunce</a:t>
            </a:r>
            <a:r>
              <a:rPr lang="en-GB" dirty="0"/>
              <a:t> se </a:t>
            </a:r>
            <a:r>
              <a:rPr lang="en-GB" dirty="0" err="1"/>
              <a:t>poslušno</a:t>
            </a:r>
            <a:r>
              <a:rPr lang="en-GB" dirty="0"/>
              <a:t> </a:t>
            </a:r>
            <a:r>
              <a:rPr lang="en-GB" dirty="0" err="1"/>
              <a:t>zaustavilo</a:t>
            </a:r>
            <a:r>
              <a:rPr lang="en-GB" dirty="0"/>
              <a:t> za </a:t>
            </a:r>
            <a:r>
              <a:rPr lang="en-GB" dirty="0" err="1"/>
              <a:t>Jošuu</a:t>
            </a:r>
            <a:r>
              <a:rPr lang="en-GB" dirty="0"/>
              <a:t>, </a:t>
            </a:r>
            <a:r>
              <a:rPr lang="en-GB" dirty="0" err="1"/>
              <a:t>ljudska</a:t>
            </a:r>
            <a:r>
              <a:rPr lang="en-GB" dirty="0"/>
              <a:t> </a:t>
            </a:r>
            <a:r>
              <a:rPr lang="en-GB" dirty="0" err="1"/>
              <a:t>volja</a:t>
            </a:r>
            <a:r>
              <a:rPr lang="en-GB" dirty="0"/>
              <a:t> </a:t>
            </a:r>
            <a:r>
              <a:rPr lang="en-GB" dirty="0" err="1"/>
              <a:t>nije</a:t>
            </a:r>
            <a:r>
              <a:rPr lang="en-GB" dirty="0"/>
              <a:t> </a:t>
            </a:r>
            <a:r>
              <a:rPr lang="en-GB" dirty="0" err="1"/>
              <a:t>uspjela</a:t>
            </a:r>
            <a:r>
              <a:rPr lang="en-GB" dirty="0"/>
              <a:t> </a:t>
            </a:r>
            <a:r>
              <a:rPr lang="en-GB" dirty="0" err="1"/>
              <a:t>povratiti</a:t>
            </a:r>
            <a:r>
              <a:rPr lang="en-GB" dirty="0"/>
              <a:t> </a:t>
            </a:r>
            <a:r>
              <a:rPr lang="en-GB" dirty="0" err="1"/>
              <a:t>kontrolu</a:t>
            </a:r>
            <a:r>
              <a:rPr lang="en-GB" dirty="0"/>
              <a:t> </a:t>
            </a:r>
            <a:r>
              <a:rPr lang="en-GB" dirty="0" err="1"/>
              <a:t>nad</a:t>
            </a:r>
            <a:r>
              <a:rPr lang="en-GB" dirty="0"/>
              <a:t> </a:t>
            </a:r>
            <a:r>
              <a:rPr lang="en-GB" dirty="0" err="1"/>
              <a:t>topografijom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klimom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to </a:t>
            </a:r>
            <a:r>
              <a:rPr lang="en-GB" dirty="0" err="1"/>
              <a:t>činili</a:t>
            </a:r>
            <a:r>
              <a:rPr lang="en-GB" dirty="0"/>
              <a:t> </a:t>
            </a:r>
            <a:r>
              <a:rPr lang="en-GB" dirty="0" err="1"/>
              <a:t>ti</a:t>
            </a:r>
            <a:r>
              <a:rPr lang="en-GB" dirty="0"/>
              <a:t> </a:t>
            </a:r>
            <a:r>
              <a:rPr lang="en-GB" dirty="0" err="1"/>
              <a:t>odlučni</a:t>
            </a:r>
            <a:r>
              <a:rPr lang="en-GB" dirty="0"/>
              <a:t> </a:t>
            </a:r>
            <a:r>
              <a:rPr lang="en-GB" dirty="0" err="1"/>
              <a:t>ljudi</a:t>
            </a:r>
            <a:r>
              <a:rPr lang="en-GB" dirty="0"/>
              <a:t>. </a:t>
            </a:r>
            <a:r>
              <a:rPr lang="en-GB" dirty="0" err="1"/>
              <a:t>Vjerojatno</a:t>
            </a:r>
            <a:r>
              <a:rPr lang="en-GB" dirty="0"/>
              <a:t> je </a:t>
            </a:r>
            <a:r>
              <a:rPr lang="en-GB" dirty="0" err="1"/>
              <a:t>sigurno</a:t>
            </a:r>
            <a:r>
              <a:rPr lang="en-GB" dirty="0"/>
              <a:t> </a:t>
            </a:r>
            <a:r>
              <a:rPr lang="en-GB" dirty="0" err="1"/>
              <a:t>reći</a:t>
            </a:r>
            <a:r>
              <a:rPr lang="en-GB" dirty="0"/>
              <a:t> da je Napoleon Bonaparte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kraju</a:t>
            </a:r>
            <a:r>
              <a:rPr lang="en-GB" dirty="0"/>
              <a:t> </a:t>
            </a:r>
            <a:r>
              <a:rPr lang="en-GB" dirty="0" err="1"/>
              <a:t>poražen</a:t>
            </a:r>
            <a:r>
              <a:rPr lang="en-GB" dirty="0"/>
              <a:t> </a:t>
            </a:r>
            <a:r>
              <a:rPr lang="en-GB" dirty="0" err="1"/>
              <a:t>ruskom</a:t>
            </a:r>
            <a:r>
              <a:rPr lang="en-GB" dirty="0"/>
              <a:t> </a:t>
            </a:r>
            <a:r>
              <a:rPr lang="en-GB" dirty="0" err="1"/>
              <a:t>geografijom</a:t>
            </a:r>
            <a:r>
              <a:rPr lang="en-GB" dirty="0"/>
              <a:t>, a ne </a:t>
            </a:r>
            <a:r>
              <a:rPr lang="en-GB" dirty="0" err="1"/>
              <a:t>ljudima</a:t>
            </a:r>
            <a:r>
              <a:rPr lang="en-GB" dirty="0"/>
              <a:t>. </a:t>
            </a:r>
            <a:r>
              <a:rPr lang="en-GB" dirty="0" err="1"/>
              <a:t>Ako</a:t>
            </a:r>
            <a:r>
              <a:rPr lang="en-GB" dirty="0"/>
              <a:t> je </a:t>
            </a:r>
            <a:r>
              <a:rPr lang="en-GB" dirty="0" err="1"/>
              <a:t>još</a:t>
            </a:r>
            <a:r>
              <a:rPr lang="en-GB" dirty="0"/>
              <a:t> </a:t>
            </a:r>
            <a:r>
              <a:rPr lang="en-GB" dirty="0" err="1"/>
              <a:t>uvijek</a:t>
            </a:r>
            <a:r>
              <a:rPr lang="en-GB" dirty="0"/>
              <a:t> </a:t>
            </a:r>
            <a:r>
              <a:rPr lang="en-GB" dirty="0" err="1"/>
              <a:t>živ</a:t>
            </a:r>
            <a:r>
              <a:rPr lang="en-GB" dirty="0"/>
              <a:t>, u </a:t>
            </a:r>
            <a:r>
              <a:rPr lang="en-GB" dirty="0" err="1"/>
              <a:t>Waterloou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danas</a:t>
            </a:r>
            <a:r>
              <a:rPr lang="en-GB" dirty="0"/>
              <a:t> </a:t>
            </a:r>
            <a:r>
              <a:rPr lang="en-GB" dirty="0" err="1"/>
              <a:t>postoji</a:t>
            </a:r>
            <a:r>
              <a:rPr lang="en-GB" dirty="0"/>
              <a:t> </a:t>
            </a:r>
            <a:r>
              <a:rPr lang="en-GB" dirty="0" err="1"/>
              <a:t>odan</a:t>
            </a:r>
            <a:r>
              <a:rPr lang="en-GB" dirty="0"/>
              <a:t> </a:t>
            </a:r>
            <a:r>
              <a:rPr lang="en-GB" dirty="0" err="1"/>
              <a:t>vodič</a:t>
            </a:r>
            <a:r>
              <a:rPr lang="en-GB" dirty="0"/>
              <a:t> koji </a:t>
            </a:r>
            <a:r>
              <a:rPr lang="en-GB" dirty="0" err="1"/>
              <a:t>tvrdi</a:t>
            </a:r>
            <a:r>
              <a:rPr lang="en-GB" dirty="0"/>
              <a:t> s </a:t>
            </a:r>
            <a:r>
              <a:rPr lang="en-GB" dirty="0" err="1"/>
              <a:t>nepokolebljivim</a:t>
            </a:r>
            <a:r>
              <a:rPr lang="en-GB" dirty="0"/>
              <a:t> </a:t>
            </a:r>
            <a:r>
              <a:rPr lang="en-GB" dirty="0" err="1"/>
              <a:t>uvjerenjem</a:t>
            </a:r>
            <a:r>
              <a:rPr lang="en-GB" dirty="0"/>
              <a:t> da </a:t>
            </a:r>
            <a:r>
              <a:rPr lang="en-GB" dirty="0" err="1"/>
              <a:t>nisu</a:t>
            </a:r>
            <a:r>
              <a:rPr lang="en-GB" dirty="0"/>
              <a:t> </a:t>
            </a:r>
            <a:r>
              <a:rPr lang="en-GB" dirty="0" err="1"/>
              <a:t>genijalnost</a:t>
            </a:r>
            <a:r>
              <a:rPr lang="en-GB" dirty="0"/>
              <a:t> </a:t>
            </a:r>
            <a:r>
              <a:rPr lang="en-GB" dirty="0" err="1"/>
              <a:t>ni</a:t>
            </a:r>
            <a:r>
              <a:rPr lang="en-GB" dirty="0"/>
              <a:t> </a:t>
            </a:r>
            <a:r>
              <a:rPr lang="en-GB" dirty="0" err="1"/>
              <a:t>vještina</a:t>
            </a:r>
            <a:r>
              <a:rPr lang="en-GB" dirty="0"/>
              <a:t>, </a:t>
            </a:r>
            <a:r>
              <a:rPr lang="en-GB" dirty="0" err="1"/>
              <a:t>već</a:t>
            </a:r>
            <a:r>
              <a:rPr lang="en-GB" dirty="0"/>
              <a:t> </a:t>
            </a:r>
            <a:r>
              <a:rPr lang="en-GB" dirty="0" err="1"/>
              <a:t>močvarni</a:t>
            </a:r>
            <a:r>
              <a:rPr lang="en-GB" dirty="0"/>
              <a:t> </a:t>
            </a:r>
            <a:r>
              <a:rPr lang="en-GB" dirty="0" err="1"/>
              <a:t>jarak</a:t>
            </a:r>
            <a:r>
              <a:rPr lang="en-GB" dirty="0"/>
              <a:t> </a:t>
            </a:r>
            <a:r>
              <a:rPr lang="en-GB" dirty="0" err="1"/>
              <a:t>dali</a:t>
            </a:r>
            <a:r>
              <a:rPr lang="en-GB" dirty="0"/>
              <a:t> </a:t>
            </a:r>
            <a:r>
              <a:rPr lang="en-GB" dirty="0" err="1"/>
              <a:t>tu</a:t>
            </a:r>
            <a:r>
              <a:rPr lang="en-GB" dirty="0"/>
              <a:t> </a:t>
            </a:r>
            <a:r>
              <a:rPr lang="en-GB" dirty="0" err="1"/>
              <a:t>pobjedu</a:t>
            </a:r>
            <a:r>
              <a:rPr lang="en-GB" dirty="0"/>
              <a:t> </a:t>
            </a:r>
            <a:r>
              <a:rPr lang="en-GB" dirty="0" err="1"/>
              <a:t>Wellingtonu</a:t>
            </a:r>
            <a:r>
              <a:rPr lang="en-GB" dirty="0"/>
              <a:t>.” (1938)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7871940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5D9F0-2FB8-8F05-25B8-596409ABC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Teritorijalnost u konstatnoj mijeni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D92FD-033F-D855-951E-5B3C9A1FA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HR" dirty="0"/>
              <a:t>Paul C. Adams (1997: 155) </a:t>
            </a:r>
            <a:r>
              <a:rPr lang="en-HR" i="1" dirty="0"/>
              <a:t>Cyberspace and Virtual Places</a:t>
            </a:r>
          </a:p>
          <a:p>
            <a:pPr marL="0" indent="0">
              <a:buNone/>
            </a:pPr>
            <a:endParaRPr lang="en-HR" i="1" dirty="0"/>
          </a:p>
          <a:p>
            <a:pPr marL="0" indent="0" algn="just">
              <a:buNone/>
            </a:pPr>
            <a:r>
              <a:rPr lang="en-HR" dirty="0"/>
              <a:t>“Computer networks are often decscribed in terms that imply a virtual space or place: electronic frontier, cyberspace, and information superhighway have been used to indicate computer networks as a whole; caf</a:t>
            </a:r>
            <a:r>
              <a:rPr lang="en-GB" dirty="0" err="1"/>
              <a:t>é</a:t>
            </a:r>
            <a:r>
              <a:rPr lang="en-HR" dirty="0"/>
              <a:t>s, dungeons, and virtual offices, are some of the “places” people refer to as being in or on networks. The use of this language which I collectively call “virtual-place metaphors”, indicates three broad metaphorical themes: virtual arhitecture, electronic frontier and cyberspace.”</a:t>
            </a:r>
          </a:p>
        </p:txBody>
      </p:sp>
    </p:spTree>
    <p:extLst>
      <p:ext uri="{BB962C8B-B14F-4D97-AF65-F5344CB8AC3E}">
        <p14:creationId xmlns:p14="http://schemas.microsoft.com/office/powerpoint/2010/main" val="20489291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8BF9-BF80-4CB9-515E-993C43DBF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CYBER-POWER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81C92-A7F3-B788-E17B-BE2AA497D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261" y="1567543"/>
            <a:ext cx="11245933" cy="5023262"/>
          </a:xfrm>
        </p:spPr>
        <p:txBody>
          <a:bodyPr>
            <a:normAutofit/>
          </a:bodyPr>
          <a:lstStyle/>
          <a:p>
            <a:r>
              <a:rPr lang="en-GB" dirty="0"/>
              <a:t>Novi </a:t>
            </a:r>
            <a:r>
              <a:rPr lang="en-GB" dirty="0" err="1"/>
              <a:t>pristup</a:t>
            </a:r>
            <a:r>
              <a:rPr lang="en-GB" dirty="0"/>
              <a:t> “</a:t>
            </a:r>
            <a:r>
              <a:rPr lang="en-GB" dirty="0" err="1"/>
              <a:t>izračunu</a:t>
            </a:r>
            <a:r>
              <a:rPr lang="en-GB" dirty="0"/>
              <a:t>” </a:t>
            </a:r>
            <a:r>
              <a:rPr lang="en-GB" dirty="0" err="1"/>
              <a:t>moći</a:t>
            </a:r>
            <a:r>
              <a:rPr lang="en-GB" dirty="0"/>
              <a:t> </a:t>
            </a:r>
            <a:r>
              <a:rPr lang="en-GB" dirty="0" err="1"/>
              <a:t>države</a:t>
            </a:r>
            <a:r>
              <a:rPr lang="en-GB" dirty="0"/>
              <a:t>, </a:t>
            </a:r>
            <a:r>
              <a:rPr lang="en-GB" dirty="0" err="1"/>
              <a:t>novi</a:t>
            </a:r>
            <a:r>
              <a:rPr lang="en-GB" dirty="0"/>
              <a:t> </a:t>
            </a:r>
            <a:r>
              <a:rPr lang="en-GB" dirty="0" err="1"/>
              <a:t>kapaciteti</a:t>
            </a:r>
            <a:r>
              <a:rPr lang="en-GB" dirty="0"/>
              <a:t> koji </a:t>
            </a:r>
            <a:r>
              <a:rPr lang="en-GB" dirty="0" err="1"/>
              <a:t>mogu</a:t>
            </a:r>
            <a:r>
              <a:rPr lang="en-GB" dirty="0"/>
              <a:t> </a:t>
            </a:r>
            <a:r>
              <a:rPr lang="en-GB" dirty="0" err="1"/>
              <a:t>nadomjestiti</a:t>
            </a:r>
            <a:r>
              <a:rPr lang="en-GB" dirty="0"/>
              <a:t> </a:t>
            </a:r>
            <a:r>
              <a:rPr lang="en-GB" dirty="0" err="1"/>
              <a:t>manjke</a:t>
            </a:r>
            <a:r>
              <a:rPr lang="en-GB" dirty="0"/>
              <a:t> u </a:t>
            </a:r>
            <a:r>
              <a:rPr lang="en-GB" dirty="0" err="1"/>
              <a:t>klasičnom</a:t>
            </a:r>
            <a:r>
              <a:rPr lang="en-GB" dirty="0"/>
              <a:t> </a:t>
            </a:r>
            <a:r>
              <a:rPr lang="en-GB" dirty="0" err="1"/>
              <a:t>poimanju</a:t>
            </a:r>
            <a:r>
              <a:rPr lang="en-GB" dirty="0"/>
              <a:t> </a:t>
            </a:r>
            <a:r>
              <a:rPr lang="en-GB" dirty="0" err="1"/>
              <a:t>državne</a:t>
            </a:r>
            <a:r>
              <a:rPr lang="en-GB" dirty="0"/>
              <a:t> </a:t>
            </a:r>
            <a:r>
              <a:rPr lang="en-GB" dirty="0" err="1"/>
              <a:t>moći</a:t>
            </a:r>
            <a:r>
              <a:rPr lang="en-GB" dirty="0"/>
              <a:t>; </a:t>
            </a:r>
            <a:r>
              <a:rPr lang="en-GB" dirty="0" err="1"/>
              <a:t>npr</a:t>
            </a:r>
            <a:r>
              <a:rPr lang="en-GB" dirty="0"/>
              <a:t>. </a:t>
            </a:r>
            <a:r>
              <a:rPr lang="en-GB" dirty="0" err="1"/>
              <a:t>veličini</a:t>
            </a:r>
            <a:r>
              <a:rPr lang="en-GB" dirty="0"/>
              <a:t> </a:t>
            </a:r>
            <a:r>
              <a:rPr lang="en-GB" dirty="0" err="1"/>
              <a:t>teritorija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 </a:t>
            </a:r>
            <a:r>
              <a:rPr lang="en-GB" dirty="0" err="1"/>
              <a:t>populacije</a:t>
            </a:r>
            <a:r>
              <a:rPr lang="en-GB" dirty="0"/>
              <a:t>; </a:t>
            </a:r>
            <a:r>
              <a:rPr lang="en-GB" dirty="0" err="1"/>
              <a:t>novih</a:t>
            </a:r>
            <a:r>
              <a:rPr lang="en-GB" dirty="0"/>
              <a:t> </a:t>
            </a:r>
            <a:r>
              <a:rPr lang="en-GB" dirty="0" err="1"/>
              <a:t>šansi</a:t>
            </a:r>
            <a:r>
              <a:rPr lang="en-GB" dirty="0"/>
              <a:t> u </a:t>
            </a:r>
            <a:r>
              <a:rPr lang="en-GB" dirty="0" err="1"/>
              <a:t>razvoju</a:t>
            </a:r>
            <a:r>
              <a:rPr lang="en-GB" dirty="0"/>
              <a:t> </a:t>
            </a:r>
            <a:r>
              <a:rPr lang="en-GB" dirty="0" err="1"/>
              <a:t>tehnologija</a:t>
            </a:r>
            <a:r>
              <a:rPr lang="en-GB" dirty="0"/>
              <a:t>, </a:t>
            </a:r>
            <a:r>
              <a:rPr lang="en-GB" dirty="0" err="1"/>
              <a:t>ideja</a:t>
            </a:r>
            <a:r>
              <a:rPr lang="en-GB" dirty="0"/>
              <a:t>, </a:t>
            </a:r>
            <a:r>
              <a:rPr lang="en-GB" dirty="0" err="1"/>
              <a:t>normativnog</a:t>
            </a:r>
            <a:r>
              <a:rPr lang="en-GB" dirty="0"/>
              <a:t> </a:t>
            </a:r>
            <a:r>
              <a:rPr lang="en-GB" dirty="0" err="1"/>
              <a:t>okvira</a:t>
            </a:r>
            <a:r>
              <a:rPr lang="en-GB" dirty="0"/>
              <a:t>…</a:t>
            </a:r>
          </a:p>
          <a:p>
            <a:endParaRPr lang="en-GB" dirty="0"/>
          </a:p>
          <a:p>
            <a:r>
              <a:rPr lang="en-GB" dirty="0" err="1"/>
              <a:t>Posebne</a:t>
            </a:r>
            <a:r>
              <a:rPr lang="en-GB" dirty="0"/>
              <a:t> </a:t>
            </a:r>
            <a:r>
              <a:rPr lang="en-GB" dirty="0" err="1"/>
              <a:t>šanse</a:t>
            </a:r>
            <a:r>
              <a:rPr lang="en-GB" dirty="0"/>
              <a:t> / </a:t>
            </a:r>
            <a:r>
              <a:rPr lang="en-GB" dirty="0" err="1"/>
              <a:t>izazovi</a:t>
            </a:r>
            <a:r>
              <a:rPr lang="en-GB" dirty="0"/>
              <a:t> za male </a:t>
            </a:r>
            <a:r>
              <a:rPr lang="en-GB" dirty="0" err="1"/>
              <a:t>države</a:t>
            </a:r>
            <a:endParaRPr lang="en-GB" dirty="0"/>
          </a:p>
          <a:p>
            <a:endParaRPr lang="en-GB" dirty="0"/>
          </a:p>
          <a:p>
            <a:r>
              <a:rPr lang="en-GB" dirty="0"/>
              <a:t>CYBER-POWER INDEX (</a:t>
            </a:r>
            <a:r>
              <a:rPr lang="en-GB" dirty="0" err="1"/>
              <a:t>Voo</a:t>
            </a:r>
            <a:r>
              <a:rPr lang="en-GB" dirty="0"/>
              <a:t> et all, 2022)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https://www.belfercenter.org/publication/national-cyber-power-index-2022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005741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39BE7-14A8-7CE4-8F73-6B4D2E43C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ANALIZA SCENARIJA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AE169-65C1-7824-0178-6A21342BB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881" y="1579418"/>
            <a:ext cx="11661568" cy="4913457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Analiza</a:t>
            </a:r>
            <a:r>
              <a:rPr lang="en-GB" dirty="0"/>
              <a:t> </a:t>
            </a:r>
            <a:r>
              <a:rPr lang="en-GB" dirty="0" err="1"/>
              <a:t>scenarija</a:t>
            </a:r>
            <a:r>
              <a:rPr lang="en-GB" dirty="0"/>
              <a:t> (</a:t>
            </a:r>
            <a:r>
              <a:rPr lang="en-GB" dirty="0" err="1"/>
              <a:t>eng.</a:t>
            </a:r>
            <a:r>
              <a:rPr lang="en-GB" dirty="0"/>
              <a:t> Scenario Analysis) </a:t>
            </a:r>
            <a:r>
              <a:rPr lang="en-GB" dirty="0" err="1"/>
              <a:t>metoda</a:t>
            </a:r>
            <a:r>
              <a:rPr lang="en-GB" dirty="0"/>
              <a:t> je </a:t>
            </a:r>
            <a:r>
              <a:rPr lang="en-GB" dirty="0" err="1"/>
              <a:t>koja</a:t>
            </a:r>
            <a:r>
              <a:rPr lang="en-GB" dirty="0"/>
              <a:t> se </a:t>
            </a:r>
            <a:r>
              <a:rPr lang="en-GB" dirty="0" err="1"/>
              <a:t>najčešće</a:t>
            </a:r>
            <a:r>
              <a:rPr lang="en-GB" dirty="0"/>
              <a:t> </a:t>
            </a:r>
            <a:r>
              <a:rPr lang="en-GB" dirty="0" err="1"/>
              <a:t>koristi</a:t>
            </a:r>
            <a:r>
              <a:rPr lang="en-GB" dirty="0"/>
              <a:t> za </a:t>
            </a:r>
            <a:r>
              <a:rPr lang="en-GB" dirty="0" err="1"/>
              <a:t>procjenu</a:t>
            </a:r>
            <a:r>
              <a:rPr lang="en-GB" dirty="0"/>
              <a:t> </a:t>
            </a:r>
            <a:r>
              <a:rPr lang="en-GB" dirty="0" err="1"/>
              <a:t>rizika</a:t>
            </a:r>
            <a:r>
              <a:rPr lang="en-GB" dirty="0"/>
              <a:t> u </a:t>
            </a:r>
            <a:r>
              <a:rPr lang="en-GB" dirty="0" err="1"/>
              <a:t>različitim</a:t>
            </a:r>
            <a:r>
              <a:rPr lang="en-GB" dirty="0"/>
              <a:t> </a:t>
            </a:r>
            <a:r>
              <a:rPr lang="en-GB" dirty="0" err="1"/>
              <a:t>sferama</a:t>
            </a:r>
            <a:r>
              <a:rPr lang="en-GB" dirty="0"/>
              <a:t> </a:t>
            </a:r>
            <a:r>
              <a:rPr lang="en-GB" dirty="0" err="1"/>
              <a:t>društva</a:t>
            </a:r>
            <a:r>
              <a:rPr lang="en-GB" dirty="0"/>
              <a:t>. </a:t>
            </a:r>
          </a:p>
          <a:p>
            <a:r>
              <a:rPr lang="en-GB" dirty="0" err="1"/>
              <a:t>Najčešće</a:t>
            </a:r>
            <a:r>
              <a:rPr lang="en-GB" dirty="0"/>
              <a:t> se </a:t>
            </a:r>
            <a:r>
              <a:rPr lang="en-GB" dirty="0" err="1"/>
              <a:t>njome</a:t>
            </a:r>
            <a:r>
              <a:rPr lang="en-GB" dirty="0"/>
              <a:t> </a:t>
            </a:r>
            <a:r>
              <a:rPr lang="en-GB" dirty="0" err="1"/>
              <a:t>služe</a:t>
            </a:r>
            <a:r>
              <a:rPr lang="en-GB" dirty="0"/>
              <a:t> </a:t>
            </a:r>
            <a:r>
              <a:rPr lang="en-GB" dirty="0" err="1"/>
              <a:t>velike</a:t>
            </a:r>
            <a:r>
              <a:rPr lang="en-GB" dirty="0"/>
              <a:t> </a:t>
            </a:r>
            <a:r>
              <a:rPr lang="en-GB" dirty="0" err="1"/>
              <a:t>korporacije</a:t>
            </a:r>
            <a:r>
              <a:rPr lang="en-GB" dirty="0"/>
              <a:t>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izračunu</a:t>
            </a:r>
            <a:r>
              <a:rPr lang="en-GB" dirty="0"/>
              <a:t> </a:t>
            </a:r>
            <a:r>
              <a:rPr lang="en-GB" dirty="0" err="1"/>
              <a:t>financijskih</a:t>
            </a:r>
            <a:r>
              <a:rPr lang="en-GB" dirty="0"/>
              <a:t> </a:t>
            </a:r>
            <a:r>
              <a:rPr lang="en-GB" dirty="0" err="1"/>
              <a:t>fluktuacija</a:t>
            </a:r>
            <a:r>
              <a:rPr lang="en-GB" dirty="0"/>
              <a:t> </a:t>
            </a:r>
            <a:r>
              <a:rPr lang="en-GB" dirty="0" err="1"/>
              <a:t>kod</a:t>
            </a:r>
            <a:r>
              <a:rPr lang="en-GB" dirty="0"/>
              <a:t> </a:t>
            </a:r>
            <a:r>
              <a:rPr lang="en-GB" dirty="0" err="1"/>
              <a:t>poslovnih</a:t>
            </a:r>
            <a:r>
              <a:rPr lang="en-GB" dirty="0"/>
              <a:t> </a:t>
            </a:r>
            <a:r>
              <a:rPr lang="en-GB" dirty="0" err="1"/>
              <a:t>procesa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donošenju</a:t>
            </a:r>
            <a:r>
              <a:rPr lang="en-GB" dirty="0"/>
              <a:t> </a:t>
            </a:r>
            <a:r>
              <a:rPr lang="en-GB" dirty="0" err="1"/>
              <a:t>odluka</a:t>
            </a:r>
            <a:r>
              <a:rPr lang="en-GB" dirty="0"/>
              <a:t>, </a:t>
            </a:r>
            <a:r>
              <a:rPr lang="en-GB" dirty="0" err="1"/>
              <a:t>ali</a:t>
            </a:r>
            <a:r>
              <a:rPr lang="en-GB" dirty="0"/>
              <a:t> se </a:t>
            </a:r>
            <a:r>
              <a:rPr lang="en-GB" dirty="0" err="1"/>
              <a:t>pojavljuje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u </a:t>
            </a:r>
            <a:r>
              <a:rPr lang="en-GB" dirty="0" err="1"/>
              <a:t>čitavom</a:t>
            </a:r>
            <a:r>
              <a:rPr lang="en-GB" dirty="0"/>
              <a:t> </a:t>
            </a:r>
            <a:r>
              <a:rPr lang="en-GB" dirty="0" err="1"/>
              <a:t>nizu</a:t>
            </a:r>
            <a:r>
              <a:rPr lang="en-GB" dirty="0"/>
              <a:t> </a:t>
            </a:r>
            <a:r>
              <a:rPr lang="en-GB" dirty="0" err="1"/>
              <a:t>projekcija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kod</a:t>
            </a:r>
            <a:r>
              <a:rPr lang="en-GB" dirty="0"/>
              <a:t> </a:t>
            </a:r>
            <a:r>
              <a:rPr lang="en-GB" dirty="0" err="1"/>
              <a:t>industrijsko</a:t>
            </a:r>
            <a:r>
              <a:rPr lang="en-GB" dirty="0"/>
              <a:t>- </a:t>
            </a:r>
            <a:r>
              <a:rPr lang="en-GB" dirty="0" err="1"/>
              <a:t>tehnoloških</a:t>
            </a:r>
            <a:r>
              <a:rPr lang="en-GB" dirty="0"/>
              <a:t> </a:t>
            </a:r>
            <a:r>
              <a:rPr lang="en-GB" dirty="0" err="1"/>
              <a:t>procesa</a:t>
            </a:r>
            <a:r>
              <a:rPr lang="en-GB" dirty="0"/>
              <a:t>. </a:t>
            </a:r>
          </a:p>
          <a:p>
            <a:r>
              <a:rPr lang="en-GB" dirty="0" err="1"/>
              <a:t>Zbog</a:t>
            </a:r>
            <a:r>
              <a:rPr lang="en-GB" dirty="0"/>
              <a:t> toga </a:t>
            </a:r>
            <a:r>
              <a:rPr lang="en-GB" dirty="0" err="1"/>
              <a:t>nije</a:t>
            </a:r>
            <a:r>
              <a:rPr lang="en-GB" dirty="0"/>
              <a:t> </a:t>
            </a:r>
            <a:r>
              <a:rPr lang="en-GB" dirty="0" err="1"/>
              <a:t>neuobičajeno</a:t>
            </a:r>
            <a:r>
              <a:rPr lang="en-GB" dirty="0"/>
              <a:t> da se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analizi</a:t>
            </a:r>
            <a:r>
              <a:rPr lang="en-GB" dirty="0"/>
              <a:t> </a:t>
            </a:r>
            <a:r>
              <a:rPr lang="en-GB" dirty="0" err="1"/>
              <a:t>scenarija</a:t>
            </a:r>
            <a:r>
              <a:rPr lang="en-GB" dirty="0"/>
              <a:t> u </a:t>
            </a:r>
            <a:r>
              <a:rPr lang="en-GB" dirty="0" err="1"/>
              <a:t>prirodnim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tehnološkim</a:t>
            </a:r>
            <a:r>
              <a:rPr lang="en-GB" dirty="0"/>
              <a:t> </a:t>
            </a:r>
            <a:r>
              <a:rPr lang="en-GB" dirty="0" err="1"/>
              <a:t>znanostima</a:t>
            </a:r>
            <a:r>
              <a:rPr lang="en-GB" dirty="0"/>
              <a:t> </a:t>
            </a:r>
            <a:r>
              <a:rPr lang="en-GB" dirty="0" err="1"/>
              <a:t>koristi</a:t>
            </a:r>
            <a:r>
              <a:rPr lang="en-GB" dirty="0"/>
              <a:t> </a:t>
            </a:r>
            <a:r>
              <a:rPr lang="en-GB" dirty="0" err="1"/>
              <a:t>čitav</a:t>
            </a:r>
            <a:r>
              <a:rPr lang="en-GB" dirty="0"/>
              <a:t> </a:t>
            </a:r>
            <a:r>
              <a:rPr lang="en-GB" dirty="0" err="1"/>
              <a:t>niz</a:t>
            </a:r>
            <a:r>
              <a:rPr lang="en-GB" dirty="0"/>
              <a:t> </a:t>
            </a:r>
            <a:r>
              <a:rPr lang="en-GB" dirty="0" err="1"/>
              <a:t>matematičkih</a:t>
            </a:r>
            <a:r>
              <a:rPr lang="en-GB" dirty="0"/>
              <a:t> formula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izračuna</a:t>
            </a:r>
            <a:r>
              <a:rPr lang="en-GB" dirty="0"/>
              <a:t>. </a:t>
            </a:r>
            <a:r>
              <a:rPr lang="en-GB" dirty="0" err="1"/>
              <a:t>Slična</a:t>
            </a:r>
            <a:r>
              <a:rPr lang="en-GB" dirty="0"/>
              <a:t> je </a:t>
            </a:r>
            <a:r>
              <a:rPr lang="en-GB" dirty="0" err="1"/>
              <a:t>metodologija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u </a:t>
            </a:r>
            <a:r>
              <a:rPr lang="en-GB" dirty="0" err="1"/>
              <a:t>slučajevima</a:t>
            </a:r>
            <a:r>
              <a:rPr lang="en-GB" dirty="0"/>
              <a:t> </a:t>
            </a:r>
            <a:r>
              <a:rPr lang="en-GB" dirty="0" err="1"/>
              <a:t>financijskih</a:t>
            </a:r>
            <a:r>
              <a:rPr lang="en-GB" dirty="0"/>
              <a:t> </a:t>
            </a:r>
            <a:r>
              <a:rPr lang="en-GB" dirty="0" err="1"/>
              <a:t>analiza</a:t>
            </a:r>
            <a:r>
              <a:rPr lang="en-GB" dirty="0"/>
              <a:t> </a:t>
            </a:r>
            <a:r>
              <a:rPr lang="en-GB" dirty="0" err="1"/>
              <a:t>scenarija</a:t>
            </a:r>
            <a:r>
              <a:rPr lang="en-GB" dirty="0"/>
              <a:t>, </a:t>
            </a:r>
            <a:r>
              <a:rPr lang="en-GB" dirty="0" err="1"/>
              <a:t>dok</a:t>
            </a:r>
            <a:r>
              <a:rPr lang="en-GB" dirty="0"/>
              <a:t> se u </a:t>
            </a:r>
            <a:r>
              <a:rPr lang="en-GB" dirty="0" err="1"/>
              <a:t>ostalim</a:t>
            </a:r>
            <a:r>
              <a:rPr lang="en-GB" dirty="0"/>
              <a:t> </a:t>
            </a:r>
            <a:r>
              <a:rPr lang="en-GB" dirty="0" err="1"/>
              <a:t>društevnim</a:t>
            </a:r>
            <a:r>
              <a:rPr lang="en-GB" dirty="0"/>
              <a:t> </a:t>
            </a:r>
            <a:r>
              <a:rPr lang="en-GB" dirty="0" err="1"/>
              <a:t>znanostima</a:t>
            </a:r>
            <a:r>
              <a:rPr lang="en-GB" dirty="0"/>
              <a:t> (</a:t>
            </a:r>
            <a:r>
              <a:rPr lang="en-GB" dirty="0" err="1"/>
              <a:t>prvenstveno</a:t>
            </a:r>
            <a:r>
              <a:rPr lang="en-GB" dirty="0"/>
              <a:t> </a:t>
            </a:r>
            <a:r>
              <a:rPr lang="en-GB" dirty="0" err="1"/>
              <a:t>geopolitici</a:t>
            </a:r>
            <a:r>
              <a:rPr lang="en-GB" dirty="0"/>
              <a:t>, </a:t>
            </a:r>
            <a:r>
              <a:rPr lang="en-GB" dirty="0" err="1"/>
              <a:t>strateškim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sigurnosnim</a:t>
            </a:r>
            <a:r>
              <a:rPr lang="en-GB" dirty="0"/>
              <a:t> </a:t>
            </a:r>
            <a:r>
              <a:rPr lang="en-GB" dirty="0" err="1"/>
              <a:t>studijama</a:t>
            </a:r>
            <a:r>
              <a:rPr lang="en-GB" dirty="0"/>
              <a:t>) </a:t>
            </a:r>
            <a:r>
              <a:rPr lang="en-GB" dirty="0" err="1"/>
              <a:t>radi</a:t>
            </a:r>
            <a:r>
              <a:rPr lang="en-GB" dirty="0"/>
              <a:t> o </a:t>
            </a:r>
            <a:r>
              <a:rPr lang="en-GB" dirty="0" err="1"/>
              <a:t>otkrivanju</a:t>
            </a:r>
            <a:r>
              <a:rPr lang="en-GB" dirty="0"/>
              <a:t> </a:t>
            </a:r>
            <a:r>
              <a:rPr lang="en-GB" dirty="0" err="1"/>
              <a:t>alternativnih</a:t>
            </a:r>
            <a:r>
              <a:rPr lang="en-GB" dirty="0"/>
              <a:t> </a:t>
            </a:r>
            <a:r>
              <a:rPr lang="en-GB" dirty="0" err="1"/>
              <a:t>svjetova</a:t>
            </a:r>
            <a:r>
              <a:rPr lang="en-GB" dirty="0"/>
              <a:t>. </a:t>
            </a:r>
          </a:p>
          <a:p>
            <a:r>
              <a:rPr lang="en-GB" dirty="0"/>
              <a:t>Za </a:t>
            </a:r>
            <a:r>
              <a:rPr lang="en-GB" dirty="0" err="1"/>
              <a:t>razliku</a:t>
            </a:r>
            <a:r>
              <a:rPr lang="en-GB" dirty="0"/>
              <a:t> od </a:t>
            </a:r>
            <a:r>
              <a:rPr lang="en-GB" dirty="0" err="1"/>
              <a:t>ostalih</a:t>
            </a:r>
            <a:r>
              <a:rPr lang="en-GB" dirty="0"/>
              <a:t> </a:t>
            </a:r>
            <a:r>
              <a:rPr lang="en-GB" dirty="0" err="1"/>
              <a:t>analiza</a:t>
            </a:r>
            <a:r>
              <a:rPr lang="en-GB" dirty="0"/>
              <a:t> </a:t>
            </a:r>
            <a:r>
              <a:rPr lang="en-GB" dirty="0" err="1"/>
              <a:t>scenarija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skoro</a:t>
            </a:r>
            <a:r>
              <a:rPr lang="en-GB" dirty="0"/>
              <a:t> </a:t>
            </a:r>
            <a:r>
              <a:rPr lang="en-GB" dirty="0" err="1"/>
              <a:t>uvijek</a:t>
            </a:r>
            <a:r>
              <a:rPr lang="en-GB" dirty="0"/>
              <a:t> </a:t>
            </a:r>
            <a:r>
              <a:rPr lang="en-GB" dirty="0" err="1"/>
              <a:t>koriste</a:t>
            </a:r>
            <a:r>
              <a:rPr lang="en-GB" dirty="0"/>
              <a:t> </a:t>
            </a:r>
            <a:r>
              <a:rPr lang="en-GB" dirty="0" err="1"/>
              <a:t>kvantitativne</a:t>
            </a:r>
            <a:r>
              <a:rPr lang="en-GB" dirty="0"/>
              <a:t> </a:t>
            </a:r>
            <a:r>
              <a:rPr lang="en-GB" dirty="0" err="1"/>
              <a:t>pokazatelje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parametre</a:t>
            </a:r>
            <a:r>
              <a:rPr lang="en-GB" dirty="0"/>
              <a:t>; u </a:t>
            </a:r>
            <a:r>
              <a:rPr lang="en-GB" dirty="0" err="1"/>
              <a:t>slučaju</a:t>
            </a:r>
            <a:r>
              <a:rPr lang="en-GB" dirty="0"/>
              <a:t> </a:t>
            </a:r>
            <a:r>
              <a:rPr lang="en-GB" dirty="0" err="1"/>
              <a:t>geopolitike</a:t>
            </a:r>
            <a:r>
              <a:rPr lang="en-GB" dirty="0"/>
              <a:t> </a:t>
            </a:r>
            <a:r>
              <a:rPr lang="en-GB" dirty="0" err="1"/>
              <a:t>najčešće</a:t>
            </a:r>
            <a:r>
              <a:rPr lang="en-GB" dirty="0"/>
              <a:t> se </a:t>
            </a:r>
            <a:r>
              <a:rPr lang="en-GB" dirty="0" err="1"/>
              <a:t>radi</a:t>
            </a:r>
            <a:r>
              <a:rPr lang="en-GB" dirty="0"/>
              <a:t> o </a:t>
            </a:r>
            <a:r>
              <a:rPr lang="en-GB" dirty="0" err="1"/>
              <a:t>kvalitativnoj</a:t>
            </a:r>
            <a:r>
              <a:rPr lang="en-GB" dirty="0"/>
              <a:t> </a:t>
            </a:r>
            <a:r>
              <a:rPr lang="en-GB" dirty="0" err="1"/>
              <a:t>analizi</a:t>
            </a:r>
            <a:r>
              <a:rPr lang="en-GB" dirty="0"/>
              <a:t> </a:t>
            </a:r>
            <a:r>
              <a:rPr lang="en-GB" dirty="0" err="1"/>
              <a:t>utemeljenoj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unaprijed</a:t>
            </a:r>
            <a:r>
              <a:rPr lang="en-GB" dirty="0"/>
              <a:t> </a:t>
            </a:r>
            <a:r>
              <a:rPr lang="en-GB" dirty="0" err="1"/>
              <a:t>utvrđenim</a:t>
            </a:r>
            <a:r>
              <a:rPr lang="en-GB" dirty="0"/>
              <a:t> </a:t>
            </a:r>
            <a:r>
              <a:rPr lang="en-GB" dirty="0" err="1"/>
              <a:t>varijablama</a:t>
            </a:r>
            <a:r>
              <a:rPr lang="en-GB" dirty="0"/>
              <a:t> – </a:t>
            </a:r>
            <a:r>
              <a:rPr lang="en-GB" dirty="0" err="1"/>
              <a:t>prediktorima</a:t>
            </a:r>
            <a:r>
              <a:rPr lang="en-GB" dirty="0"/>
              <a:t>.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5660352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08527-036F-B841-C217-3A9E25C41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ANALIZA SCENARIJA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EEE0F-2923-AA40-647F-DAD365120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 </a:t>
            </a:r>
            <a:r>
              <a:rPr lang="en-GB" dirty="0" err="1"/>
              <a:t>geopolitici</a:t>
            </a:r>
            <a:r>
              <a:rPr lang="en-GB" dirty="0"/>
              <a:t> </a:t>
            </a:r>
            <a:r>
              <a:rPr lang="en-GB" dirty="0" err="1"/>
              <a:t>služi</a:t>
            </a:r>
            <a:r>
              <a:rPr lang="en-GB" dirty="0"/>
              <a:t> za </a:t>
            </a:r>
            <a:r>
              <a:rPr lang="en-GB" dirty="0" err="1"/>
              <a:t>projekciju</a:t>
            </a:r>
            <a:r>
              <a:rPr lang="en-GB" dirty="0"/>
              <a:t> </a:t>
            </a:r>
            <a:r>
              <a:rPr lang="en-GB" dirty="0" err="1"/>
              <a:t>potencijalnih</a:t>
            </a:r>
            <a:r>
              <a:rPr lang="en-GB" dirty="0"/>
              <a:t> </a:t>
            </a:r>
            <a:r>
              <a:rPr lang="en-GB" dirty="0" err="1"/>
              <a:t>razvoja</a:t>
            </a:r>
            <a:r>
              <a:rPr lang="en-GB" dirty="0"/>
              <a:t> </a:t>
            </a:r>
            <a:r>
              <a:rPr lang="en-GB" dirty="0" err="1"/>
              <a:t>događaja</a:t>
            </a:r>
            <a:r>
              <a:rPr lang="en-GB" dirty="0"/>
              <a:t> u </a:t>
            </a:r>
            <a:r>
              <a:rPr lang="en-GB" dirty="0" err="1"/>
              <a:t>globalnom</a:t>
            </a:r>
            <a:r>
              <a:rPr lang="en-GB" dirty="0"/>
              <a:t> </a:t>
            </a:r>
            <a:r>
              <a:rPr lang="en-GB" dirty="0" err="1"/>
              <a:t>okruženju</a:t>
            </a:r>
            <a:r>
              <a:rPr lang="en-GB" dirty="0"/>
              <a:t> s </a:t>
            </a:r>
            <a:r>
              <a:rPr lang="en-GB" dirty="0" err="1"/>
              <a:t>obzirom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kreiranje</a:t>
            </a:r>
            <a:r>
              <a:rPr lang="en-GB" dirty="0"/>
              <a:t> </a:t>
            </a:r>
            <a:r>
              <a:rPr lang="en-GB" dirty="0" err="1"/>
              <a:t>novih</a:t>
            </a:r>
            <a:r>
              <a:rPr lang="en-GB" dirty="0"/>
              <a:t> </a:t>
            </a:r>
            <a:r>
              <a:rPr lang="en-GB" dirty="0" err="1"/>
              <a:t>svjetskih</a:t>
            </a:r>
            <a:r>
              <a:rPr lang="en-GB" dirty="0"/>
              <a:t> </a:t>
            </a:r>
            <a:r>
              <a:rPr lang="en-GB" dirty="0" err="1"/>
              <a:t>poredaka</a:t>
            </a:r>
            <a:r>
              <a:rPr lang="en-GB" dirty="0"/>
              <a:t>,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fenomene</a:t>
            </a:r>
            <a:r>
              <a:rPr lang="en-GB" dirty="0"/>
              <a:t> koji </a:t>
            </a:r>
            <a:r>
              <a:rPr lang="en-GB" dirty="0" err="1"/>
              <a:t>mogu</a:t>
            </a:r>
            <a:r>
              <a:rPr lang="en-GB" dirty="0"/>
              <a:t> </a:t>
            </a:r>
            <a:r>
              <a:rPr lang="en-GB" dirty="0" err="1"/>
              <a:t>mijenjati</a:t>
            </a:r>
            <a:r>
              <a:rPr lang="en-GB" dirty="0"/>
              <a:t> </a:t>
            </a:r>
            <a:r>
              <a:rPr lang="en-GB" dirty="0" err="1"/>
              <a:t>predviđene</a:t>
            </a:r>
            <a:r>
              <a:rPr lang="en-GB" dirty="0"/>
              <a:t> </a:t>
            </a:r>
            <a:r>
              <a:rPr lang="en-GB" dirty="0" err="1"/>
              <a:t>ishode</a:t>
            </a:r>
            <a:r>
              <a:rPr lang="en-GB" dirty="0"/>
              <a:t> </a:t>
            </a:r>
            <a:r>
              <a:rPr lang="en-GB" dirty="0" err="1"/>
              <a:t>stvarnosti</a:t>
            </a:r>
            <a:r>
              <a:rPr lang="en-GB" dirty="0"/>
              <a:t>. </a:t>
            </a:r>
          </a:p>
          <a:p>
            <a:r>
              <a:rPr lang="en-GB" dirty="0"/>
              <a:t>I </a:t>
            </a:r>
            <a:r>
              <a:rPr lang="en-GB" dirty="0" err="1"/>
              <a:t>dok</a:t>
            </a:r>
            <a:r>
              <a:rPr lang="en-GB" dirty="0"/>
              <a:t> se </a:t>
            </a:r>
            <a:r>
              <a:rPr lang="en-GB" dirty="0" err="1"/>
              <a:t>analize</a:t>
            </a:r>
            <a:r>
              <a:rPr lang="en-GB" dirty="0"/>
              <a:t> </a:t>
            </a:r>
            <a:r>
              <a:rPr lang="en-GB" dirty="0" err="1"/>
              <a:t>novih</a:t>
            </a:r>
            <a:r>
              <a:rPr lang="en-GB" dirty="0"/>
              <a:t> </a:t>
            </a:r>
            <a:r>
              <a:rPr lang="en-GB" dirty="0" err="1"/>
              <a:t>svjetskih</a:t>
            </a:r>
            <a:r>
              <a:rPr lang="en-GB" dirty="0"/>
              <a:t> </a:t>
            </a:r>
            <a:r>
              <a:rPr lang="en-GB" dirty="0" err="1"/>
              <a:t>poredaka</a:t>
            </a:r>
            <a:r>
              <a:rPr lang="en-GB" dirty="0"/>
              <a:t> </a:t>
            </a:r>
            <a:r>
              <a:rPr lang="en-GB" dirty="0" err="1"/>
              <a:t>mogu</a:t>
            </a:r>
            <a:r>
              <a:rPr lang="en-GB" dirty="0"/>
              <a:t> </a:t>
            </a:r>
            <a:r>
              <a:rPr lang="en-GB" dirty="0" err="1"/>
              <a:t>pripisati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metodama</a:t>
            </a:r>
            <a:r>
              <a:rPr lang="en-GB" dirty="0"/>
              <a:t> </a:t>
            </a:r>
            <a:r>
              <a:rPr lang="en-GB" dirty="0" err="1"/>
              <a:t>predviđanja</a:t>
            </a:r>
            <a:r>
              <a:rPr lang="en-GB" dirty="0"/>
              <a:t> u </a:t>
            </a:r>
            <a:r>
              <a:rPr lang="en-GB" dirty="0" err="1"/>
              <a:t>međunarodnim</a:t>
            </a:r>
            <a:r>
              <a:rPr lang="en-GB" dirty="0"/>
              <a:t> </a:t>
            </a:r>
            <a:r>
              <a:rPr lang="en-GB" dirty="0" err="1"/>
              <a:t>odnosima</a:t>
            </a:r>
            <a:r>
              <a:rPr lang="en-GB" dirty="0"/>
              <a:t>; za </a:t>
            </a:r>
            <a:r>
              <a:rPr lang="en-GB" dirty="0" err="1"/>
              <a:t>razliku</a:t>
            </a:r>
            <a:r>
              <a:rPr lang="en-GB" dirty="0"/>
              <a:t> od </a:t>
            </a:r>
            <a:r>
              <a:rPr lang="en-GB" dirty="0" err="1"/>
              <a:t>njih</a:t>
            </a:r>
            <a:r>
              <a:rPr lang="en-GB" dirty="0"/>
              <a:t>, </a:t>
            </a:r>
            <a:r>
              <a:rPr lang="en-GB" dirty="0" err="1"/>
              <a:t>analize</a:t>
            </a:r>
            <a:r>
              <a:rPr lang="en-GB" dirty="0"/>
              <a:t> </a:t>
            </a:r>
            <a:r>
              <a:rPr lang="en-GB" dirty="0" err="1"/>
              <a:t>scenarija</a:t>
            </a:r>
            <a:r>
              <a:rPr lang="en-GB" dirty="0"/>
              <a:t> </a:t>
            </a:r>
            <a:r>
              <a:rPr lang="en-GB" dirty="0" err="1"/>
              <a:t>nisu</a:t>
            </a:r>
            <a:r>
              <a:rPr lang="en-GB" dirty="0"/>
              <a:t> </a:t>
            </a:r>
            <a:r>
              <a:rPr lang="en-GB" dirty="0" err="1"/>
              <a:t>samo</a:t>
            </a:r>
            <a:r>
              <a:rPr lang="en-GB" dirty="0"/>
              <a:t> </a:t>
            </a:r>
            <a:r>
              <a:rPr lang="en-GB" dirty="0" err="1"/>
              <a:t>prognoze</a:t>
            </a:r>
            <a:r>
              <a:rPr lang="en-GB" dirty="0"/>
              <a:t> </a:t>
            </a:r>
            <a:r>
              <a:rPr lang="en-GB" dirty="0" err="1"/>
              <a:t>razvoja</a:t>
            </a:r>
            <a:r>
              <a:rPr lang="en-GB" dirty="0"/>
              <a:t> </a:t>
            </a:r>
            <a:r>
              <a:rPr lang="en-GB" dirty="0" err="1"/>
              <a:t>događaja</a:t>
            </a:r>
            <a:r>
              <a:rPr lang="en-GB" dirty="0"/>
              <a:t> </a:t>
            </a:r>
            <a:r>
              <a:rPr lang="en-GB" dirty="0" err="1"/>
              <a:t>utemeljene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prošlim</a:t>
            </a:r>
            <a:r>
              <a:rPr lang="en-GB" dirty="0"/>
              <a:t> </a:t>
            </a:r>
            <a:r>
              <a:rPr lang="en-GB" dirty="0" err="1"/>
              <a:t>trendovima</a:t>
            </a:r>
            <a:r>
              <a:rPr lang="en-GB" dirty="0"/>
              <a:t>. One </a:t>
            </a:r>
            <a:r>
              <a:rPr lang="en-GB" dirty="0" err="1"/>
              <a:t>prvenstveno</a:t>
            </a:r>
            <a:r>
              <a:rPr lang="en-GB" dirty="0"/>
              <a:t> </a:t>
            </a:r>
            <a:r>
              <a:rPr lang="en-GB" dirty="0" err="1"/>
              <a:t>uključuju</a:t>
            </a:r>
            <a:r>
              <a:rPr lang="en-GB" dirty="0"/>
              <a:t> </a:t>
            </a:r>
            <a:r>
              <a:rPr lang="en-GB" dirty="0" err="1"/>
              <a:t>razmatranja</a:t>
            </a:r>
            <a:r>
              <a:rPr lang="en-GB" dirty="0"/>
              <a:t> </a:t>
            </a:r>
            <a:r>
              <a:rPr lang="en-GB" dirty="0" err="1"/>
              <a:t>nepredvidljivih</a:t>
            </a:r>
            <a:r>
              <a:rPr lang="en-GB" dirty="0"/>
              <a:t> </a:t>
            </a:r>
            <a:r>
              <a:rPr lang="en-GB" dirty="0" err="1"/>
              <a:t>faktora</a:t>
            </a:r>
            <a:r>
              <a:rPr lang="en-GB" dirty="0"/>
              <a:t> </a:t>
            </a:r>
            <a:r>
              <a:rPr lang="en-GB" dirty="0" err="1"/>
              <a:t>odnosno</a:t>
            </a:r>
            <a:r>
              <a:rPr lang="en-GB" dirty="0"/>
              <a:t> </a:t>
            </a:r>
            <a:r>
              <a:rPr lang="en-GB" dirty="0" err="1"/>
              <a:t>obrata</a:t>
            </a:r>
            <a:r>
              <a:rPr lang="en-GB" dirty="0"/>
              <a:t> u </a:t>
            </a:r>
            <a:r>
              <a:rPr lang="en-GB" dirty="0" err="1"/>
              <a:t>međunarodnim</a:t>
            </a:r>
            <a:r>
              <a:rPr lang="en-GB" dirty="0"/>
              <a:t> </a:t>
            </a:r>
            <a:r>
              <a:rPr lang="en-GB" dirty="0" err="1"/>
              <a:t>odnosima</a:t>
            </a:r>
            <a:r>
              <a:rPr lang="en-GB" dirty="0"/>
              <a:t>. </a:t>
            </a:r>
          </a:p>
          <a:p>
            <a:r>
              <a:rPr lang="en-GB" dirty="0" err="1"/>
              <a:t>Takozvane</a:t>
            </a:r>
            <a:r>
              <a:rPr lang="en-GB" dirty="0"/>
              <a:t> wild cards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crni</a:t>
            </a:r>
            <a:r>
              <a:rPr lang="en-GB" dirty="0"/>
              <a:t> </a:t>
            </a:r>
            <a:r>
              <a:rPr lang="en-GB" dirty="0" err="1"/>
              <a:t>labudovi</a:t>
            </a:r>
            <a:r>
              <a:rPr lang="en-GB" dirty="0"/>
              <a:t> </a:t>
            </a:r>
            <a:r>
              <a:rPr lang="en-GB" dirty="0" err="1"/>
              <a:t>sastavni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dijelovi</a:t>
            </a:r>
            <a:r>
              <a:rPr lang="en-GB" dirty="0"/>
              <a:t> </a:t>
            </a:r>
            <a:r>
              <a:rPr lang="en-GB" dirty="0" err="1"/>
              <a:t>geopolitičkih</a:t>
            </a:r>
            <a:r>
              <a:rPr lang="en-GB" dirty="0"/>
              <a:t> </a:t>
            </a:r>
            <a:r>
              <a:rPr lang="en-GB" dirty="0" err="1"/>
              <a:t>analiza</a:t>
            </a:r>
            <a:r>
              <a:rPr lang="en-GB" dirty="0"/>
              <a:t> </a:t>
            </a:r>
            <a:r>
              <a:rPr lang="en-GB" dirty="0" err="1"/>
              <a:t>scenarija</a:t>
            </a:r>
            <a:r>
              <a:rPr lang="en-GB" dirty="0"/>
              <a:t> = </a:t>
            </a:r>
            <a:r>
              <a:rPr lang="en-GB" dirty="0" err="1"/>
              <a:t>vrlo</a:t>
            </a:r>
            <a:r>
              <a:rPr lang="en-GB" dirty="0"/>
              <a:t> </a:t>
            </a:r>
            <a:r>
              <a:rPr lang="en-GB" dirty="0" err="1"/>
              <a:t>često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uzrok</a:t>
            </a:r>
            <a:r>
              <a:rPr lang="en-GB" dirty="0"/>
              <a:t> </a:t>
            </a:r>
            <a:r>
              <a:rPr lang="en-GB" dirty="0" err="1"/>
              <a:t>pretjerane</a:t>
            </a:r>
            <a:r>
              <a:rPr lang="en-GB" dirty="0"/>
              <a:t> </a:t>
            </a:r>
            <a:r>
              <a:rPr lang="en-GB" dirty="0" err="1"/>
              <a:t>subjektivnosti</a:t>
            </a:r>
            <a:endParaRPr lang="en-GB" dirty="0"/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106981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3632A-2E6E-B632-C2B7-8CC467F0D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HR" dirty="0"/>
              <a:t>NALIZA SCENARIJA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6C83E-332A-76EE-12DC-D276DA9D9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/>
              <a:t>Ipak</a:t>
            </a:r>
            <a:r>
              <a:rPr lang="en-GB" dirty="0"/>
              <a:t>, </a:t>
            </a:r>
            <a:r>
              <a:rPr lang="en-GB" dirty="0" err="1"/>
              <a:t>suvremeniji</a:t>
            </a:r>
            <a:r>
              <a:rPr lang="en-GB" dirty="0"/>
              <a:t> </a:t>
            </a:r>
            <a:r>
              <a:rPr lang="en-GB" dirty="0" err="1"/>
              <a:t>globalni</a:t>
            </a:r>
            <a:r>
              <a:rPr lang="en-GB" dirty="0"/>
              <a:t> </a:t>
            </a:r>
            <a:r>
              <a:rPr lang="en-GB" dirty="0" err="1"/>
              <a:t>fenomeni</a:t>
            </a:r>
            <a:r>
              <a:rPr lang="en-GB" dirty="0"/>
              <a:t> </a:t>
            </a:r>
            <a:r>
              <a:rPr lang="en-GB" dirty="0" err="1"/>
              <a:t>kojima</a:t>
            </a:r>
            <a:r>
              <a:rPr lang="en-GB" dirty="0"/>
              <a:t> se </a:t>
            </a:r>
            <a:r>
              <a:rPr lang="en-GB" dirty="0" err="1"/>
              <a:t>geopolitika</a:t>
            </a:r>
            <a:r>
              <a:rPr lang="en-GB" dirty="0"/>
              <a:t> </a:t>
            </a:r>
            <a:r>
              <a:rPr lang="en-GB" dirty="0" err="1"/>
              <a:t>sve</a:t>
            </a:r>
            <a:r>
              <a:rPr lang="en-GB" dirty="0"/>
              <a:t> </a:t>
            </a:r>
            <a:r>
              <a:rPr lang="en-GB" dirty="0" err="1"/>
              <a:t>više</a:t>
            </a:r>
            <a:r>
              <a:rPr lang="en-GB" dirty="0"/>
              <a:t> </a:t>
            </a:r>
            <a:r>
              <a:rPr lang="en-GB" dirty="0" err="1"/>
              <a:t>počinje</a:t>
            </a:r>
            <a:r>
              <a:rPr lang="en-GB" dirty="0"/>
              <a:t> </a:t>
            </a:r>
            <a:r>
              <a:rPr lang="en-GB" dirty="0" err="1"/>
              <a:t>baviti</a:t>
            </a:r>
            <a:r>
              <a:rPr lang="en-GB" dirty="0"/>
              <a:t>, </a:t>
            </a:r>
            <a:r>
              <a:rPr lang="en-GB" dirty="0" err="1"/>
              <a:t>poput</a:t>
            </a:r>
            <a:r>
              <a:rPr lang="en-GB" dirty="0"/>
              <a:t> </a:t>
            </a:r>
            <a:r>
              <a:rPr lang="en-GB" dirty="0" err="1"/>
              <a:t>klimatskih</a:t>
            </a:r>
            <a:r>
              <a:rPr lang="en-GB" dirty="0"/>
              <a:t> </a:t>
            </a:r>
            <a:r>
              <a:rPr lang="en-GB" dirty="0" err="1"/>
              <a:t>promjena</a:t>
            </a:r>
            <a:r>
              <a:rPr lang="en-GB" dirty="0"/>
              <a:t>, </a:t>
            </a:r>
            <a:r>
              <a:rPr lang="en-GB" dirty="0" err="1"/>
              <a:t>energetike</a:t>
            </a:r>
            <a:r>
              <a:rPr lang="en-GB" dirty="0"/>
              <a:t>, </a:t>
            </a:r>
            <a:r>
              <a:rPr lang="en-GB" dirty="0" err="1"/>
              <a:t>dostupnosti</a:t>
            </a:r>
            <a:r>
              <a:rPr lang="en-GB" dirty="0"/>
              <a:t> </a:t>
            </a:r>
            <a:r>
              <a:rPr lang="en-GB" dirty="0" err="1"/>
              <a:t>resursa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migracija</a:t>
            </a:r>
            <a:r>
              <a:rPr lang="en-GB" dirty="0"/>
              <a:t> </a:t>
            </a:r>
            <a:r>
              <a:rPr lang="en-GB" dirty="0" err="1"/>
              <a:t>donose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interdisciplinarnu</a:t>
            </a:r>
            <a:r>
              <a:rPr lang="en-GB" dirty="0"/>
              <a:t> </a:t>
            </a:r>
            <a:r>
              <a:rPr lang="en-GB" dirty="0" err="1"/>
              <a:t>perspektivu</a:t>
            </a:r>
            <a:r>
              <a:rPr lang="en-GB" dirty="0"/>
              <a:t>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izradi</a:t>
            </a:r>
            <a:r>
              <a:rPr lang="en-GB" dirty="0"/>
              <a:t> </a:t>
            </a:r>
            <a:r>
              <a:rPr lang="en-GB" dirty="0" err="1"/>
              <a:t>scenarija</a:t>
            </a:r>
            <a:r>
              <a:rPr lang="en-GB" dirty="0"/>
              <a:t>,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sve</a:t>
            </a:r>
            <a:r>
              <a:rPr lang="en-GB" dirty="0"/>
              <a:t> </a:t>
            </a:r>
            <a:r>
              <a:rPr lang="en-GB" dirty="0" err="1"/>
              <a:t>više</a:t>
            </a:r>
            <a:r>
              <a:rPr lang="en-GB" dirty="0"/>
              <a:t> </a:t>
            </a:r>
            <a:r>
              <a:rPr lang="en-GB" dirty="0" err="1"/>
              <a:t>uključuju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kvantitativne</a:t>
            </a:r>
            <a:r>
              <a:rPr lang="en-GB" dirty="0"/>
              <a:t> </a:t>
            </a:r>
            <a:r>
              <a:rPr lang="en-GB" dirty="0" err="1"/>
              <a:t>metode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matematičke</a:t>
            </a:r>
            <a:r>
              <a:rPr lang="en-GB" dirty="0"/>
              <a:t> </a:t>
            </a:r>
            <a:r>
              <a:rPr lang="en-GB" dirty="0" err="1"/>
              <a:t>jednadžbe</a:t>
            </a:r>
            <a:r>
              <a:rPr lang="en-GB" dirty="0"/>
              <a:t>. </a:t>
            </a:r>
            <a:r>
              <a:rPr lang="en-GB" dirty="0" err="1"/>
              <a:t>Ipak</a:t>
            </a:r>
            <a:r>
              <a:rPr lang="en-GB" dirty="0"/>
              <a:t>, za </a:t>
            </a:r>
            <a:r>
              <a:rPr lang="en-GB" dirty="0" err="1"/>
              <a:t>geopolitičku</a:t>
            </a:r>
            <a:r>
              <a:rPr lang="en-GB" dirty="0"/>
              <a:t> </a:t>
            </a:r>
            <a:r>
              <a:rPr lang="en-GB" dirty="0" err="1"/>
              <a:t>analizu</a:t>
            </a:r>
            <a:r>
              <a:rPr lang="en-GB" dirty="0"/>
              <a:t> u </a:t>
            </a:r>
            <a:r>
              <a:rPr lang="en-GB" dirty="0" err="1"/>
              <a:t>zaključku</a:t>
            </a:r>
            <a:r>
              <a:rPr lang="en-GB" dirty="0"/>
              <a:t> </a:t>
            </a:r>
            <a:r>
              <a:rPr lang="en-GB" dirty="0" err="1"/>
              <a:t>nepohodan</a:t>
            </a:r>
            <a:r>
              <a:rPr lang="en-GB" dirty="0"/>
              <a:t> je </a:t>
            </a:r>
            <a:r>
              <a:rPr lang="en-GB" dirty="0" err="1"/>
              <a:t>kvalitativan</a:t>
            </a:r>
            <a:r>
              <a:rPr lang="en-GB" dirty="0"/>
              <a:t> </a:t>
            </a:r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interpretacija</a:t>
            </a:r>
            <a:r>
              <a:rPr lang="en-GB" dirty="0"/>
              <a:t> </a:t>
            </a:r>
            <a:r>
              <a:rPr lang="en-GB" dirty="0" err="1"/>
              <a:t>koja</a:t>
            </a:r>
            <a:r>
              <a:rPr lang="en-GB" dirty="0"/>
              <a:t> ga </a:t>
            </a:r>
            <a:r>
              <a:rPr lang="en-GB" dirty="0" err="1"/>
              <a:t>prati</a:t>
            </a:r>
            <a:r>
              <a:rPr lang="en-GB" dirty="0"/>
              <a:t>.</a:t>
            </a:r>
          </a:p>
          <a:p>
            <a:r>
              <a:rPr lang="en-GB" dirty="0" err="1"/>
              <a:t>Primjerice</a:t>
            </a:r>
            <a:r>
              <a:rPr lang="en-GB" dirty="0"/>
              <a:t>, </a:t>
            </a:r>
            <a:r>
              <a:rPr lang="en-GB" dirty="0" err="1"/>
              <a:t>scenariji</a:t>
            </a:r>
            <a:r>
              <a:rPr lang="en-GB" dirty="0"/>
              <a:t> </a:t>
            </a:r>
            <a:r>
              <a:rPr lang="en-GB" dirty="0" err="1"/>
              <a:t>ublažavanja</a:t>
            </a:r>
            <a:r>
              <a:rPr lang="en-GB" dirty="0"/>
              <a:t> </a:t>
            </a:r>
            <a:r>
              <a:rPr lang="en-GB" dirty="0" err="1"/>
              <a:t>posljedica</a:t>
            </a:r>
            <a:r>
              <a:rPr lang="en-GB" dirty="0"/>
              <a:t> </a:t>
            </a:r>
            <a:r>
              <a:rPr lang="en-GB" dirty="0" err="1"/>
              <a:t>klimatskih</a:t>
            </a:r>
            <a:r>
              <a:rPr lang="en-GB" dirty="0"/>
              <a:t> </a:t>
            </a:r>
            <a:r>
              <a:rPr lang="en-GB" dirty="0" err="1"/>
              <a:t>promjena</a:t>
            </a:r>
            <a:r>
              <a:rPr lang="en-GB" dirty="0"/>
              <a:t> (Climate change mitigation scenarios) </a:t>
            </a:r>
            <a:r>
              <a:rPr lang="en-GB" dirty="0" err="1"/>
              <a:t>modeliraju</a:t>
            </a:r>
            <a:r>
              <a:rPr lang="en-GB" dirty="0"/>
              <a:t> </a:t>
            </a:r>
            <a:r>
              <a:rPr lang="en-GB" dirty="0" err="1"/>
              <a:t>različite</a:t>
            </a:r>
            <a:r>
              <a:rPr lang="en-GB" dirty="0"/>
              <a:t> </a:t>
            </a:r>
            <a:r>
              <a:rPr lang="en-GB" dirty="0" err="1"/>
              <a:t>potencijalne</a:t>
            </a:r>
            <a:r>
              <a:rPr lang="en-GB" dirty="0"/>
              <a:t> </a:t>
            </a:r>
            <a:r>
              <a:rPr lang="en-GB" dirty="0" err="1"/>
              <a:t>budućnosti</a:t>
            </a:r>
            <a:r>
              <a:rPr lang="en-GB" dirty="0"/>
              <a:t> u </a:t>
            </a:r>
            <a:r>
              <a:rPr lang="en-GB" dirty="0" err="1"/>
              <a:t>kojima</a:t>
            </a:r>
            <a:r>
              <a:rPr lang="en-GB" dirty="0"/>
              <a:t> je </a:t>
            </a:r>
            <a:r>
              <a:rPr lang="en-GB" dirty="0" err="1"/>
              <a:t>globalno</a:t>
            </a:r>
            <a:r>
              <a:rPr lang="en-GB" dirty="0"/>
              <a:t> </a:t>
            </a:r>
            <a:r>
              <a:rPr lang="en-GB" dirty="0" err="1"/>
              <a:t>zatopljavanje</a:t>
            </a:r>
            <a:r>
              <a:rPr lang="en-GB" dirty="0"/>
              <a:t> </a:t>
            </a:r>
            <a:r>
              <a:rPr lang="en-GB" dirty="0" err="1"/>
              <a:t>smanjeno</a:t>
            </a:r>
            <a:r>
              <a:rPr lang="en-GB" dirty="0"/>
              <a:t> </a:t>
            </a:r>
            <a:r>
              <a:rPr lang="en-GB" dirty="0" err="1"/>
              <a:t>namjernim</a:t>
            </a:r>
            <a:r>
              <a:rPr lang="en-GB" dirty="0"/>
              <a:t> </a:t>
            </a:r>
            <a:r>
              <a:rPr lang="en-GB" dirty="0" err="1"/>
              <a:t>djelovanjem</a:t>
            </a:r>
            <a:r>
              <a:rPr lang="en-GB" dirty="0"/>
              <a:t>. </a:t>
            </a:r>
            <a:r>
              <a:rPr lang="en-GB" dirty="0" err="1"/>
              <a:t>Ti</a:t>
            </a:r>
            <a:r>
              <a:rPr lang="en-GB" dirty="0"/>
              <a:t> </a:t>
            </a:r>
            <a:r>
              <a:rPr lang="en-GB" dirty="0" err="1"/>
              <a:t>alternativni</a:t>
            </a:r>
            <a:r>
              <a:rPr lang="en-GB" dirty="0"/>
              <a:t> </a:t>
            </a:r>
            <a:r>
              <a:rPr lang="en-GB" dirty="0" err="1"/>
              <a:t>svjetovi</a:t>
            </a:r>
            <a:r>
              <a:rPr lang="en-GB" dirty="0"/>
              <a:t> </a:t>
            </a:r>
            <a:r>
              <a:rPr lang="en-GB" dirty="0" err="1"/>
              <a:t>mogući</a:t>
            </a:r>
            <a:r>
              <a:rPr lang="en-GB" dirty="0"/>
              <a:t> </a:t>
            </a:r>
            <a:r>
              <a:rPr lang="en-GB" dirty="0" err="1"/>
              <a:t>će</a:t>
            </a:r>
            <a:r>
              <a:rPr lang="en-GB" dirty="0"/>
              <a:t> </a:t>
            </a:r>
            <a:r>
              <a:rPr lang="en-GB" dirty="0" err="1"/>
              <a:t>biti</a:t>
            </a:r>
            <a:r>
              <a:rPr lang="en-GB" dirty="0"/>
              <a:t> u </a:t>
            </a:r>
            <a:r>
              <a:rPr lang="en-GB" dirty="0" err="1"/>
              <a:t>slučaju</a:t>
            </a:r>
            <a:r>
              <a:rPr lang="en-GB" dirty="0"/>
              <a:t> </a:t>
            </a:r>
            <a:r>
              <a:rPr lang="en-GB" dirty="0" err="1"/>
              <a:t>poduzetih</a:t>
            </a:r>
            <a:r>
              <a:rPr lang="en-GB" dirty="0"/>
              <a:t> </a:t>
            </a:r>
            <a:r>
              <a:rPr lang="en-GB" dirty="0" err="1"/>
              <a:t>akcija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ovi</a:t>
            </a:r>
            <a:r>
              <a:rPr lang="en-GB" dirty="0"/>
              <a:t> </a:t>
            </a:r>
            <a:r>
              <a:rPr lang="en-GB" dirty="0" err="1"/>
              <a:t>modeli</a:t>
            </a:r>
            <a:r>
              <a:rPr lang="en-GB" dirty="0"/>
              <a:t> </a:t>
            </a:r>
            <a:r>
              <a:rPr lang="en-GB" dirty="0" err="1"/>
              <a:t>računaju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predlažu</a:t>
            </a:r>
            <a:r>
              <a:rPr lang="en-GB" dirty="0"/>
              <a:t> (</a:t>
            </a:r>
            <a:r>
              <a:rPr lang="en-GB" dirty="0" err="1"/>
              <a:t>primjerice</a:t>
            </a:r>
            <a:r>
              <a:rPr lang="en-GB" dirty="0"/>
              <a:t> </a:t>
            </a:r>
            <a:r>
              <a:rPr lang="en-GB" dirty="0" err="1"/>
              <a:t>prelazak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neki</a:t>
            </a:r>
            <a:r>
              <a:rPr lang="en-GB" dirty="0"/>
              <a:t> </a:t>
            </a:r>
            <a:r>
              <a:rPr lang="en-GB" dirty="0" err="1"/>
              <a:t>alternativni</a:t>
            </a:r>
            <a:r>
              <a:rPr lang="en-GB" dirty="0"/>
              <a:t> </a:t>
            </a:r>
            <a:r>
              <a:rPr lang="en-GB" dirty="0" err="1"/>
              <a:t>izvor</a:t>
            </a:r>
            <a:r>
              <a:rPr lang="en-GB" dirty="0"/>
              <a:t> </a:t>
            </a:r>
            <a:r>
              <a:rPr lang="en-GB" dirty="0" err="1"/>
              <a:t>energije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geoinžinjering</a:t>
            </a:r>
            <a:r>
              <a:rPr lang="en-GB" dirty="0"/>
              <a:t>)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0632173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23290-E30A-17A7-0FA3-56A414941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ANALIZA SCENARIJA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0DD38-BA73-6676-8A76-17801B8B5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/>
              <a:t>Modeliranje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metoda</a:t>
            </a:r>
            <a:r>
              <a:rPr lang="en-GB" dirty="0"/>
              <a:t> </a:t>
            </a:r>
            <a:r>
              <a:rPr lang="en-GB" dirty="0" err="1"/>
              <a:t>pojavljuje</a:t>
            </a:r>
            <a:r>
              <a:rPr lang="en-GB" dirty="0"/>
              <a:t> se u </a:t>
            </a:r>
            <a:r>
              <a:rPr lang="en-GB" dirty="0" err="1"/>
              <a:t>čitavom</a:t>
            </a:r>
            <a:r>
              <a:rPr lang="en-GB" dirty="0"/>
              <a:t> </a:t>
            </a:r>
            <a:r>
              <a:rPr lang="en-GB" dirty="0" err="1"/>
              <a:t>nizu</a:t>
            </a:r>
            <a:r>
              <a:rPr lang="en-GB" dirty="0"/>
              <a:t> </a:t>
            </a:r>
            <a:r>
              <a:rPr lang="en-GB" dirty="0" err="1"/>
              <a:t>prirodnih</a:t>
            </a:r>
            <a:r>
              <a:rPr lang="en-GB" dirty="0"/>
              <a:t> </a:t>
            </a:r>
            <a:r>
              <a:rPr lang="en-GB" dirty="0" err="1"/>
              <a:t>znanosti</a:t>
            </a:r>
            <a:r>
              <a:rPr lang="en-GB" dirty="0"/>
              <a:t>, u </a:t>
            </a:r>
            <a:r>
              <a:rPr lang="en-GB" dirty="0" err="1"/>
              <a:t>ovom</a:t>
            </a:r>
            <a:r>
              <a:rPr lang="en-GB" dirty="0"/>
              <a:t> </a:t>
            </a:r>
            <a:r>
              <a:rPr lang="en-GB" dirty="0" err="1"/>
              <a:t>slučaju</a:t>
            </a:r>
            <a:r>
              <a:rPr lang="en-GB" dirty="0"/>
              <a:t> se </a:t>
            </a:r>
            <a:r>
              <a:rPr lang="en-GB" dirty="0" err="1"/>
              <a:t>odnosi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računalna</a:t>
            </a:r>
            <a:r>
              <a:rPr lang="en-GB" dirty="0"/>
              <a:t> </a:t>
            </a:r>
            <a:r>
              <a:rPr lang="en-GB" dirty="0" err="1"/>
              <a:t>softverska</a:t>
            </a:r>
            <a:r>
              <a:rPr lang="en-GB" dirty="0"/>
              <a:t> </a:t>
            </a:r>
            <a:r>
              <a:rPr lang="en-GB" dirty="0" err="1"/>
              <a:t>rješenja</a:t>
            </a:r>
            <a:r>
              <a:rPr lang="en-GB" dirty="0"/>
              <a:t> </a:t>
            </a:r>
            <a:r>
              <a:rPr lang="en-GB" dirty="0" err="1"/>
              <a:t>kojima</a:t>
            </a:r>
            <a:r>
              <a:rPr lang="en-GB" dirty="0"/>
              <a:t> se </a:t>
            </a:r>
            <a:r>
              <a:rPr lang="en-GB" dirty="0" err="1"/>
              <a:t>istražuju</a:t>
            </a:r>
            <a:r>
              <a:rPr lang="en-GB" dirty="0"/>
              <a:t> </a:t>
            </a:r>
            <a:r>
              <a:rPr lang="en-GB" dirty="0" err="1"/>
              <a:t>društveni</a:t>
            </a:r>
            <a:r>
              <a:rPr lang="en-GB" dirty="0"/>
              <a:t> </a:t>
            </a:r>
            <a:r>
              <a:rPr lang="en-GB" dirty="0" err="1"/>
              <a:t>fenomeni</a:t>
            </a:r>
            <a:r>
              <a:rPr lang="en-GB" dirty="0"/>
              <a:t> </a:t>
            </a:r>
            <a:r>
              <a:rPr lang="en-GB" dirty="0" err="1"/>
              <a:t>kroz</a:t>
            </a:r>
            <a:r>
              <a:rPr lang="en-GB" dirty="0"/>
              <a:t> </a:t>
            </a:r>
            <a:r>
              <a:rPr lang="en-GB" dirty="0" err="1"/>
              <a:t>različite</a:t>
            </a:r>
            <a:r>
              <a:rPr lang="en-GB" dirty="0"/>
              <a:t> </a:t>
            </a:r>
            <a:r>
              <a:rPr lang="en-GB" dirty="0" err="1"/>
              <a:t>forme</a:t>
            </a:r>
            <a:r>
              <a:rPr lang="en-GB" dirty="0"/>
              <a:t> </a:t>
            </a:r>
            <a:r>
              <a:rPr lang="en-GB" dirty="0" err="1"/>
              <a:t>simulacija</a:t>
            </a:r>
            <a:r>
              <a:rPr lang="en-GB" dirty="0"/>
              <a:t>.</a:t>
            </a:r>
          </a:p>
          <a:p>
            <a:r>
              <a:rPr lang="en-GB" dirty="0" err="1"/>
              <a:t>Simulacije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širi</a:t>
            </a:r>
            <a:r>
              <a:rPr lang="en-GB" dirty="0"/>
              <a:t> </a:t>
            </a:r>
            <a:r>
              <a:rPr lang="en-GB" dirty="0" err="1"/>
              <a:t>pojam</a:t>
            </a:r>
            <a:r>
              <a:rPr lang="en-GB" dirty="0"/>
              <a:t>,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odnose</a:t>
            </a:r>
            <a:r>
              <a:rPr lang="en-GB" dirty="0"/>
              <a:t> se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testno</a:t>
            </a:r>
            <a:r>
              <a:rPr lang="en-GB" dirty="0"/>
              <a:t> </a:t>
            </a:r>
            <a:r>
              <a:rPr lang="en-GB" dirty="0" err="1"/>
              <a:t>izvođenje</a:t>
            </a:r>
            <a:r>
              <a:rPr lang="en-GB" dirty="0"/>
              <a:t> </a:t>
            </a:r>
            <a:r>
              <a:rPr lang="en-GB" dirty="0" err="1"/>
              <a:t>određenih</a:t>
            </a:r>
            <a:r>
              <a:rPr lang="en-GB" dirty="0"/>
              <a:t> </a:t>
            </a:r>
            <a:r>
              <a:rPr lang="en-GB" dirty="0" err="1"/>
              <a:t>radnji</a:t>
            </a:r>
            <a:r>
              <a:rPr lang="en-GB" dirty="0"/>
              <a:t> u </a:t>
            </a:r>
            <a:r>
              <a:rPr lang="en-GB" dirty="0" err="1"/>
              <a:t>prirodnom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društvenom</a:t>
            </a:r>
            <a:r>
              <a:rPr lang="en-GB" dirty="0"/>
              <a:t> </a:t>
            </a:r>
            <a:r>
              <a:rPr lang="en-GB" dirty="0" err="1"/>
              <a:t>okruženju</a:t>
            </a:r>
            <a:r>
              <a:rPr lang="en-GB" dirty="0"/>
              <a:t> u </a:t>
            </a:r>
            <a:r>
              <a:rPr lang="en-GB" dirty="0" err="1"/>
              <a:t>svrhu</a:t>
            </a:r>
            <a:r>
              <a:rPr lang="en-GB" dirty="0"/>
              <a:t> </a:t>
            </a:r>
            <a:r>
              <a:rPr lang="en-GB" dirty="0" err="1"/>
              <a:t>predviđanja</a:t>
            </a:r>
            <a:r>
              <a:rPr lang="en-GB" dirty="0"/>
              <a:t> </a:t>
            </a:r>
            <a:r>
              <a:rPr lang="en-GB" dirty="0" err="1"/>
              <a:t>situacija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učenja</a:t>
            </a:r>
            <a:r>
              <a:rPr lang="en-GB" dirty="0"/>
              <a:t>.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simulacijama</a:t>
            </a:r>
            <a:r>
              <a:rPr lang="en-GB" dirty="0"/>
              <a:t> se </a:t>
            </a:r>
            <a:r>
              <a:rPr lang="en-GB" dirty="0" err="1"/>
              <a:t>također</a:t>
            </a:r>
            <a:r>
              <a:rPr lang="en-GB" dirty="0"/>
              <a:t> </a:t>
            </a:r>
            <a:r>
              <a:rPr lang="en-GB" dirty="0" err="1"/>
              <a:t>često</a:t>
            </a:r>
            <a:r>
              <a:rPr lang="en-GB" dirty="0"/>
              <a:t> </a:t>
            </a:r>
            <a:r>
              <a:rPr lang="en-GB" dirty="0" err="1"/>
              <a:t>koriste</a:t>
            </a:r>
            <a:r>
              <a:rPr lang="en-GB" dirty="0"/>
              <a:t> </a:t>
            </a:r>
            <a:r>
              <a:rPr lang="en-GB" dirty="0" err="1"/>
              <a:t>računalni</a:t>
            </a:r>
            <a:r>
              <a:rPr lang="en-GB" dirty="0"/>
              <a:t> </a:t>
            </a:r>
            <a:r>
              <a:rPr lang="en-GB" dirty="0" err="1"/>
              <a:t>modeli</a:t>
            </a:r>
            <a:r>
              <a:rPr lang="en-GB" dirty="0"/>
              <a:t>, a </a:t>
            </a:r>
            <a:r>
              <a:rPr lang="en-GB" dirty="0" err="1"/>
              <a:t>ponekad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video </a:t>
            </a:r>
            <a:r>
              <a:rPr lang="en-GB" dirty="0" err="1"/>
              <a:t>igre</a:t>
            </a:r>
            <a:r>
              <a:rPr lang="en-GB" dirty="0"/>
              <a:t>. </a:t>
            </a:r>
          </a:p>
          <a:p>
            <a:r>
              <a:rPr lang="en-GB" dirty="0"/>
              <a:t>Stress testing je </a:t>
            </a:r>
            <a:r>
              <a:rPr lang="en-GB" dirty="0" err="1"/>
              <a:t>metoda</a:t>
            </a:r>
            <a:r>
              <a:rPr lang="en-GB" dirty="0"/>
              <a:t> </a:t>
            </a:r>
            <a:r>
              <a:rPr lang="en-GB" dirty="0" err="1"/>
              <a:t>kojom</a:t>
            </a:r>
            <a:r>
              <a:rPr lang="en-GB" dirty="0"/>
              <a:t> se </a:t>
            </a:r>
            <a:r>
              <a:rPr lang="en-GB" dirty="0" err="1"/>
              <a:t>određeni</a:t>
            </a:r>
            <a:r>
              <a:rPr lang="en-GB" dirty="0"/>
              <a:t> </a:t>
            </a:r>
            <a:r>
              <a:rPr lang="en-GB" dirty="0" err="1"/>
              <a:t>sustav</a:t>
            </a:r>
            <a:r>
              <a:rPr lang="en-GB" dirty="0"/>
              <a:t> </a:t>
            </a:r>
            <a:r>
              <a:rPr lang="en-GB" dirty="0" err="1"/>
              <a:t>namjerno</a:t>
            </a:r>
            <a:r>
              <a:rPr lang="en-GB" dirty="0"/>
              <a:t> </a:t>
            </a:r>
            <a:r>
              <a:rPr lang="en-GB" dirty="0" err="1"/>
              <a:t>dovede</a:t>
            </a:r>
            <a:r>
              <a:rPr lang="en-GB" dirty="0"/>
              <a:t> do </a:t>
            </a:r>
            <a:r>
              <a:rPr lang="en-GB" dirty="0" err="1"/>
              <a:t>krajnjih</a:t>
            </a:r>
            <a:r>
              <a:rPr lang="en-GB" dirty="0"/>
              <a:t> </a:t>
            </a:r>
            <a:r>
              <a:rPr lang="en-GB" dirty="0" err="1"/>
              <a:t>granica</a:t>
            </a:r>
            <a:r>
              <a:rPr lang="en-GB" dirty="0"/>
              <a:t> </a:t>
            </a:r>
            <a:r>
              <a:rPr lang="en-GB" dirty="0" err="1"/>
              <a:t>funkcioniranja</a:t>
            </a:r>
            <a:r>
              <a:rPr lang="en-GB" dirty="0"/>
              <a:t> ne bi li se one </a:t>
            </a:r>
            <a:r>
              <a:rPr lang="en-GB" dirty="0" err="1"/>
              <a:t>testirale</a:t>
            </a:r>
            <a:r>
              <a:rPr lang="en-GB" dirty="0"/>
              <a:t>,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funkcioniranje</a:t>
            </a:r>
            <a:r>
              <a:rPr lang="en-GB" dirty="0"/>
              <a:t> pod </a:t>
            </a:r>
            <a:r>
              <a:rPr lang="en-GB" dirty="0" err="1"/>
              <a:t>pritiskom</a:t>
            </a:r>
            <a:r>
              <a:rPr lang="en-GB" dirty="0"/>
              <a:t>. Ova se </a:t>
            </a:r>
            <a:r>
              <a:rPr lang="en-GB" dirty="0" err="1"/>
              <a:t>metoda</a:t>
            </a:r>
            <a:r>
              <a:rPr lang="en-GB" dirty="0"/>
              <a:t> </a:t>
            </a:r>
            <a:r>
              <a:rPr lang="en-GB" dirty="0" err="1"/>
              <a:t>vrlo</a:t>
            </a:r>
            <a:r>
              <a:rPr lang="en-GB" dirty="0"/>
              <a:t> </a:t>
            </a:r>
            <a:r>
              <a:rPr lang="en-GB" dirty="0" err="1"/>
              <a:t>često</a:t>
            </a:r>
            <a:r>
              <a:rPr lang="en-GB" dirty="0"/>
              <a:t> </a:t>
            </a:r>
            <a:r>
              <a:rPr lang="en-GB" dirty="0" err="1"/>
              <a:t>koristi</a:t>
            </a:r>
            <a:r>
              <a:rPr lang="en-GB" dirty="0"/>
              <a:t> u </a:t>
            </a:r>
            <a:r>
              <a:rPr lang="en-GB" dirty="0" err="1"/>
              <a:t>području</a:t>
            </a:r>
            <a:r>
              <a:rPr lang="en-GB" dirty="0"/>
              <a:t> </a:t>
            </a:r>
            <a:r>
              <a:rPr lang="en-GB" dirty="0" err="1"/>
              <a:t>zaštite</a:t>
            </a:r>
            <a:r>
              <a:rPr lang="en-GB" dirty="0"/>
              <a:t> </a:t>
            </a:r>
            <a:r>
              <a:rPr lang="en-GB" dirty="0" err="1"/>
              <a:t>kritične</a:t>
            </a:r>
            <a:r>
              <a:rPr lang="en-GB" dirty="0"/>
              <a:t> </a:t>
            </a:r>
            <a:r>
              <a:rPr lang="en-GB" dirty="0" err="1"/>
              <a:t>infrastrukture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različitih</a:t>
            </a:r>
            <a:r>
              <a:rPr lang="en-GB" dirty="0"/>
              <a:t> </a:t>
            </a:r>
            <a:r>
              <a:rPr lang="en-GB" dirty="0" err="1"/>
              <a:t>sustava</a:t>
            </a:r>
            <a:r>
              <a:rPr lang="en-GB" dirty="0"/>
              <a:t>.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5684659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C7C59-5720-DE2A-42F2-5182FD06A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ANALIZA SCENARIJA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C53AC-B420-6D5C-5FAF-A0891F53F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/>
              <a:t>Morfološka</a:t>
            </a:r>
            <a:r>
              <a:rPr lang="en-GB" dirty="0"/>
              <a:t> </a:t>
            </a:r>
            <a:r>
              <a:rPr lang="en-GB" dirty="0" err="1"/>
              <a:t>analiza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opća</a:t>
            </a:r>
            <a:r>
              <a:rPr lang="en-GB" dirty="0"/>
              <a:t> </a:t>
            </a:r>
            <a:r>
              <a:rPr lang="en-GB" dirty="0" err="1"/>
              <a:t>morfološka</a:t>
            </a:r>
            <a:r>
              <a:rPr lang="en-GB" dirty="0"/>
              <a:t> </a:t>
            </a:r>
            <a:r>
              <a:rPr lang="en-GB" dirty="0" err="1"/>
              <a:t>analiza</a:t>
            </a:r>
            <a:r>
              <a:rPr lang="en-GB" dirty="0"/>
              <a:t> je </a:t>
            </a:r>
            <a:r>
              <a:rPr lang="en-GB" dirty="0" err="1"/>
              <a:t>metoda</a:t>
            </a:r>
            <a:r>
              <a:rPr lang="en-GB" dirty="0"/>
              <a:t> za </a:t>
            </a:r>
            <a:r>
              <a:rPr lang="en-GB" dirty="0" err="1"/>
              <a:t>istraživanje</a:t>
            </a:r>
            <a:r>
              <a:rPr lang="en-GB" dirty="0"/>
              <a:t> </a:t>
            </a:r>
            <a:r>
              <a:rPr lang="en-GB" dirty="0" err="1"/>
              <a:t>mogućih</a:t>
            </a:r>
            <a:r>
              <a:rPr lang="en-GB" dirty="0"/>
              <a:t> </a:t>
            </a:r>
            <a:r>
              <a:rPr lang="en-GB" dirty="0" err="1"/>
              <a:t>rješenja</a:t>
            </a:r>
            <a:r>
              <a:rPr lang="en-GB" dirty="0"/>
              <a:t> za </a:t>
            </a:r>
            <a:r>
              <a:rPr lang="en-GB" dirty="0" err="1"/>
              <a:t>multidimenzionalne</a:t>
            </a:r>
            <a:r>
              <a:rPr lang="en-GB" dirty="0"/>
              <a:t> </a:t>
            </a:r>
            <a:r>
              <a:rPr lang="en-GB" dirty="0" err="1"/>
              <a:t>kompleksne</a:t>
            </a:r>
            <a:r>
              <a:rPr lang="en-GB" dirty="0"/>
              <a:t> </a:t>
            </a:r>
            <a:r>
              <a:rPr lang="en-GB" dirty="0" err="1"/>
              <a:t>probleme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je </a:t>
            </a:r>
            <a:r>
              <a:rPr lang="en-GB" dirty="0" err="1"/>
              <a:t>nemoguće</a:t>
            </a:r>
            <a:r>
              <a:rPr lang="en-GB" dirty="0"/>
              <a:t> </a:t>
            </a:r>
            <a:r>
              <a:rPr lang="en-GB" dirty="0" err="1"/>
              <a:t>kvantificirati</a:t>
            </a:r>
            <a:r>
              <a:rPr lang="en-GB" dirty="0"/>
              <a:t>. </a:t>
            </a:r>
          </a:p>
          <a:p>
            <a:r>
              <a:rPr lang="en-GB" dirty="0"/>
              <a:t>Fritz Zwicky je </a:t>
            </a:r>
            <a:r>
              <a:rPr lang="en-GB" dirty="0" err="1"/>
              <a:t>razvio</a:t>
            </a:r>
            <a:r>
              <a:rPr lang="en-GB" dirty="0"/>
              <a:t> </a:t>
            </a:r>
            <a:r>
              <a:rPr lang="en-GB" dirty="0" err="1"/>
              <a:t>ovu</a:t>
            </a:r>
            <a:r>
              <a:rPr lang="en-GB" dirty="0"/>
              <a:t> </a:t>
            </a:r>
            <a:r>
              <a:rPr lang="en-GB" dirty="0" err="1"/>
              <a:t>metodu</a:t>
            </a:r>
            <a:r>
              <a:rPr lang="en-GB" dirty="0"/>
              <a:t> u </a:t>
            </a:r>
            <a:r>
              <a:rPr lang="en-GB" dirty="0" err="1"/>
              <a:t>astronomiji</a:t>
            </a:r>
            <a:r>
              <a:rPr lang="en-GB" dirty="0"/>
              <a:t> za </a:t>
            </a:r>
            <a:r>
              <a:rPr lang="en-GB" dirty="0" err="1"/>
              <a:t>probleme</a:t>
            </a:r>
            <a:r>
              <a:rPr lang="en-GB" dirty="0"/>
              <a:t>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rješavanju</a:t>
            </a:r>
            <a:r>
              <a:rPr lang="en-GB" dirty="0"/>
              <a:t> </a:t>
            </a:r>
            <a:r>
              <a:rPr lang="en-GB" dirty="0" err="1"/>
              <a:t>kojih</a:t>
            </a:r>
            <a:r>
              <a:rPr lang="en-GB" dirty="0"/>
              <a:t> se ne </a:t>
            </a:r>
            <a:r>
              <a:rPr lang="en-GB" dirty="0" err="1"/>
              <a:t>može</a:t>
            </a:r>
            <a:r>
              <a:rPr lang="en-GB" dirty="0"/>
              <a:t> </a:t>
            </a:r>
            <a:r>
              <a:rPr lang="en-GB" dirty="0" err="1"/>
              <a:t>koristiti</a:t>
            </a:r>
            <a:r>
              <a:rPr lang="en-GB" dirty="0"/>
              <a:t> </a:t>
            </a:r>
            <a:r>
              <a:rPr lang="en-GB" dirty="0" err="1"/>
              <a:t>modeliranje</a:t>
            </a:r>
            <a:r>
              <a:rPr lang="en-GB" dirty="0"/>
              <a:t>, </a:t>
            </a:r>
            <a:r>
              <a:rPr lang="en-GB" dirty="0" err="1"/>
              <a:t>simulacije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matematičke</a:t>
            </a:r>
            <a:r>
              <a:rPr lang="en-GB" dirty="0"/>
              <a:t> </a:t>
            </a:r>
            <a:r>
              <a:rPr lang="en-GB" dirty="0" err="1"/>
              <a:t>metode</a:t>
            </a:r>
            <a:r>
              <a:rPr lang="en-GB" dirty="0"/>
              <a:t>. Richey (1998) </a:t>
            </a:r>
            <a:r>
              <a:rPr lang="en-GB" dirty="0" err="1"/>
              <a:t>uočava</a:t>
            </a:r>
            <a:r>
              <a:rPr lang="en-GB" dirty="0"/>
              <a:t> </a:t>
            </a:r>
            <a:r>
              <a:rPr lang="en-GB" dirty="0" err="1"/>
              <a:t>kako</a:t>
            </a:r>
            <a:r>
              <a:rPr lang="en-GB" dirty="0"/>
              <a:t> je ova </a:t>
            </a:r>
            <a:r>
              <a:rPr lang="en-GB" dirty="0" err="1"/>
              <a:t>metoda</a:t>
            </a:r>
            <a:r>
              <a:rPr lang="en-GB" dirty="0"/>
              <a:t> </a:t>
            </a:r>
            <a:r>
              <a:rPr lang="en-GB" dirty="0" err="1"/>
              <a:t>aplikativna</a:t>
            </a:r>
            <a:r>
              <a:rPr lang="en-GB" dirty="0"/>
              <a:t> u </a:t>
            </a:r>
            <a:r>
              <a:rPr lang="en-GB" dirty="0" err="1"/>
              <a:t>različtim</a:t>
            </a:r>
            <a:r>
              <a:rPr lang="en-GB" dirty="0"/>
              <a:t> </a:t>
            </a:r>
            <a:r>
              <a:rPr lang="en-GB" dirty="0" err="1"/>
              <a:t>područjima</a:t>
            </a:r>
            <a:r>
              <a:rPr lang="en-GB" dirty="0"/>
              <a:t>, </a:t>
            </a:r>
            <a:r>
              <a:rPr lang="en-GB" dirty="0" err="1"/>
              <a:t>dok</a:t>
            </a:r>
            <a:r>
              <a:rPr lang="en-GB" dirty="0"/>
              <a:t> se u </a:t>
            </a:r>
            <a:r>
              <a:rPr lang="en-GB" dirty="0" err="1"/>
              <a:t>zadnje</a:t>
            </a:r>
            <a:r>
              <a:rPr lang="en-GB" dirty="0"/>
              <a:t> </a:t>
            </a:r>
            <a:r>
              <a:rPr lang="en-GB" dirty="0" err="1"/>
              <a:t>vrijeme</a:t>
            </a:r>
            <a:r>
              <a:rPr lang="en-GB" dirty="0"/>
              <a:t> </a:t>
            </a:r>
            <a:r>
              <a:rPr lang="en-GB" dirty="0" err="1"/>
              <a:t>sve</a:t>
            </a:r>
            <a:r>
              <a:rPr lang="en-GB" dirty="0"/>
              <a:t> </a:t>
            </a:r>
            <a:r>
              <a:rPr lang="en-GB" dirty="0" err="1"/>
              <a:t>više</a:t>
            </a:r>
            <a:r>
              <a:rPr lang="en-GB" dirty="0"/>
              <a:t> </a:t>
            </a:r>
            <a:r>
              <a:rPr lang="en-GB" dirty="0" err="1"/>
              <a:t>koristi</a:t>
            </a:r>
            <a:r>
              <a:rPr lang="en-GB" dirty="0"/>
              <a:t> u </a:t>
            </a:r>
            <a:r>
              <a:rPr lang="en-GB" dirty="0" err="1"/>
              <a:t>području</a:t>
            </a:r>
            <a:r>
              <a:rPr lang="en-GB" dirty="0"/>
              <a:t> </a:t>
            </a:r>
            <a:r>
              <a:rPr lang="en-GB" dirty="0" err="1"/>
              <a:t>studija</a:t>
            </a:r>
            <a:r>
              <a:rPr lang="en-GB" dirty="0"/>
              <a:t> </a:t>
            </a:r>
            <a:r>
              <a:rPr lang="en-GB" dirty="0" err="1"/>
              <a:t>budućnosti</a:t>
            </a:r>
            <a:r>
              <a:rPr lang="en-GB" dirty="0"/>
              <a:t> (future studies)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strukturiranju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analiziranju</a:t>
            </a:r>
            <a:r>
              <a:rPr lang="en-GB" dirty="0"/>
              <a:t> </a:t>
            </a:r>
            <a:r>
              <a:rPr lang="en-GB" dirty="0" err="1"/>
              <a:t>kompleksnih</a:t>
            </a:r>
            <a:r>
              <a:rPr lang="en-GB" dirty="0"/>
              <a:t> </a:t>
            </a:r>
            <a:r>
              <a:rPr lang="en-GB" dirty="0" err="1"/>
              <a:t>prostora</a:t>
            </a:r>
            <a:r>
              <a:rPr lang="en-GB" dirty="0"/>
              <a:t> policy </a:t>
            </a:r>
            <a:r>
              <a:rPr lang="en-GB" dirty="0" err="1"/>
              <a:t>analiza</a:t>
            </a:r>
            <a:r>
              <a:rPr lang="en-GB" dirty="0"/>
              <a:t> (policy spaces).</a:t>
            </a:r>
          </a:p>
          <a:p>
            <a:r>
              <a:rPr lang="en-GB" dirty="0" err="1"/>
              <a:t>Ovom</a:t>
            </a:r>
            <a:r>
              <a:rPr lang="en-GB" dirty="0"/>
              <a:t> se </a:t>
            </a:r>
            <a:r>
              <a:rPr lang="en-GB" dirty="0" err="1"/>
              <a:t>metodom</a:t>
            </a:r>
            <a:r>
              <a:rPr lang="en-GB" dirty="0"/>
              <a:t> </a:t>
            </a:r>
            <a:r>
              <a:rPr lang="en-GB" dirty="0" err="1"/>
              <a:t>identificira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istražuje</a:t>
            </a:r>
            <a:r>
              <a:rPr lang="en-GB" dirty="0"/>
              <a:t> </a:t>
            </a:r>
            <a:r>
              <a:rPr lang="en-GB" dirty="0" err="1"/>
              <a:t>ukupni</a:t>
            </a:r>
            <a:r>
              <a:rPr lang="en-GB" dirty="0"/>
              <a:t> set </a:t>
            </a:r>
            <a:r>
              <a:rPr lang="en-GB" dirty="0" err="1"/>
              <a:t>potencijalnih</a:t>
            </a:r>
            <a:r>
              <a:rPr lang="en-GB" dirty="0"/>
              <a:t> </a:t>
            </a:r>
            <a:r>
              <a:rPr lang="en-GB" dirty="0" err="1"/>
              <a:t>odnosa</a:t>
            </a:r>
            <a:r>
              <a:rPr lang="en-GB" dirty="0"/>
              <a:t> u </a:t>
            </a:r>
            <a:r>
              <a:rPr lang="en-GB" dirty="0" err="1"/>
              <a:t>određenom</a:t>
            </a:r>
            <a:r>
              <a:rPr lang="en-GB" dirty="0"/>
              <a:t> </a:t>
            </a:r>
            <a:r>
              <a:rPr lang="en-GB" dirty="0" err="1"/>
              <a:t>kompleksu</a:t>
            </a:r>
            <a:r>
              <a:rPr lang="en-GB" dirty="0"/>
              <a:t> </a:t>
            </a:r>
            <a:r>
              <a:rPr lang="en-GB" dirty="0" err="1"/>
              <a:t>problema</a:t>
            </a:r>
            <a:r>
              <a:rPr lang="en-GB" dirty="0"/>
              <a:t>. 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7633784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F87F3-CBBD-51C2-D63D-BB5E0E0D1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1C7E1-102F-321B-8401-62540EC57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65" y="365126"/>
            <a:ext cx="11174681" cy="6127750"/>
          </a:xfrm>
        </p:spPr>
        <p:txBody>
          <a:bodyPr>
            <a:normAutofit/>
          </a:bodyPr>
          <a:lstStyle/>
          <a:p>
            <a:r>
              <a:rPr lang="en-GB" dirty="0" err="1"/>
              <a:t>Analiza</a:t>
            </a:r>
            <a:r>
              <a:rPr lang="en-GB" dirty="0"/>
              <a:t> </a:t>
            </a:r>
            <a:r>
              <a:rPr lang="en-GB" dirty="0" err="1"/>
              <a:t>scenarija</a:t>
            </a:r>
            <a:r>
              <a:rPr lang="en-GB" dirty="0"/>
              <a:t> (scenario analysis, scenario planning, scenario thinking) je </a:t>
            </a:r>
            <a:r>
              <a:rPr lang="en-GB" dirty="0" err="1"/>
              <a:t>metoda</a:t>
            </a:r>
            <a:r>
              <a:rPr lang="en-GB" dirty="0"/>
              <a:t> </a:t>
            </a:r>
            <a:r>
              <a:rPr lang="en-GB" dirty="0" err="1"/>
              <a:t>strateškog</a:t>
            </a:r>
            <a:r>
              <a:rPr lang="en-GB" dirty="0"/>
              <a:t> </a:t>
            </a:r>
            <a:r>
              <a:rPr lang="en-GB" dirty="0" err="1"/>
              <a:t>planiranja</a:t>
            </a:r>
            <a:r>
              <a:rPr lang="en-GB" dirty="0"/>
              <a:t> </a:t>
            </a:r>
            <a:r>
              <a:rPr lang="en-GB" dirty="0" err="1"/>
              <a:t>koju</a:t>
            </a:r>
            <a:r>
              <a:rPr lang="en-GB" dirty="0"/>
              <a:t> </a:t>
            </a:r>
            <a:r>
              <a:rPr lang="en-GB" dirty="0" err="1"/>
              <a:t>neke</a:t>
            </a:r>
            <a:r>
              <a:rPr lang="en-GB" dirty="0"/>
              <a:t> </a:t>
            </a:r>
            <a:r>
              <a:rPr lang="en-GB" dirty="0" err="1"/>
              <a:t>organizacije</a:t>
            </a:r>
            <a:r>
              <a:rPr lang="en-GB" dirty="0"/>
              <a:t> </a:t>
            </a:r>
            <a:r>
              <a:rPr lang="en-GB" dirty="0" err="1"/>
              <a:t>koriste</a:t>
            </a:r>
            <a:r>
              <a:rPr lang="en-GB" dirty="0"/>
              <a:t> u </a:t>
            </a:r>
            <a:r>
              <a:rPr lang="en-GB" dirty="0" err="1"/>
              <a:t>svrhu</a:t>
            </a:r>
            <a:r>
              <a:rPr lang="en-GB" dirty="0"/>
              <a:t> </a:t>
            </a:r>
            <a:r>
              <a:rPr lang="en-GB" dirty="0" err="1"/>
              <a:t>izrade</a:t>
            </a:r>
            <a:r>
              <a:rPr lang="en-GB" dirty="0"/>
              <a:t> </a:t>
            </a:r>
            <a:r>
              <a:rPr lang="en-GB" dirty="0" err="1"/>
              <a:t>dugoročnih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fleksibilnih</a:t>
            </a:r>
            <a:r>
              <a:rPr lang="en-GB" dirty="0"/>
              <a:t> </a:t>
            </a:r>
            <a:r>
              <a:rPr lang="en-GB" dirty="0" err="1"/>
              <a:t>planova</a:t>
            </a:r>
            <a:r>
              <a:rPr lang="en-GB" dirty="0"/>
              <a:t>. Ova </a:t>
            </a:r>
            <a:r>
              <a:rPr lang="en-GB" dirty="0" err="1"/>
              <a:t>metoda</a:t>
            </a:r>
            <a:r>
              <a:rPr lang="en-GB" dirty="0"/>
              <a:t> je </a:t>
            </a:r>
            <a:r>
              <a:rPr lang="en-GB" dirty="0" err="1"/>
              <a:t>česta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uvriježena</a:t>
            </a:r>
            <a:r>
              <a:rPr lang="en-GB" dirty="0"/>
              <a:t> u </a:t>
            </a:r>
            <a:r>
              <a:rPr lang="en-GB" dirty="0" err="1"/>
              <a:t>vojno</a:t>
            </a:r>
            <a:r>
              <a:rPr lang="en-GB" dirty="0"/>
              <a:t>- </a:t>
            </a:r>
            <a:r>
              <a:rPr lang="en-GB" dirty="0" err="1"/>
              <a:t>obavještajnom</a:t>
            </a:r>
            <a:r>
              <a:rPr lang="en-GB" dirty="0"/>
              <a:t> </a:t>
            </a:r>
            <a:r>
              <a:rPr lang="en-GB" dirty="0" err="1"/>
              <a:t>sustavu</a:t>
            </a:r>
            <a:r>
              <a:rPr lang="en-GB" dirty="0"/>
              <a:t>, a </a:t>
            </a:r>
            <a:r>
              <a:rPr lang="en-GB" dirty="0" err="1"/>
              <a:t>organizacije</a:t>
            </a:r>
            <a:r>
              <a:rPr lang="en-GB" dirty="0"/>
              <a:t> </a:t>
            </a:r>
            <a:r>
              <a:rPr lang="en-GB" dirty="0" err="1"/>
              <a:t>ju</a:t>
            </a:r>
            <a:r>
              <a:rPr lang="en-GB" dirty="0"/>
              <a:t> </a:t>
            </a:r>
            <a:r>
              <a:rPr lang="en-GB" dirty="0" err="1"/>
              <a:t>koriste</a:t>
            </a:r>
            <a:r>
              <a:rPr lang="en-GB" dirty="0"/>
              <a:t> </a:t>
            </a:r>
            <a:r>
              <a:rPr lang="en-GB" dirty="0" err="1"/>
              <a:t>prilagođenu</a:t>
            </a:r>
            <a:r>
              <a:rPr lang="en-GB" dirty="0"/>
              <a:t> </a:t>
            </a:r>
            <a:r>
              <a:rPr lang="en-GB" dirty="0" err="1"/>
              <a:t>svojim</a:t>
            </a:r>
            <a:r>
              <a:rPr lang="en-GB" dirty="0"/>
              <a:t> </a:t>
            </a:r>
            <a:r>
              <a:rPr lang="en-GB" dirty="0" err="1"/>
              <a:t>potrebama</a:t>
            </a:r>
            <a:r>
              <a:rPr lang="en-GB" dirty="0"/>
              <a:t> (Bradfield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ostali</a:t>
            </a:r>
            <a:r>
              <a:rPr lang="en-GB" dirty="0"/>
              <a:t>, 2005).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Originalna</a:t>
            </a:r>
            <a:r>
              <a:rPr lang="en-GB" dirty="0"/>
              <a:t>, </a:t>
            </a:r>
            <a:r>
              <a:rPr lang="en-GB" dirty="0" err="1"/>
              <a:t>klasična</a:t>
            </a:r>
            <a:r>
              <a:rPr lang="en-GB" dirty="0"/>
              <a:t> </a:t>
            </a:r>
            <a:r>
              <a:rPr lang="en-GB" dirty="0" err="1"/>
              <a:t>metoda</a:t>
            </a:r>
            <a:r>
              <a:rPr lang="en-GB" dirty="0"/>
              <a:t> </a:t>
            </a:r>
            <a:r>
              <a:rPr lang="en-GB" dirty="0" err="1"/>
              <a:t>sastoji</a:t>
            </a:r>
            <a:r>
              <a:rPr lang="en-GB" dirty="0"/>
              <a:t> se od </a:t>
            </a:r>
            <a:r>
              <a:rPr lang="en-GB" dirty="0" err="1"/>
              <a:t>generiranja</a:t>
            </a:r>
            <a:r>
              <a:rPr lang="en-GB" dirty="0"/>
              <a:t> </a:t>
            </a:r>
            <a:r>
              <a:rPr lang="en-GB" dirty="0" err="1"/>
              <a:t>simulacijske</a:t>
            </a:r>
            <a:r>
              <a:rPr lang="en-GB" dirty="0"/>
              <a:t> </a:t>
            </a:r>
            <a:r>
              <a:rPr lang="en-GB" dirty="0" err="1"/>
              <a:t>igre</a:t>
            </a:r>
            <a:r>
              <a:rPr lang="en-GB" dirty="0"/>
              <a:t> od </a:t>
            </a:r>
            <a:r>
              <a:rPr lang="en-GB" dirty="0" err="1"/>
              <a:t>strane</a:t>
            </a:r>
            <a:r>
              <a:rPr lang="en-GB" dirty="0"/>
              <a:t> </a:t>
            </a:r>
            <a:r>
              <a:rPr lang="en-GB" dirty="0" err="1"/>
              <a:t>grupe</a:t>
            </a:r>
            <a:r>
              <a:rPr lang="en-GB" dirty="0"/>
              <a:t> </a:t>
            </a:r>
            <a:r>
              <a:rPr lang="en-GB" dirty="0" err="1"/>
              <a:t>analitičara</a:t>
            </a:r>
            <a:r>
              <a:rPr lang="en-GB" dirty="0"/>
              <a:t>, </a:t>
            </a:r>
            <a:r>
              <a:rPr lang="en-GB" dirty="0" err="1"/>
              <a:t>koju</a:t>
            </a:r>
            <a:r>
              <a:rPr lang="en-GB" dirty="0"/>
              <a:t> </a:t>
            </a:r>
            <a:r>
              <a:rPr lang="en-GB" dirty="0" err="1"/>
              <a:t>igraju</a:t>
            </a:r>
            <a:r>
              <a:rPr lang="en-GB" dirty="0"/>
              <a:t> </a:t>
            </a:r>
            <a:r>
              <a:rPr lang="en-GB" dirty="0" err="1"/>
              <a:t>donositelji</a:t>
            </a:r>
            <a:r>
              <a:rPr lang="en-GB" dirty="0"/>
              <a:t> </a:t>
            </a:r>
            <a:r>
              <a:rPr lang="en-GB" dirty="0" err="1"/>
              <a:t>odluka</a:t>
            </a:r>
            <a:r>
              <a:rPr lang="en-GB" dirty="0"/>
              <a:t>. </a:t>
            </a:r>
            <a:r>
              <a:rPr lang="en-GB" dirty="0" err="1"/>
              <a:t>Ishodi</a:t>
            </a:r>
            <a:r>
              <a:rPr lang="en-GB" dirty="0"/>
              <a:t> </a:t>
            </a:r>
            <a:r>
              <a:rPr lang="en-GB" dirty="0" err="1"/>
              <a:t>ovih</a:t>
            </a:r>
            <a:r>
              <a:rPr lang="en-GB" dirty="0"/>
              <a:t> </a:t>
            </a:r>
            <a:r>
              <a:rPr lang="en-GB" dirty="0" err="1"/>
              <a:t>igara</a:t>
            </a:r>
            <a:r>
              <a:rPr lang="en-GB" dirty="0"/>
              <a:t> </a:t>
            </a:r>
            <a:r>
              <a:rPr lang="en-GB" dirty="0" err="1"/>
              <a:t>predstavljaju</a:t>
            </a:r>
            <a:r>
              <a:rPr lang="en-GB" dirty="0"/>
              <a:t> </a:t>
            </a:r>
            <a:r>
              <a:rPr lang="en-GB" dirty="0" err="1"/>
              <a:t>testirane</a:t>
            </a:r>
            <a:r>
              <a:rPr lang="en-GB" dirty="0"/>
              <a:t> </a:t>
            </a:r>
            <a:r>
              <a:rPr lang="en-GB" dirty="0" err="1"/>
              <a:t>scenarije</a:t>
            </a:r>
            <a:r>
              <a:rPr lang="en-GB" dirty="0"/>
              <a:t> koji </a:t>
            </a:r>
            <a:r>
              <a:rPr lang="en-GB" dirty="0" err="1"/>
              <a:t>postaju</a:t>
            </a:r>
            <a:r>
              <a:rPr lang="en-GB" dirty="0"/>
              <a:t> </a:t>
            </a:r>
            <a:r>
              <a:rPr lang="en-GB" dirty="0" err="1"/>
              <a:t>izgledni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Podaci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područja</a:t>
            </a:r>
            <a:r>
              <a:rPr lang="en-GB" dirty="0"/>
              <a:t> </a:t>
            </a:r>
            <a:r>
              <a:rPr lang="en-GB" dirty="0" err="1"/>
              <a:t>demografije</a:t>
            </a:r>
            <a:r>
              <a:rPr lang="en-GB" dirty="0"/>
              <a:t>, </a:t>
            </a:r>
            <a:r>
              <a:rPr lang="en-GB" dirty="0" err="1"/>
              <a:t>geografije</a:t>
            </a:r>
            <a:r>
              <a:rPr lang="en-GB" dirty="0"/>
              <a:t>, </a:t>
            </a:r>
            <a:r>
              <a:rPr lang="en-GB" dirty="0" err="1"/>
              <a:t>politike</a:t>
            </a:r>
            <a:r>
              <a:rPr lang="en-GB" dirty="0"/>
              <a:t>, </a:t>
            </a:r>
            <a:r>
              <a:rPr lang="en-GB" dirty="0" err="1"/>
              <a:t>industrije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prirodnih</a:t>
            </a:r>
            <a:r>
              <a:rPr lang="en-GB" dirty="0"/>
              <a:t> </a:t>
            </a:r>
            <a:r>
              <a:rPr lang="en-GB" dirty="0" err="1"/>
              <a:t>izvora</a:t>
            </a:r>
            <a:r>
              <a:rPr lang="en-GB" dirty="0"/>
              <a:t> u </a:t>
            </a:r>
            <a:r>
              <a:rPr lang="en-GB" dirty="0" err="1"/>
              <a:t>kombinaciji</a:t>
            </a:r>
            <a:r>
              <a:rPr lang="en-GB" dirty="0"/>
              <a:t> s </a:t>
            </a:r>
            <a:r>
              <a:rPr lang="en-GB" dirty="0" err="1"/>
              <a:t>ključnim</a:t>
            </a:r>
            <a:r>
              <a:rPr lang="en-GB" dirty="0"/>
              <a:t> </a:t>
            </a:r>
            <a:r>
              <a:rPr lang="en-GB" dirty="0" err="1"/>
              <a:t>silnicama</a:t>
            </a:r>
            <a:r>
              <a:rPr lang="en-GB" dirty="0"/>
              <a:t> u STEEP (social, technical, economic, environmental, political) </a:t>
            </a:r>
            <a:r>
              <a:rPr lang="en-GB" dirty="0" err="1"/>
              <a:t>trendovima</a:t>
            </a:r>
            <a:r>
              <a:rPr lang="en-GB" dirty="0"/>
              <a:t> (Bradfield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ostali</a:t>
            </a:r>
            <a:r>
              <a:rPr lang="en-GB" dirty="0"/>
              <a:t>, 2005)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6223065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99A9-E49F-F367-0C29-7A9BB5916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ANALIZA SCENARIJA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9FE85-9C9C-72EA-36F5-362E9338B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Sastavni</a:t>
            </a:r>
            <a:r>
              <a:rPr lang="en-GB" dirty="0"/>
              <a:t> </a:t>
            </a:r>
            <a:r>
              <a:rPr lang="en-GB" dirty="0" err="1"/>
              <a:t>dijelovi</a:t>
            </a:r>
            <a:r>
              <a:rPr lang="en-GB" dirty="0"/>
              <a:t> </a:t>
            </a:r>
            <a:r>
              <a:rPr lang="en-GB" dirty="0" err="1"/>
              <a:t>metode</a:t>
            </a:r>
            <a:r>
              <a:rPr lang="en-GB" dirty="0"/>
              <a:t> </a:t>
            </a:r>
            <a:r>
              <a:rPr lang="en-GB" dirty="0" err="1"/>
              <a:t>analize</a:t>
            </a:r>
            <a:r>
              <a:rPr lang="en-GB" dirty="0"/>
              <a:t> </a:t>
            </a:r>
            <a:r>
              <a:rPr lang="en-GB" dirty="0" err="1"/>
              <a:t>scenarija</a:t>
            </a:r>
            <a:r>
              <a:rPr lang="en-GB" dirty="0"/>
              <a:t> u </a:t>
            </a:r>
            <a:r>
              <a:rPr lang="en-GB" dirty="0" err="1"/>
              <a:t>geopolitici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: </a:t>
            </a:r>
            <a:r>
              <a:rPr lang="en-GB" dirty="0" err="1"/>
              <a:t>buduće</a:t>
            </a:r>
            <a:r>
              <a:rPr lang="en-GB" dirty="0"/>
              <a:t> </a:t>
            </a:r>
            <a:r>
              <a:rPr lang="en-GB" dirty="0" err="1"/>
              <a:t>promišljanje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ima</a:t>
            </a:r>
            <a:r>
              <a:rPr lang="en-GB" dirty="0"/>
              <a:t> </a:t>
            </a:r>
            <a:r>
              <a:rPr lang="en-GB" dirty="0" err="1"/>
              <a:t>nekoliko</a:t>
            </a:r>
            <a:r>
              <a:rPr lang="en-GB" dirty="0"/>
              <a:t> </a:t>
            </a:r>
            <a:r>
              <a:rPr lang="en-GB" dirty="0" err="1"/>
              <a:t>ishoda</a:t>
            </a:r>
            <a:r>
              <a:rPr lang="en-GB" dirty="0"/>
              <a:t>, o </a:t>
            </a:r>
            <a:r>
              <a:rPr lang="en-GB" dirty="0" err="1"/>
              <a:t>fenomenu</a:t>
            </a:r>
            <a:r>
              <a:rPr lang="en-GB" dirty="0"/>
              <a:t> s </a:t>
            </a:r>
            <a:r>
              <a:rPr lang="en-GB" dirty="0" err="1"/>
              <a:t>definiranim</a:t>
            </a:r>
            <a:r>
              <a:rPr lang="en-GB" dirty="0"/>
              <a:t> </a:t>
            </a:r>
            <a:r>
              <a:rPr lang="en-GB" dirty="0" err="1"/>
              <a:t>parametrima</a:t>
            </a:r>
            <a:r>
              <a:rPr lang="en-GB" dirty="0"/>
              <a:t>, koji </a:t>
            </a:r>
            <a:r>
              <a:rPr lang="en-GB" dirty="0" err="1"/>
              <a:t>utječe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globalni</a:t>
            </a:r>
            <a:r>
              <a:rPr lang="en-GB" dirty="0"/>
              <a:t> </a:t>
            </a:r>
            <a:r>
              <a:rPr lang="en-GB" dirty="0" err="1"/>
              <a:t>sustav</a:t>
            </a:r>
            <a:r>
              <a:rPr lang="en-GB" dirty="0"/>
              <a:t> </a:t>
            </a:r>
            <a:r>
              <a:rPr lang="en-GB" dirty="0" err="1"/>
              <a:t>kakav</a:t>
            </a:r>
            <a:r>
              <a:rPr lang="en-GB" dirty="0"/>
              <a:t> </a:t>
            </a:r>
            <a:r>
              <a:rPr lang="en-GB" dirty="0" err="1"/>
              <a:t>poznajemo</a:t>
            </a:r>
            <a:r>
              <a:rPr lang="en-GB" dirty="0"/>
              <a:t>, s </a:t>
            </a:r>
            <a:r>
              <a:rPr lang="en-GB" dirty="0" err="1"/>
              <a:t>uključenim</a:t>
            </a:r>
            <a:r>
              <a:rPr lang="en-GB" dirty="0"/>
              <a:t> </a:t>
            </a:r>
            <a:r>
              <a:rPr lang="en-GB" dirty="0" err="1"/>
              <a:t>šok</a:t>
            </a:r>
            <a:r>
              <a:rPr lang="en-GB" dirty="0"/>
              <a:t> </a:t>
            </a:r>
            <a:r>
              <a:rPr lang="en-GB" dirty="0" err="1"/>
              <a:t>faktorima</a:t>
            </a:r>
            <a:r>
              <a:rPr lang="en-GB" dirty="0"/>
              <a:t>.</a:t>
            </a:r>
          </a:p>
          <a:p>
            <a:r>
              <a:rPr lang="en-GB" dirty="0" err="1"/>
              <a:t>Fenomeni</a:t>
            </a:r>
            <a:r>
              <a:rPr lang="en-GB" dirty="0"/>
              <a:t> </a:t>
            </a:r>
            <a:r>
              <a:rPr lang="en-GB" dirty="0" err="1"/>
              <a:t>kojima</a:t>
            </a:r>
            <a:r>
              <a:rPr lang="en-GB" dirty="0"/>
              <a:t> se </a:t>
            </a:r>
            <a:r>
              <a:rPr lang="en-GB" dirty="0" err="1"/>
              <a:t>analiza</a:t>
            </a:r>
            <a:r>
              <a:rPr lang="en-GB" dirty="0"/>
              <a:t> </a:t>
            </a:r>
            <a:r>
              <a:rPr lang="en-GB" dirty="0" err="1"/>
              <a:t>scenarija</a:t>
            </a:r>
            <a:r>
              <a:rPr lang="en-GB" dirty="0"/>
              <a:t> </a:t>
            </a:r>
            <a:r>
              <a:rPr lang="en-GB" dirty="0" err="1"/>
              <a:t>bavi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prema</a:t>
            </a:r>
            <a:r>
              <a:rPr lang="en-GB" dirty="0"/>
              <a:t> </a:t>
            </a:r>
            <a:r>
              <a:rPr lang="en-GB" dirty="0" err="1"/>
              <a:t>Spaniolu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Rowlandu</a:t>
            </a:r>
            <a:r>
              <a:rPr lang="en-GB" dirty="0"/>
              <a:t> (2018): (1) </a:t>
            </a:r>
            <a:r>
              <a:rPr lang="en-GB" dirty="0" err="1"/>
              <a:t>orijentirani</a:t>
            </a:r>
            <a:r>
              <a:rPr lang="en-GB" dirty="0"/>
              <a:t> </a:t>
            </a:r>
            <a:r>
              <a:rPr lang="en-GB" dirty="0" err="1"/>
              <a:t>prema</a:t>
            </a:r>
            <a:r>
              <a:rPr lang="en-GB" dirty="0"/>
              <a:t> </a:t>
            </a:r>
            <a:r>
              <a:rPr lang="en-GB" dirty="0" err="1"/>
              <a:t>budućnosti</a:t>
            </a:r>
            <a:r>
              <a:rPr lang="en-GB" dirty="0"/>
              <a:t>; (2) </a:t>
            </a:r>
            <a:r>
              <a:rPr lang="en-GB" dirty="0" err="1"/>
              <a:t>orijentirani</a:t>
            </a:r>
            <a:r>
              <a:rPr lang="en-GB" dirty="0"/>
              <a:t> </a:t>
            </a:r>
            <a:r>
              <a:rPr lang="en-GB" dirty="0" err="1"/>
              <a:t>prema</a:t>
            </a:r>
            <a:r>
              <a:rPr lang="en-GB" dirty="0"/>
              <a:t> </a:t>
            </a:r>
            <a:r>
              <a:rPr lang="en-GB" dirty="0" err="1"/>
              <a:t>izvanjskim</a:t>
            </a:r>
            <a:r>
              <a:rPr lang="en-GB" dirty="0"/>
              <a:t> </a:t>
            </a:r>
            <a:r>
              <a:rPr lang="en-GB" dirty="0" err="1"/>
              <a:t>događajima</a:t>
            </a:r>
            <a:r>
              <a:rPr lang="en-GB" dirty="0"/>
              <a:t> koji </a:t>
            </a:r>
            <a:r>
              <a:rPr lang="en-GB" dirty="0" err="1"/>
              <a:t>utječu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sustav</a:t>
            </a:r>
            <a:r>
              <a:rPr lang="en-GB" dirty="0"/>
              <a:t> koji se </a:t>
            </a:r>
            <a:r>
              <a:rPr lang="en-GB" dirty="0" err="1"/>
              <a:t>istražuje</a:t>
            </a:r>
            <a:r>
              <a:rPr lang="en-GB" dirty="0"/>
              <a:t>; (3) </a:t>
            </a:r>
            <a:r>
              <a:rPr lang="en-GB" dirty="0" err="1"/>
              <a:t>kvalitativni</a:t>
            </a:r>
            <a:r>
              <a:rPr lang="en-GB" dirty="0"/>
              <a:t>/</a:t>
            </a:r>
            <a:r>
              <a:rPr lang="en-GB" dirty="0" err="1"/>
              <a:t>narativni</a:t>
            </a:r>
            <a:r>
              <a:rPr lang="en-GB" dirty="0"/>
              <a:t> u </a:t>
            </a:r>
            <a:r>
              <a:rPr lang="en-GB" dirty="0" err="1"/>
              <a:t>svojem</a:t>
            </a:r>
            <a:r>
              <a:rPr lang="en-GB" dirty="0"/>
              <a:t> </a:t>
            </a:r>
            <a:r>
              <a:rPr lang="en-GB" dirty="0" err="1"/>
              <a:t>opisu</a:t>
            </a:r>
            <a:r>
              <a:rPr lang="en-GB" dirty="0"/>
              <a:t>; (4) </a:t>
            </a:r>
            <a:r>
              <a:rPr lang="en-GB" dirty="0" err="1"/>
              <a:t>vjerojatno</a:t>
            </a:r>
            <a:r>
              <a:rPr lang="en-GB" dirty="0"/>
              <a:t> </a:t>
            </a:r>
            <a:r>
              <a:rPr lang="en-GB" dirty="0" err="1"/>
              <a:t>mogući</a:t>
            </a:r>
            <a:r>
              <a:rPr lang="en-GB" dirty="0"/>
              <a:t>; (5) </a:t>
            </a:r>
            <a:r>
              <a:rPr lang="en-GB" dirty="0" err="1"/>
              <a:t>sistematizirani</a:t>
            </a:r>
            <a:r>
              <a:rPr lang="en-GB" dirty="0"/>
              <a:t>; (6) </a:t>
            </a:r>
            <a:r>
              <a:rPr lang="en-GB" dirty="0" err="1"/>
              <a:t>komparativno</a:t>
            </a:r>
            <a:r>
              <a:rPr lang="en-GB" dirty="0"/>
              <a:t> </a:t>
            </a:r>
            <a:r>
              <a:rPr lang="en-GB" dirty="0" err="1"/>
              <a:t>različiti</a:t>
            </a:r>
            <a:r>
              <a:rPr lang="en-GB" dirty="0"/>
              <a:t>/</a:t>
            </a:r>
            <a:r>
              <a:rPr lang="en-GB" dirty="0" err="1"/>
              <a:t>neusporedivi</a:t>
            </a:r>
            <a:r>
              <a:rPr lang="en-GB" dirty="0"/>
              <a:t>.</a:t>
            </a:r>
            <a:endParaRPr lang="en-HR" dirty="0"/>
          </a:p>
        </p:txBody>
      </p:sp>
      <p:pic>
        <p:nvPicPr>
          <p:cNvPr id="5" name="Picture 4" descr="A diagram of a business&#10;&#10;Description automatically generated with medium confidence">
            <a:extLst>
              <a:ext uri="{FF2B5EF4-FFF2-40B4-BE49-F238E27FC236}">
                <a16:creationId xmlns:a16="http://schemas.microsoft.com/office/drawing/2014/main" id="{C996E39F-67B3-DC2E-44AF-5754636F1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20650"/>
            <a:ext cx="10887075" cy="673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398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7C37D-FEA8-474C-7D8F-17A5B76CD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HR" dirty="0"/>
              <a:t>NALIZA SCENARIJA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094F1-D7F0-5FC9-9E14-5850BED8B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Meinert</a:t>
            </a:r>
            <a:r>
              <a:rPr lang="en-GB" dirty="0"/>
              <a:t> (2014) </a:t>
            </a:r>
            <a:r>
              <a:rPr lang="en-GB" dirty="0" err="1"/>
              <a:t>šest</a:t>
            </a:r>
            <a:r>
              <a:rPr lang="en-GB" dirty="0"/>
              <a:t> </a:t>
            </a:r>
            <a:r>
              <a:rPr lang="en-GB" dirty="0" err="1"/>
              <a:t>koraka</a:t>
            </a:r>
            <a:r>
              <a:rPr lang="en-GB" dirty="0"/>
              <a:t>: </a:t>
            </a:r>
          </a:p>
          <a:p>
            <a:r>
              <a:rPr lang="en-GB" dirty="0"/>
              <a:t>(1) </a:t>
            </a:r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temi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vremenskom</a:t>
            </a:r>
            <a:r>
              <a:rPr lang="en-GB" dirty="0"/>
              <a:t> </a:t>
            </a:r>
            <a:r>
              <a:rPr lang="en-GB" dirty="0" err="1"/>
              <a:t>okviru</a:t>
            </a:r>
            <a:r>
              <a:rPr lang="en-GB" dirty="0"/>
              <a:t>; </a:t>
            </a:r>
          </a:p>
          <a:p>
            <a:r>
              <a:rPr lang="en-GB" dirty="0"/>
              <a:t>(2) </a:t>
            </a:r>
            <a:r>
              <a:rPr lang="en-GB" dirty="0" err="1"/>
              <a:t>definiranje</a:t>
            </a:r>
            <a:r>
              <a:rPr lang="en-GB" dirty="0"/>
              <a:t> </a:t>
            </a:r>
            <a:r>
              <a:rPr lang="en-GB" dirty="0" err="1"/>
              <a:t>varijabli</a:t>
            </a:r>
            <a:r>
              <a:rPr lang="en-GB" dirty="0"/>
              <a:t> – </a:t>
            </a:r>
            <a:r>
              <a:rPr lang="en-GB" dirty="0" err="1"/>
              <a:t>nepredvidljivih</a:t>
            </a:r>
            <a:r>
              <a:rPr lang="en-GB" dirty="0"/>
              <a:t> </a:t>
            </a:r>
            <a:r>
              <a:rPr lang="en-GB" dirty="0" err="1"/>
              <a:t>faktora</a:t>
            </a:r>
            <a:r>
              <a:rPr lang="en-GB" dirty="0"/>
              <a:t> (</a:t>
            </a:r>
            <a:r>
              <a:rPr lang="en-GB" dirty="0" err="1"/>
              <a:t>uncertanties</a:t>
            </a:r>
            <a:r>
              <a:rPr lang="en-GB" dirty="0"/>
              <a:t>)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konstanti</a:t>
            </a:r>
            <a:r>
              <a:rPr lang="en-GB" dirty="0"/>
              <a:t> – </a:t>
            </a:r>
            <a:r>
              <a:rPr lang="en-GB" dirty="0" err="1"/>
              <a:t>predvidljivih</a:t>
            </a:r>
            <a:r>
              <a:rPr lang="en-GB" dirty="0"/>
              <a:t> </a:t>
            </a:r>
            <a:r>
              <a:rPr lang="en-GB" dirty="0" err="1"/>
              <a:t>faktora</a:t>
            </a:r>
            <a:r>
              <a:rPr lang="en-GB" dirty="0"/>
              <a:t> (givens); </a:t>
            </a:r>
          </a:p>
          <a:p>
            <a:r>
              <a:rPr lang="en-GB" dirty="0"/>
              <a:t>(3) </a:t>
            </a:r>
            <a:r>
              <a:rPr lang="en-GB" dirty="0" err="1"/>
              <a:t>davanje</a:t>
            </a:r>
            <a:r>
              <a:rPr lang="en-GB" dirty="0"/>
              <a:t> </a:t>
            </a:r>
            <a:r>
              <a:rPr lang="en-GB" dirty="0" err="1"/>
              <a:t>imena</a:t>
            </a:r>
            <a:r>
              <a:rPr lang="en-GB" dirty="0"/>
              <a:t> </a:t>
            </a:r>
            <a:r>
              <a:rPr lang="en-GB" dirty="0" err="1"/>
              <a:t>alternativama</a:t>
            </a:r>
            <a:r>
              <a:rPr lang="en-GB" dirty="0"/>
              <a:t>; </a:t>
            </a:r>
          </a:p>
          <a:p>
            <a:r>
              <a:rPr lang="en-GB" dirty="0"/>
              <a:t>(4) </a:t>
            </a:r>
            <a:r>
              <a:rPr lang="en-GB" dirty="0" err="1"/>
              <a:t>stavljanje</a:t>
            </a:r>
            <a:r>
              <a:rPr lang="en-GB" dirty="0"/>
              <a:t> </a:t>
            </a:r>
            <a:r>
              <a:rPr lang="en-GB" dirty="0" err="1"/>
              <a:t>faktora</a:t>
            </a:r>
            <a:r>
              <a:rPr lang="en-GB" dirty="0"/>
              <a:t> u </a:t>
            </a:r>
            <a:r>
              <a:rPr lang="en-GB" dirty="0" err="1"/>
              <a:t>međuodnos</a:t>
            </a:r>
            <a:r>
              <a:rPr lang="en-GB" dirty="0"/>
              <a:t>, </a:t>
            </a:r>
            <a:r>
              <a:rPr lang="en-GB" dirty="0" err="1"/>
              <a:t>kalibriranje</a:t>
            </a:r>
            <a:r>
              <a:rPr lang="en-GB" dirty="0"/>
              <a:t>, </a:t>
            </a:r>
            <a:r>
              <a:rPr lang="en-GB" dirty="0" err="1"/>
              <a:t>skaliranje</a:t>
            </a:r>
            <a:r>
              <a:rPr lang="en-GB" dirty="0"/>
              <a:t>; </a:t>
            </a:r>
          </a:p>
          <a:p>
            <a:r>
              <a:rPr lang="en-GB" dirty="0"/>
              <a:t>(5) </a:t>
            </a:r>
            <a:r>
              <a:rPr lang="en-GB" dirty="0" err="1"/>
              <a:t>kreiranje</a:t>
            </a:r>
            <a:r>
              <a:rPr lang="en-GB" dirty="0"/>
              <a:t> </a:t>
            </a:r>
            <a:r>
              <a:rPr lang="en-GB" dirty="0" err="1"/>
              <a:t>narativa</a:t>
            </a:r>
            <a:r>
              <a:rPr lang="en-GB" dirty="0"/>
              <a:t> </a:t>
            </a:r>
            <a:r>
              <a:rPr lang="en-GB" dirty="0" err="1"/>
              <a:t>scenarija</a:t>
            </a:r>
            <a:r>
              <a:rPr lang="en-GB" dirty="0"/>
              <a:t>; </a:t>
            </a:r>
            <a:r>
              <a:rPr lang="en-GB" dirty="0" err="1"/>
              <a:t>i</a:t>
            </a:r>
            <a:r>
              <a:rPr lang="en-GB" dirty="0"/>
              <a:t> </a:t>
            </a:r>
          </a:p>
          <a:p>
            <a:r>
              <a:rPr lang="en-GB" dirty="0"/>
              <a:t>(6) </a:t>
            </a:r>
            <a:r>
              <a:rPr lang="en-GB" dirty="0" err="1"/>
              <a:t>reflektiranje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ishode</a:t>
            </a:r>
            <a:r>
              <a:rPr lang="en-GB" dirty="0"/>
              <a:t>.</a:t>
            </a:r>
            <a:endParaRPr lang="en-HR" dirty="0"/>
          </a:p>
        </p:txBody>
      </p:sp>
      <p:pic>
        <p:nvPicPr>
          <p:cNvPr id="5" name="Picture 4" descr="A diagram with text and images&#10;&#10;Description automatically generated">
            <a:extLst>
              <a:ext uri="{FF2B5EF4-FFF2-40B4-BE49-F238E27FC236}">
                <a16:creationId xmlns:a16="http://schemas.microsoft.com/office/drawing/2014/main" id="{3B9FFDE4-8453-E8B5-CA05-B2DFCA7DB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31" y="326566"/>
            <a:ext cx="11685320" cy="643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60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D243-FAB3-9456-23FD-0069BD48B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Spykman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2C3E5-D8F1-E643-8529-8626DA9B3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E</a:t>
            </a:r>
            <a:r>
              <a:rPr lang="en-HR" dirty="0"/>
              <a:t>lementi koji čine vanjsku politiku pojedine države su: veličina teritorija, prirodne granice, broj stanovnika, raspored sirovina, ekonomski </a:t>
            </a:r>
            <a:r>
              <a:rPr lang="en-GB" dirty="0" err="1"/>
              <a:t>i</a:t>
            </a:r>
            <a:r>
              <a:rPr lang="en-HR" dirty="0"/>
              <a:t> tehnički razvoj, etnička homogenost, efikasna socijalna integracija, politička stabilnost </a:t>
            </a:r>
            <a:r>
              <a:rPr lang="en-GB" dirty="0" err="1"/>
              <a:t>i</a:t>
            </a:r>
            <a:r>
              <a:rPr lang="en-HR" dirty="0"/>
              <a:t> karakter nacionalnog duha.</a:t>
            </a:r>
          </a:p>
          <a:p>
            <a:pPr marL="0" indent="0">
              <a:buNone/>
            </a:pPr>
            <a:endParaRPr lang="en-HR" dirty="0"/>
          </a:p>
          <a:p>
            <a:r>
              <a:rPr lang="en-HR" dirty="0"/>
              <a:t>SAD globalni arbitar u potrazi za svjetskim mirom </a:t>
            </a:r>
          </a:p>
          <a:p>
            <a:endParaRPr lang="en-HR" dirty="0"/>
          </a:p>
          <a:p>
            <a:endParaRPr lang="en-HR" dirty="0"/>
          </a:p>
          <a:p>
            <a:r>
              <a:rPr lang="en-HR" dirty="0"/>
              <a:t>R. H. Wheeler (1944) klima – zlatna povijest – veliki vladari </a:t>
            </a:r>
          </a:p>
          <a:p>
            <a:r>
              <a:rPr lang="en-HR" dirty="0"/>
              <a:t>Mahan </a:t>
            </a:r>
          </a:p>
          <a:p>
            <a:r>
              <a:rPr lang="en-HR" dirty="0"/>
              <a:t>East: “Nature imposes, man disposes” - </a:t>
            </a:r>
            <a:r>
              <a:rPr lang="en-GB" dirty="0" err="1">
                <a:solidFill>
                  <a:srgbClr val="374151"/>
                </a:solidFill>
                <a:latin typeface="Söhne"/>
              </a:rPr>
              <a:t>p</a:t>
            </a:r>
            <a:r>
              <a:rPr lang="en-GB" b="0" i="0" dirty="0" err="1">
                <a:solidFill>
                  <a:srgbClr val="374151"/>
                </a:solidFill>
                <a:effectLst/>
                <a:latin typeface="Söhne"/>
              </a:rPr>
              <a:t>riroda</a:t>
            </a: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374151"/>
                </a:solidFill>
                <a:effectLst/>
                <a:latin typeface="Söhne"/>
              </a:rPr>
              <a:t>nameće</a:t>
            </a: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GB" b="0" i="0" dirty="0" err="1">
                <a:solidFill>
                  <a:srgbClr val="374151"/>
                </a:solidFill>
                <a:effectLst/>
                <a:latin typeface="Söhne"/>
              </a:rPr>
              <a:t>čovjek</a:t>
            </a: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374151"/>
                </a:solidFill>
                <a:effectLst/>
                <a:latin typeface="Söhne"/>
              </a:rPr>
              <a:t>raspolaže</a:t>
            </a: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…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7374592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D035E-25D8-8335-4EC5-E7ECD2EBF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ZAKLJUČAK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A59D5-A7F1-D2CB-DD41-C4C97E8D2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R" dirty="0"/>
              <a:t>Dualizam geografije zbog objekta proučavanja</a:t>
            </a:r>
          </a:p>
          <a:p>
            <a:r>
              <a:rPr lang="en-HR" dirty="0"/>
              <a:t>Problematika smještanja geopolitike unutar jedne discipline INTERDISCIPLINARNOST</a:t>
            </a:r>
          </a:p>
          <a:p>
            <a:r>
              <a:rPr lang="en-HR" dirty="0"/>
              <a:t>Predefiniranost </a:t>
            </a:r>
            <a:r>
              <a:rPr lang="en-GB" dirty="0" err="1"/>
              <a:t>i</a:t>
            </a:r>
            <a:r>
              <a:rPr lang="en-HR" dirty="0"/>
              <a:t> svojatanje vodi prema konfuziji u sustavu znanosti</a:t>
            </a:r>
          </a:p>
          <a:p>
            <a:r>
              <a:rPr lang="en-HR" dirty="0"/>
              <a:t>Koliko autora toliko definicija geografskog faktora kao </a:t>
            </a:r>
            <a:r>
              <a:rPr lang="en-GB" dirty="0" err="1"/>
              <a:t>i</a:t>
            </a:r>
            <a:r>
              <a:rPr lang="en-HR" dirty="0"/>
              <a:t> njegove (ne)važnosti</a:t>
            </a:r>
          </a:p>
          <a:p>
            <a:r>
              <a:rPr lang="hr-HR" dirty="0"/>
              <a:t>P</a:t>
            </a:r>
            <a:r>
              <a:rPr lang="en-HR" dirty="0"/>
              <a:t>ojavljuje se nesuglasje šta sve geografski faktor podrazumijeva ili bi trebao uključivati</a:t>
            </a:r>
          </a:p>
        </p:txBody>
      </p:sp>
    </p:spTree>
    <p:extLst>
      <p:ext uri="{BB962C8B-B14F-4D97-AF65-F5344CB8AC3E}">
        <p14:creationId xmlns:p14="http://schemas.microsoft.com/office/powerpoint/2010/main" val="30483664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033DB-3534-C0BE-D0A4-8CA163C90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ZAKLJUČAK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387CD-6707-7B19-A7B2-8428C6C16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7" y="1460665"/>
            <a:ext cx="11483438" cy="5032210"/>
          </a:xfrm>
        </p:spPr>
        <p:txBody>
          <a:bodyPr>
            <a:normAutofit lnSpcReduction="10000"/>
          </a:bodyPr>
          <a:lstStyle/>
          <a:p>
            <a:r>
              <a:rPr lang="en-HR" dirty="0"/>
              <a:t>Metodologija geopolitičke analize za pomoć u izradi strategija i policy papera zaobilazi nedostatke – geopolitički pristupi + skupovi metodoloških aparata + nezaobilazna interdisciplinarnost </a:t>
            </a:r>
          </a:p>
          <a:p>
            <a:r>
              <a:rPr lang="en-HR" dirty="0"/>
              <a:t>pomoćne / ishodišne metode ili samostalni istraživački modeli/dizajn</a:t>
            </a:r>
          </a:p>
          <a:p>
            <a:pPr marL="0" indent="0">
              <a:buNone/>
            </a:pPr>
            <a:endParaRPr lang="en-HR" dirty="0"/>
          </a:p>
          <a:p>
            <a:pPr marL="0" indent="0">
              <a:buNone/>
            </a:pPr>
            <a:r>
              <a:rPr lang="en-HR" dirty="0"/>
              <a:t>1) Analiza geopolitičkog položaja države = rezultat smještaj na geopolitičkoj karti svijeta u datom trenutku – jedinična analiza u globalnom prikazu </a:t>
            </a:r>
          </a:p>
          <a:p>
            <a:pPr marL="0" indent="0">
              <a:buNone/>
            </a:pPr>
            <a:r>
              <a:rPr lang="en-HR" dirty="0"/>
              <a:t>2) Analiza geopolitičke moći = rezultat komparativna analiza državne moći (ili jednog aspekta državne moći) klastera država obuhvaćenih istraživanjem u datom trenutku – u cilju odmjeravanja snage i strateškog promišljanja (vanjskopolitičkih) akcija</a:t>
            </a:r>
          </a:p>
          <a:p>
            <a:pPr marL="0" indent="0">
              <a:buNone/>
            </a:pPr>
            <a:r>
              <a:rPr lang="en-HR" dirty="0"/>
              <a:t>3) Analiza scenarija = situacijska procjena mogućnosti s obzirom na datosti</a:t>
            </a:r>
          </a:p>
        </p:txBody>
      </p:sp>
    </p:spTree>
    <p:extLst>
      <p:ext uri="{BB962C8B-B14F-4D97-AF65-F5344CB8AC3E}">
        <p14:creationId xmlns:p14="http://schemas.microsoft.com/office/powerpoint/2010/main" val="29550235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D309B-3036-F2C5-142A-AC0653C1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TEME PREDAVANJA 2024/2025.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AA120-4A38-E7C3-C0B3-BCF20237A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R" dirty="0"/>
              <a:t>POZICIONIRANJE GEO U SUSTAVU ZNANOSTI 3.10.</a:t>
            </a:r>
          </a:p>
          <a:p>
            <a:r>
              <a:rPr lang="en-HR" dirty="0"/>
              <a:t>WORLD(S) WE LIVE IN? 10.10.</a:t>
            </a:r>
          </a:p>
          <a:p>
            <a:r>
              <a:rPr lang="en-HR" dirty="0"/>
              <a:t>SUVREMENI GEOPOLITIČKI PROBLEMI – FENOMENI I PROCESI; MIGRACIJE I MIGRATORNI TOKOVI U 21. STOLJEĆU 31.10.</a:t>
            </a:r>
          </a:p>
          <a:p>
            <a:r>
              <a:rPr lang="en-HR" dirty="0"/>
              <a:t>GEOPOLITIČKI POLOŽAJ I GEOSTRATEŠKI ZNAČAJ REPUBLIKE HRVATSKE 28.11.</a:t>
            </a:r>
          </a:p>
          <a:p>
            <a:r>
              <a:rPr lang="en-HR" dirty="0"/>
              <a:t>PROSTOR, TERITORIJALNOST, ASTRO(GEOPOLITIKA) I CYBER 9.1.</a:t>
            </a:r>
          </a:p>
        </p:txBody>
      </p:sp>
    </p:spTree>
    <p:extLst>
      <p:ext uri="{BB962C8B-B14F-4D97-AF65-F5344CB8AC3E}">
        <p14:creationId xmlns:p14="http://schemas.microsoft.com/office/powerpoint/2010/main" val="37532975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1562C-DF6F-451E-C372-96F9F786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PREPORUČENA LITERATURA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6B851-A1A8-C3D6-EDA6-FEDC51D3B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3" y="1457325"/>
            <a:ext cx="11699875" cy="51435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Zorko, M. (2014) </a:t>
            </a:r>
            <a:r>
              <a:rPr lang="en-GB" dirty="0" err="1"/>
              <a:t>Politička</a:t>
            </a:r>
            <a:r>
              <a:rPr lang="en-GB" dirty="0"/>
              <a:t> </a:t>
            </a:r>
            <a:r>
              <a:rPr lang="en-GB" dirty="0" err="1"/>
              <a:t>geografija</a:t>
            </a:r>
            <a:r>
              <a:rPr lang="en-GB" dirty="0"/>
              <a:t>, </a:t>
            </a:r>
          </a:p>
          <a:p>
            <a:pPr marL="0" indent="0">
              <a:buNone/>
            </a:pPr>
            <a:r>
              <a:rPr lang="en-GB" dirty="0" err="1"/>
              <a:t>geopolitika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geostrategija</a:t>
            </a:r>
            <a:r>
              <a:rPr lang="en-GB" dirty="0"/>
              <a:t> u </a:t>
            </a:r>
          </a:p>
          <a:p>
            <a:pPr marL="0" indent="0">
              <a:buNone/>
            </a:pPr>
            <a:r>
              <a:rPr lang="en-GB" dirty="0" err="1"/>
              <a:t>Političkoj</a:t>
            </a:r>
            <a:r>
              <a:rPr lang="en-GB" dirty="0"/>
              <a:t> </a:t>
            </a:r>
            <a:r>
              <a:rPr lang="en-GB" dirty="0" err="1"/>
              <a:t>misli</a:t>
            </a:r>
            <a:r>
              <a:rPr lang="en-GB" dirty="0"/>
              <a:t> od 1964. do 2013. </a:t>
            </a:r>
            <a:r>
              <a:rPr lang="en-GB" dirty="0" err="1"/>
              <a:t>godine</a:t>
            </a:r>
            <a:r>
              <a:rPr lang="en-GB" dirty="0"/>
              <a:t>, </a:t>
            </a:r>
            <a:r>
              <a:rPr lang="en-GB" dirty="0" err="1"/>
              <a:t>dostupan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>
                <a:hlinkClick r:id="rId2"/>
              </a:rPr>
              <a:t>https://hrcak.srce.hr/119522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Zorko, M. (2016) “</a:t>
            </a:r>
            <a:r>
              <a:rPr lang="en-GB" dirty="0" err="1"/>
              <a:t>Velika</a:t>
            </a:r>
            <a:r>
              <a:rPr lang="en-GB" dirty="0"/>
              <a:t> </a:t>
            </a:r>
            <a:r>
              <a:rPr lang="en-GB" dirty="0" err="1"/>
              <a:t>igra</a:t>
            </a:r>
            <a:r>
              <a:rPr lang="en-GB" dirty="0"/>
              <a:t>”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Pacifiku</a:t>
            </a:r>
            <a:r>
              <a:rPr lang="en-GB" dirty="0"/>
              <a:t>: </a:t>
            </a:r>
          </a:p>
          <a:p>
            <a:pPr marL="0" indent="0">
              <a:buNone/>
            </a:pPr>
            <a:r>
              <a:rPr lang="en-GB" dirty="0" err="1"/>
              <a:t>povratak</a:t>
            </a:r>
            <a:r>
              <a:rPr lang="en-GB" dirty="0"/>
              <a:t> </a:t>
            </a:r>
            <a:r>
              <a:rPr lang="en-GB" dirty="0" err="1"/>
              <a:t>maritimne</a:t>
            </a:r>
            <a:r>
              <a:rPr lang="en-GB" dirty="0"/>
              <a:t> </a:t>
            </a:r>
            <a:r>
              <a:rPr lang="en-GB" dirty="0" err="1"/>
              <a:t>geopolitike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odnosi</a:t>
            </a:r>
            <a:r>
              <a:rPr lang="en-GB" dirty="0"/>
              <a:t> </a:t>
            </a:r>
            <a:r>
              <a:rPr lang="en-GB" dirty="0" err="1"/>
              <a:t>moći</a:t>
            </a:r>
            <a:r>
              <a:rPr lang="en-GB" dirty="0"/>
              <a:t> u </a:t>
            </a:r>
          </a:p>
          <a:p>
            <a:pPr marL="0" indent="0">
              <a:buNone/>
            </a:pPr>
            <a:r>
              <a:rPr lang="en-GB" dirty="0" err="1"/>
              <a:t>Južnome</a:t>
            </a:r>
            <a:r>
              <a:rPr lang="en-GB" dirty="0"/>
              <a:t> </a:t>
            </a:r>
            <a:r>
              <a:rPr lang="en-GB" dirty="0" err="1"/>
              <a:t>kineskom</a:t>
            </a:r>
            <a:r>
              <a:rPr lang="en-GB" dirty="0"/>
              <a:t> </a:t>
            </a:r>
            <a:r>
              <a:rPr lang="en-GB" dirty="0" err="1"/>
              <a:t>moru</a:t>
            </a:r>
            <a:r>
              <a:rPr lang="en-GB" dirty="0"/>
              <a:t>, </a:t>
            </a:r>
            <a:r>
              <a:rPr lang="en-GB" dirty="0" err="1"/>
              <a:t>dostupan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>
                <a:hlinkClick r:id="rId3"/>
              </a:rPr>
              <a:t>https://hrcak.srce.hr/172026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Nacionalna</a:t>
            </a:r>
            <a:r>
              <a:rPr lang="en-GB" dirty="0"/>
              <a:t> </a:t>
            </a:r>
            <a:r>
              <a:rPr lang="en-GB" dirty="0" err="1"/>
              <a:t>sigurnost</a:t>
            </a:r>
            <a:r>
              <a:rPr lang="en-GB" dirty="0"/>
              <a:t> </a:t>
            </a:r>
            <a:r>
              <a:rPr lang="en-GB" dirty="0" err="1"/>
              <a:t>Hrvatske</a:t>
            </a:r>
            <a:r>
              <a:rPr lang="en-GB" dirty="0"/>
              <a:t> u 21. </a:t>
            </a:r>
            <a:r>
              <a:rPr lang="en-GB" dirty="0" err="1"/>
              <a:t>stoljeću</a:t>
            </a:r>
            <a:r>
              <a:rPr lang="en-GB" dirty="0"/>
              <a:t>, 2. </a:t>
            </a:r>
            <a:r>
              <a:rPr lang="en-GB" dirty="0" err="1"/>
              <a:t>knjiga</a:t>
            </a:r>
            <a:r>
              <a:rPr lang="en-GB" dirty="0"/>
              <a:t> (2023) – 3 </a:t>
            </a:r>
            <a:r>
              <a:rPr lang="en-GB" dirty="0" err="1"/>
              <a:t>poglavlja</a:t>
            </a:r>
            <a:r>
              <a:rPr lang="en-GB" dirty="0"/>
              <a:t>: </a:t>
            </a:r>
          </a:p>
          <a:p>
            <a:pPr marL="0" indent="0">
              <a:buNone/>
            </a:pPr>
            <a:r>
              <a:rPr lang="en-GB" dirty="0" err="1"/>
              <a:t>Sustav</a:t>
            </a:r>
            <a:r>
              <a:rPr lang="en-GB" dirty="0"/>
              <a:t> </a:t>
            </a:r>
            <a:r>
              <a:rPr lang="en-GB" dirty="0" err="1"/>
              <a:t>nacionalne</a:t>
            </a:r>
            <a:r>
              <a:rPr lang="en-GB" dirty="0"/>
              <a:t> </a:t>
            </a:r>
            <a:r>
              <a:rPr lang="en-GB" dirty="0" err="1"/>
              <a:t>sigurnosti</a:t>
            </a:r>
            <a:r>
              <a:rPr lang="en-GB" dirty="0"/>
              <a:t> </a:t>
            </a:r>
            <a:r>
              <a:rPr lang="en-GB" dirty="0" err="1"/>
              <a:t>Republike</a:t>
            </a:r>
            <a:r>
              <a:rPr lang="en-GB" dirty="0"/>
              <a:t> </a:t>
            </a:r>
            <a:r>
              <a:rPr lang="en-GB" dirty="0" err="1"/>
              <a:t>Hrvatske</a:t>
            </a:r>
            <a:r>
              <a:rPr lang="en-GB" dirty="0"/>
              <a:t>; </a:t>
            </a:r>
            <a:r>
              <a:rPr lang="en-GB" dirty="0" err="1"/>
              <a:t>Strategija</a:t>
            </a:r>
            <a:r>
              <a:rPr lang="en-GB" dirty="0"/>
              <a:t>/</a:t>
            </a:r>
            <a:r>
              <a:rPr lang="en-GB" dirty="0" err="1"/>
              <a:t>strategije</a:t>
            </a:r>
            <a:r>
              <a:rPr lang="en-GB" dirty="0"/>
              <a:t> </a:t>
            </a:r>
            <a:r>
              <a:rPr lang="en-GB" dirty="0" err="1"/>
              <a:t>nacionalne</a:t>
            </a:r>
            <a:r>
              <a:rPr lang="en-GB" dirty="0"/>
              <a:t> </a:t>
            </a:r>
            <a:r>
              <a:rPr lang="en-GB" dirty="0" err="1"/>
              <a:t>sigurnosti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izazovi</a:t>
            </a:r>
            <a:r>
              <a:rPr lang="en-GB" dirty="0"/>
              <a:t> </a:t>
            </a:r>
            <a:r>
              <a:rPr lang="en-GB" dirty="0" err="1"/>
              <a:t>geopolitičkog</a:t>
            </a:r>
            <a:r>
              <a:rPr lang="en-GB" dirty="0"/>
              <a:t> </a:t>
            </a:r>
            <a:r>
              <a:rPr lang="en-GB" dirty="0" err="1"/>
              <a:t>položaja</a:t>
            </a:r>
            <a:r>
              <a:rPr lang="en-GB" dirty="0"/>
              <a:t> </a:t>
            </a:r>
            <a:r>
              <a:rPr lang="en-GB" dirty="0" err="1"/>
              <a:t>Republike</a:t>
            </a:r>
            <a:r>
              <a:rPr lang="en-GB" dirty="0"/>
              <a:t> </a:t>
            </a:r>
            <a:r>
              <a:rPr lang="en-GB" dirty="0" err="1"/>
              <a:t>Hrvatske</a:t>
            </a:r>
            <a:r>
              <a:rPr lang="en-GB" dirty="0"/>
              <a:t>;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Hibridne</a:t>
            </a:r>
            <a:r>
              <a:rPr lang="en-GB" dirty="0"/>
              <a:t> </a:t>
            </a:r>
            <a:r>
              <a:rPr lang="en-GB" dirty="0" err="1"/>
              <a:t>prijetnje</a:t>
            </a:r>
            <a:r>
              <a:rPr lang="en-GB" dirty="0"/>
              <a:t> (</a:t>
            </a:r>
            <a:r>
              <a:rPr lang="en-GB" dirty="0" err="1"/>
              <a:t>opasnosti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HR" dirty="0"/>
          </a:p>
        </p:txBody>
      </p:sp>
      <p:pic>
        <p:nvPicPr>
          <p:cNvPr id="5" name="Picture 4" descr="A close-up of a chess board&#10;&#10;Description automatically generated">
            <a:extLst>
              <a:ext uri="{FF2B5EF4-FFF2-40B4-BE49-F238E27FC236}">
                <a16:creationId xmlns:a16="http://schemas.microsoft.com/office/drawing/2014/main" id="{2E524974-8A20-4BA6-E3A6-4629F007D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4638" y="-141287"/>
            <a:ext cx="29210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610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B422F-AFA7-2EF6-F15A-CD2A5F72F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DODATNA LITERATURA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A1625-4F77-A9A0-C1A4-21761E81E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Strategic Studies. </a:t>
            </a:r>
          </a:p>
          <a:p>
            <a:pPr marL="0" indent="0">
              <a:buNone/>
            </a:pPr>
            <a:r>
              <a:rPr lang="en-GB" dirty="0"/>
              <a:t>A Reader, Second Edition </a:t>
            </a:r>
          </a:p>
          <a:p>
            <a:pPr marL="0" indent="0">
              <a:buNone/>
            </a:pPr>
            <a:r>
              <a:rPr lang="en-GB" dirty="0"/>
              <a:t>(2014) </a:t>
            </a:r>
          </a:p>
          <a:p>
            <a:pPr marL="0" indent="0">
              <a:buNone/>
            </a:pPr>
            <a:r>
              <a:rPr lang="en-GB" dirty="0" err="1"/>
              <a:t>Urednici</a:t>
            </a:r>
            <a:r>
              <a:rPr lang="en-GB" dirty="0"/>
              <a:t>: </a:t>
            </a:r>
          </a:p>
          <a:p>
            <a:pPr marL="0" indent="0">
              <a:buNone/>
            </a:pPr>
            <a:r>
              <a:rPr lang="en-GB" dirty="0"/>
              <a:t>Thomas G. Mahnken </a:t>
            </a:r>
          </a:p>
          <a:p>
            <a:pPr marL="0" indent="0">
              <a:buNone/>
            </a:pPr>
            <a:r>
              <a:rPr lang="en-GB" dirty="0"/>
              <a:t>and Joseph A. </a:t>
            </a:r>
            <a:r>
              <a:rPr lang="en-GB" dirty="0" err="1"/>
              <a:t>Maiolo</a:t>
            </a:r>
            <a:endParaRPr lang="en-HR" dirty="0"/>
          </a:p>
        </p:txBody>
      </p:sp>
      <p:pic>
        <p:nvPicPr>
          <p:cNvPr id="5" name="Picture 4" descr="A book cover of a map&#10;&#10;Description automatically generated">
            <a:extLst>
              <a:ext uri="{FF2B5EF4-FFF2-40B4-BE49-F238E27FC236}">
                <a16:creationId xmlns:a16="http://schemas.microsoft.com/office/drawing/2014/main" id="{D2896828-EF39-C2C5-CEFF-8D02FC744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407" y="0"/>
            <a:ext cx="5783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515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A5CD5-742D-C524-9A8C-42D7C9E92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en-HR" dirty="0"/>
              <a:t>ODATNA 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0DC26-EC9E-4CD8-2927-CB5A0ACD3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Global strategy : </a:t>
            </a:r>
          </a:p>
          <a:p>
            <a:pPr marL="0" indent="0">
              <a:buNone/>
            </a:pPr>
            <a:r>
              <a:rPr lang="en-GB" dirty="0"/>
              <a:t>creating and sustaining </a:t>
            </a:r>
          </a:p>
          <a:p>
            <a:pPr marL="0" indent="0">
              <a:buNone/>
            </a:pPr>
            <a:r>
              <a:rPr lang="en-GB" dirty="0"/>
              <a:t>advantage across borders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Andrew </a:t>
            </a:r>
            <a:r>
              <a:rPr lang="en-GB" dirty="0" err="1"/>
              <a:t>Inkpen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Kannan Ramaswamy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Oxford, 2006.</a:t>
            </a:r>
            <a:endParaRPr lang="en-HR" dirty="0"/>
          </a:p>
        </p:txBody>
      </p:sp>
      <p:pic>
        <p:nvPicPr>
          <p:cNvPr id="5" name="Picture 4" descr="A book cover with red and black text&#10;&#10;Description automatically generated">
            <a:extLst>
              <a:ext uri="{FF2B5EF4-FFF2-40B4-BE49-F238E27FC236}">
                <a16:creationId xmlns:a16="http://schemas.microsoft.com/office/drawing/2014/main" id="{27241F52-0752-4C65-38C0-32200415F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477" y="-248715"/>
            <a:ext cx="4916323" cy="735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610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5C800-7132-FC89-A007-59B18704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SEMINARSKA LITERATURA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28D60-E88B-E01E-3F73-089F1B1DA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R" dirty="0"/>
              <a:t>Jurković, D. (2019) </a:t>
            </a:r>
            <a:r>
              <a:rPr lang="en-GB" dirty="0"/>
              <a:t>POLITIKA FRANKLINA D. ROOSEVELTA PREMA VELIKOJ BRITANIJI OD ULASKA U DRUGI SVJETSKI RAT DO ATLANTSKE POVELJE. </a:t>
            </a:r>
            <a:r>
              <a:rPr lang="en-GB" dirty="0" err="1"/>
              <a:t>Polemos</a:t>
            </a:r>
            <a:r>
              <a:rPr lang="en-GB" dirty="0"/>
              <a:t>, XXII (44-45), 39-55., </a:t>
            </a:r>
            <a:r>
              <a:rPr lang="en-GB" dirty="0" err="1"/>
              <a:t>dostupan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 </a:t>
            </a:r>
            <a:r>
              <a:rPr lang="en-GB" dirty="0">
                <a:hlinkClick r:id="rId2"/>
              </a:rPr>
              <a:t>https://hrcak.srce.hr/237426</a:t>
            </a:r>
            <a:endParaRPr lang="en-GB" dirty="0"/>
          </a:p>
          <a:p>
            <a:endParaRPr lang="en-GB" dirty="0"/>
          </a:p>
          <a:p>
            <a:r>
              <a:rPr lang="en-GB" dirty="0"/>
              <a:t>Ghemawat, P. (2018) </a:t>
            </a:r>
            <a:r>
              <a:rPr lang="en-GB" dirty="0" err="1"/>
              <a:t>Redefiniranje</a:t>
            </a:r>
            <a:r>
              <a:rPr lang="en-GB" dirty="0"/>
              <a:t> </a:t>
            </a:r>
            <a:r>
              <a:rPr lang="en-GB" dirty="0" err="1"/>
              <a:t>globalne</a:t>
            </a:r>
            <a:r>
              <a:rPr lang="en-GB" dirty="0"/>
              <a:t> </a:t>
            </a:r>
            <a:r>
              <a:rPr lang="en-GB" dirty="0" err="1"/>
              <a:t>strategije</a:t>
            </a:r>
            <a:r>
              <a:rPr lang="en-GB" dirty="0"/>
              <a:t>, Harvard </a:t>
            </a:r>
            <a:r>
              <a:rPr lang="en-GB" dirty="0" err="1"/>
              <a:t>Bussiness</a:t>
            </a:r>
            <a:r>
              <a:rPr lang="en-GB" dirty="0"/>
              <a:t> Press / Mate</a:t>
            </a:r>
          </a:p>
          <a:p>
            <a:endParaRPr lang="en-GB" dirty="0"/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8285946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76A0F-BD0D-B153-DE0A-8812DDA7E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SEMINARSKA LITERATURA </a:t>
            </a:r>
          </a:p>
        </p:txBody>
      </p:sp>
      <p:pic>
        <p:nvPicPr>
          <p:cNvPr id="5" name="Content Placeholder 4" descr="A book cover with a sphere of lines&#10;&#10;Description automatically generated">
            <a:extLst>
              <a:ext uri="{FF2B5EF4-FFF2-40B4-BE49-F238E27FC236}">
                <a16:creationId xmlns:a16="http://schemas.microsoft.com/office/drawing/2014/main" id="{E322E4ED-A3B8-6A18-0E17-AFF98C333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5163" y="100013"/>
            <a:ext cx="4772025" cy="6500827"/>
          </a:xfrm>
        </p:spPr>
      </p:pic>
      <p:pic>
        <p:nvPicPr>
          <p:cNvPr id="8" name="Picture 7" descr="A book and a text&#10;&#10;Description automatically generated">
            <a:extLst>
              <a:ext uri="{FF2B5EF4-FFF2-40B4-BE49-F238E27FC236}">
                <a16:creationId xmlns:a16="http://schemas.microsoft.com/office/drawing/2014/main" id="{EEF2DCB2-3A9B-36EA-6530-90CF2A887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77" y="1403634"/>
            <a:ext cx="7003169" cy="468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539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D9F5-525C-CCB2-039F-E5B415AAF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C702B-558E-F8DD-1286-24663B579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7250"/>
            <a:ext cx="10515600" cy="5319713"/>
          </a:xfrm>
        </p:spPr>
        <p:txBody>
          <a:bodyPr/>
          <a:lstStyle/>
          <a:p>
            <a:pPr marL="0" indent="0">
              <a:buNone/>
            </a:pPr>
            <a:endParaRPr lang="en-GB" dirty="0">
              <a:solidFill>
                <a:srgbClr val="0563C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GB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PROF.DR.SC. MARTA ZORKO</a:t>
            </a:r>
          </a:p>
          <a:p>
            <a:pPr marL="0" indent="0">
              <a:buNone/>
            </a:pPr>
            <a:r>
              <a:rPr lang="en-GB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marta</a:t>
            </a:r>
            <a:r>
              <a:rPr lang="en-HR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.zorko@fpzg.hr</a:t>
            </a:r>
            <a:endParaRPr lang="en-HR" dirty="0"/>
          </a:p>
          <a:p>
            <a:pPr marL="0" indent="0">
              <a:buNone/>
            </a:pPr>
            <a:endParaRPr lang="en-HR" dirty="0"/>
          </a:p>
          <a:p>
            <a:pPr marL="0" indent="0">
              <a:buNone/>
            </a:pPr>
            <a:r>
              <a:rPr lang="en-HR" dirty="0"/>
              <a:t>KONZULTACIJE UZ PRETHODNI DOGOVOR; ČETVRTAK 11</a:t>
            </a:r>
          </a:p>
          <a:p>
            <a:pPr marL="0" indent="0">
              <a:buNone/>
            </a:pPr>
            <a:endParaRPr lang="en-HR" dirty="0"/>
          </a:p>
          <a:p>
            <a:pPr marL="0" indent="0">
              <a:buNone/>
            </a:pPr>
            <a:r>
              <a:rPr lang="en-HR" u="sng" dirty="0"/>
              <a:t>DOC.DR.SC. DANIJEL JURKOVIĆ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djurkovic@fhs.unizg.hr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KONZULTACIJE UZ PRETHODNI DOGOVOR; ČETVRTAK 11</a:t>
            </a:r>
          </a:p>
          <a:p>
            <a:pPr marL="0" indent="0">
              <a:buNone/>
            </a:pPr>
            <a:endParaRPr lang="en-H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83216-5CB1-D3F4-1593-1A1A2D81D5F7}"/>
              </a:ext>
            </a:extLst>
          </p:cNvPr>
          <p:cNvSpPr txBox="1"/>
          <p:nvPr/>
        </p:nvSpPr>
        <p:spPr>
          <a:xfrm>
            <a:off x="3039035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5369257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7622-6CAB-7909-6B2E-76A0804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ORGANIZACIJA NASTAVE 2025/2026.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0FB57-4715-41D8-0EF1-4EDCC892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90" y="1825625"/>
            <a:ext cx="11103428" cy="4667250"/>
          </a:xfrm>
        </p:spPr>
        <p:txBody>
          <a:bodyPr>
            <a:normAutofit/>
          </a:bodyPr>
          <a:lstStyle/>
          <a:p>
            <a:r>
              <a:rPr lang="en-HR" dirty="0"/>
              <a:t>Nastava obavezna, provjere potpisivanjem, modularno izvođenje</a:t>
            </a:r>
          </a:p>
          <a:p>
            <a:r>
              <a:rPr lang="en-HR" dirty="0"/>
              <a:t>PREDAVANJA 9.10; 16.10; 30.10; 6.11; 4.12; 11.12.</a:t>
            </a:r>
          </a:p>
          <a:p>
            <a:r>
              <a:rPr lang="en-HR" dirty="0"/>
              <a:t>SEMINARI 23.10; 13.11; 20.11; 27.11; 18.12; </a:t>
            </a:r>
            <a:endParaRPr lang="hr-HR" dirty="0"/>
          </a:p>
          <a:p>
            <a:r>
              <a:rPr lang="hr-HR" dirty="0"/>
              <a:t>IZLAGANJA SEMINARSKIH ZADATAKA = </a:t>
            </a:r>
            <a:r>
              <a:rPr lang="en-HR" dirty="0"/>
              <a:t>8.1.</a:t>
            </a:r>
            <a:r>
              <a:rPr lang="en-GB" dirty="0"/>
              <a:t> </a:t>
            </a:r>
            <a:r>
              <a:rPr lang="hr-HR" dirty="0"/>
              <a:t>i </a:t>
            </a:r>
            <a:r>
              <a:rPr lang="en-GB" dirty="0"/>
              <a:t>15.1.</a:t>
            </a:r>
            <a:endParaRPr lang="en-HR" dirty="0"/>
          </a:p>
          <a:p>
            <a:r>
              <a:rPr lang="en-GB" dirty="0"/>
              <a:t>KOLOKVIJI 13.11.</a:t>
            </a:r>
            <a:r>
              <a:rPr lang="hr-HR" dirty="0"/>
              <a:t> (rasprava na pola) i</a:t>
            </a:r>
            <a:r>
              <a:rPr lang="en-GB" dirty="0"/>
              <a:t> 22.1. </a:t>
            </a:r>
            <a:r>
              <a:rPr lang="hr-HR" dirty="0"/>
              <a:t>(završna rasprava)</a:t>
            </a:r>
            <a:endParaRPr lang="en-HR" dirty="0"/>
          </a:p>
          <a:p>
            <a:r>
              <a:rPr lang="en-HR" dirty="0"/>
              <a:t>Ispit – pisani kritički osvrt na jednu od tema predavanja i obrana napisanog </a:t>
            </a:r>
          </a:p>
          <a:p>
            <a:r>
              <a:rPr lang="en-GB" dirty="0"/>
              <a:t>T</a:t>
            </a:r>
            <a:r>
              <a:rPr lang="en-HR" dirty="0"/>
              <a:t>eme zadane – predavanja i seminari</a:t>
            </a:r>
          </a:p>
          <a:p>
            <a:r>
              <a:rPr lang="en-HR" dirty="0"/>
              <a:t>Kolokviji – konzultacije po potrebi o napisanom/istraženom</a:t>
            </a:r>
          </a:p>
          <a:p>
            <a:pPr marL="0" indent="0">
              <a:buNone/>
            </a:pPr>
            <a:endParaRPr lang="en-HR" dirty="0"/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78340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8546E-9FDC-D3CC-F354-48A52A2CF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Cohen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DE8F5-DC10-E54F-8061-2F9CE7433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0660"/>
            <a:ext cx="10515600" cy="4906303"/>
          </a:xfrm>
        </p:spPr>
        <p:txBody>
          <a:bodyPr/>
          <a:lstStyle/>
          <a:p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Geography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Strategy</a:t>
            </a:r>
            <a:r>
              <a:rPr lang="hr-HR" dirty="0"/>
              <a:t>: </a:t>
            </a:r>
            <a:r>
              <a:rPr lang="hr-HR" dirty="0" err="1"/>
              <a:t>their</a:t>
            </a:r>
            <a:r>
              <a:rPr lang="hr-HR" dirty="0"/>
              <a:t> </a:t>
            </a:r>
            <a:r>
              <a:rPr lang="hr-HR" dirty="0" err="1"/>
              <a:t>Interrelationship</a:t>
            </a:r>
            <a:r>
              <a:rPr lang="hr-HR" dirty="0"/>
              <a:t> – tema istovremeno precijenjena i podcijenjena.</a:t>
            </a:r>
          </a:p>
          <a:p>
            <a:r>
              <a:rPr lang="hr-HR" dirty="0"/>
              <a:t>Geografija ne diktira Strategiju, već znanje o geografiji i geografskim parametrima može/mora utjecati na strategiju – čovjek u središtu </a:t>
            </a:r>
          </a:p>
          <a:p>
            <a:r>
              <a:rPr lang="hr-HR" dirty="0"/>
              <a:t>Geografija više od topografije (položaj, veličina, prirodne karakteristike)</a:t>
            </a:r>
          </a:p>
          <a:p>
            <a:r>
              <a:rPr lang="hr-HR" dirty="0"/>
              <a:t>Citira Harolda i Margaret </a:t>
            </a:r>
            <a:r>
              <a:rPr lang="hr-HR" dirty="0" err="1"/>
              <a:t>Sprout</a:t>
            </a:r>
            <a:r>
              <a:rPr lang="hr-HR" dirty="0"/>
              <a:t> (1956) koji kažu da se problem javlja kod pogrešne interpretacije geografije kao takve i uporabe iste u tezama politologa poput </a:t>
            </a:r>
            <a:r>
              <a:rPr lang="hr-HR" dirty="0" err="1"/>
              <a:t>Spykmana</a:t>
            </a:r>
            <a:r>
              <a:rPr lang="hr-HR" dirty="0"/>
              <a:t> i Wrighta – i drugih ne-geografa</a:t>
            </a:r>
          </a:p>
          <a:p>
            <a:r>
              <a:rPr lang="en-HR" dirty="0"/>
              <a:t>“Geography is the study of man in reciprocal relation to the stage that is this earth of ours” (p.2)</a:t>
            </a:r>
          </a:p>
        </p:txBody>
      </p:sp>
    </p:spTree>
    <p:extLst>
      <p:ext uri="{BB962C8B-B14F-4D97-AF65-F5344CB8AC3E}">
        <p14:creationId xmlns:p14="http://schemas.microsoft.com/office/powerpoint/2010/main" val="26449492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1D0EC-40A0-0F4A-52FC-6EDD529F6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 dirty="0"/>
          </a:p>
        </p:txBody>
      </p:sp>
      <p:pic>
        <p:nvPicPr>
          <p:cNvPr id="5" name="Content Placeholder 4" descr="A close-up of hands writing on a map&#10;&#10;Description automatically generated">
            <a:extLst>
              <a:ext uri="{FF2B5EF4-FFF2-40B4-BE49-F238E27FC236}">
                <a16:creationId xmlns:a16="http://schemas.microsoft.com/office/drawing/2014/main" id="{40667FA2-4F06-A3DC-476D-19F610C54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989" y="187688"/>
            <a:ext cx="10186986" cy="6513150"/>
          </a:xfrm>
        </p:spPr>
      </p:pic>
    </p:spTree>
    <p:extLst>
      <p:ext uri="{BB962C8B-B14F-4D97-AF65-F5344CB8AC3E}">
        <p14:creationId xmlns:p14="http://schemas.microsoft.com/office/powerpoint/2010/main" val="3797236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015" y="304799"/>
            <a:ext cx="10984675" cy="1298369"/>
          </a:xfrm>
        </p:spPr>
        <p:txBody>
          <a:bodyPr>
            <a:normAutofit fontScale="90000"/>
          </a:bodyPr>
          <a:lstStyle/>
          <a:p>
            <a:r>
              <a:rPr lang="hr-HR" dirty="0"/>
              <a:t>POZICIONIRANJE GEO U SUSTAVU ZNANOSTI</a:t>
            </a:r>
            <a:br>
              <a:rPr lang="hr-HR" dirty="0"/>
            </a:br>
            <a:r>
              <a:rPr lang="hr-HR" dirty="0"/>
              <a:t>Prirodne ili društvene znanosti?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03" y="2434442"/>
            <a:ext cx="10331532" cy="4140094"/>
          </a:xfrm>
        </p:spPr>
        <p:txBody>
          <a:bodyPr>
            <a:normAutofit/>
          </a:bodyPr>
          <a:lstStyle/>
          <a:p>
            <a:r>
              <a:rPr lang="hr-HR" dirty="0" err="1"/>
              <a:t>D</a:t>
            </a:r>
            <a:r>
              <a:rPr lang="en-US" dirty="0" err="1"/>
              <a:t>ualisti</a:t>
            </a:r>
            <a:r>
              <a:rPr lang="hr-HR" dirty="0"/>
              <a:t>č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geografiji</a:t>
            </a:r>
            <a:r>
              <a:rPr lang="hr-HR" dirty="0"/>
              <a:t> – objekt Zemlja</a:t>
            </a:r>
          </a:p>
          <a:p>
            <a:r>
              <a:rPr lang="hr-HR" dirty="0"/>
              <a:t>Dihotomija – zemlja (tlo) vs. Prostor</a:t>
            </a:r>
          </a:p>
          <a:p>
            <a:r>
              <a:rPr lang="hr-HR" b="1" dirty="0"/>
              <a:t>Fizička geografija vs. Društvena geografija</a:t>
            </a:r>
          </a:p>
          <a:p>
            <a:r>
              <a:rPr lang="en-US" dirty="0" err="1"/>
              <a:t>Društvena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socijalna</a:t>
            </a:r>
            <a:r>
              <a:rPr lang="en-US" dirty="0"/>
              <a:t> </a:t>
            </a:r>
            <a:r>
              <a:rPr lang="en-US" dirty="0" err="1"/>
              <a:t>geografija</a:t>
            </a:r>
            <a:r>
              <a:rPr lang="hr-HR" dirty="0"/>
              <a:t> </a:t>
            </a:r>
            <a:r>
              <a:rPr lang="en-US" dirty="0"/>
              <a:t>(</a:t>
            </a:r>
            <a:r>
              <a:rPr lang="hr-HR" dirty="0"/>
              <a:t>antropogeografija, </a:t>
            </a:r>
            <a:r>
              <a:rPr lang="en-US" i="1" dirty="0"/>
              <a:t>human geography</a:t>
            </a:r>
            <a:r>
              <a:rPr lang="en-US" dirty="0"/>
              <a:t>) </a:t>
            </a:r>
            <a:r>
              <a:rPr lang="en-US" dirty="0" err="1"/>
              <a:t>ima</a:t>
            </a:r>
            <a:r>
              <a:rPr lang="en-US" dirty="0"/>
              <a:t> tri </a:t>
            </a:r>
            <a:r>
              <a:rPr lang="en-US" dirty="0" err="1"/>
              <a:t>glavna</a:t>
            </a:r>
            <a:r>
              <a:rPr lang="en-US" dirty="0"/>
              <a:t> </a:t>
            </a:r>
            <a:r>
              <a:rPr lang="en-US" dirty="0" err="1"/>
              <a:t>istraživacka</a:t>
            </a:r>
            <a:r>
              <a:rPr lang="en-US" dirty="0"/>
              <a:t> </a:t>
            </a:r>
            <a:r>
              <a:rPr lang="en-US" dirty="0" err="1"/>
              <a:t>polja</a:t>
            </a:r>
            <a:r>
              <a:rPr lang="en-US" dirty="0"/>
              <a:t>: </a:t>
            </a:r>
          </a:p>
          <a:p>
            <a:r>
              <a:rPr lang="en-US" dirty="0"/>
              <a:t>A. </a:t>
            </a:r>
            <a:r>
              <a:rPr lang="en-US" dirty="0" err="1"/>
              <a:t>ekonomsko</a:t>
            </a:r>
            <a:endParaRPr lang="en-US" dirty="0"/>
          </a:p>
          <a:p>
            <a:r>
              <a:rPr lang="en-US" dirty="0"/>
              <a:t>B. </a:t>
            </a:r>
            <a:r>
              <a:rPr lang="en-US" dirty="0" err="1"/>
              <a:t>socijalno</a:t>
            </a:r>
            <a:endParaRPr lang="en-US" dirty="0"/>
          </a:p>
          <a:p>
            <a:r>
              <a:rPr lang="en-US" dirty="0"/>
              <a:t>C. </a:t>
            </a:r>
            <a:r>
              <a:rPr lang="en-US" dirty="0" err="1"/>
              <a:t>politi</a:t>
            </a:r>
            <a:r>
              <a:rPr lang="hr-HR" dirty="0" err="1"/>
              <a:t>č</a:t>
            </a:r>
            <a:r>
              <a:rPr lang="en-US" dirty="0"/>
              <a:t>ko</a:t>
            </a:r>
            <a:endParaRPr lang="hr-H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895" y="843148"/>
            <a:ext cx="10949049" cy="5731388"/>
          </a:xfrm>
        </p:spPr>
        <p:txBody>
          <a:bodyPr/>
          <a:lstStyle/>
          <a:p>
            <a:r>
              <a:rPr lang="en-US" dirty="0" err="1"/>
              <a:t>Geografsko</a:t>
            </a:r>
            <a:r>
              <a:rPr lang="en-US" dirty="0"/>
              <a:t> </a:t>
            </a:r>
            <a:r>
              <a:rPr lang="en-US" dirty="0" err="1"/>
              <a:t>prou</a:t>
            </a:r>
            <a:r>
              <a:rPr lang="hr-HR" dirty="0"/>
              <a:t>č</a:t>
            </a:r>
            <a:r>
              <a:rPr lang="en-US" dirty="0" err="1"/>
              <a:t>avanje</a:t>
            </a:r>
            <a:r>
              <a:rPr lang="en-US" dirty="0"/>
              <a:t> </a:t>
            </a:r>
            <a:r>
              <a:rPr lang="en-US" dirty="0" err="1"/>
              <a:t>nužno</a:t>
            </a:r>
            <a:r>
              <a:rPr lang="hr-HR" dirty="0"/>
              <a:t> </a:t>
            </a:r>
            <a:r>
              <a:rPr lang="en-US" dirty="0" err="1"/>
              <a:t>ulazi</a:t>
            </a:r>
            <a:r>
              <a:rPr lang="en-US" dirty="0"/>
              <a:t> u </a:t>
            </a:r>
            <a:r>
              <a:rPr lang="en-US" dirty="0" err="1"/>
              <a:t>sferu</a:t>
            </a:r>
            <a:r>
              <a:rPr lang="en-US" dirty="0"/>
              <a:t> </a:t>
            </a:r>
            <a:r>
              <a:rPr lang="hr-HR" dirty="0"/>
              <a:t>i </a:t>
            </a:r>
            <a:r>
              <a:rPr lang="en-US" dirty="0" err="1"/>
              <a:t>prirodnih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društvenih</a:t>
            </a:r>
            <a:r>
              <a:rPr lang="en-US" dirty="0"/>
              <a:t> </a:t>
            </a:r>
            <a:r>
              <a:rPr lang="en-US" dirty="0" err="1"/>
              <a:t>znanosti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definiran</a:t>
            </a:r>
            <a:r>
              <a:rPr lang="en-US" dirty="0"/>
              <a:t> </a:t>
            </a:r>
            <a:r>
              <a:rPr lang="en-US" dirty="0" err="1"/>
              <a:t>objekt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metodologiju</a:t>
            </a:r>
            <a:r>
              <a:rPr lang="hr-HR" dirty="0"/>
              <a:t> </a:t>
            </a:r>
            <a:r>
              <a:rPr lang="en-US" dirty="0" err="1"/>
              <a:t>prou</a:t>
            </a:r>
            <a:r>
              <a:rPr lang="hr-HR" dirty="0"/>
              <a:t>č</a:t>
            </a:r>
            <a:r>
              <a:rPr lang="en-US" dirty="0" err="1"/>
              <a:t>avanja</a:t>
            </a:r>
            <a:endParaRPr lang="hr-HR" dirty="0"/>
          </a:p>
          <a:p>
            <a:r>
              <a:rPr lang="en-US" dirty="0" err="1"/>
              <a:t>Prou</a:t>
            </a:r>
            <a:r>
              <a:rPr lang="hr-HR" dirty="0"/>
              <a:t>č</a:t>
            </a:r>
            <a:r>
              <a:rPr lang="en-US" dirty="0" err="1"/>
              <a:t>avanje</a:t>
            </a:r>
            <a:r>
              <a:rPr lang="en-US" dirty="0"/>
              <a:t> </a:t>
            </a:r>
            <a:r>
              <a:rPr lang="en-US" dirty="0" err="1"/>
              <a:t>uzro</a:t>
            </a:r>
            <a:r>
              <a:rPr lang="hr-HR" dirty="0"/>
              <a:t>č</a:t>
            </a:r>
            <a:r>
              <a:rPr lang="en-US" dirty="0" err="1"/>
              <a:t>nih</a:t>
            </a:r>
            <a:r>
              <a:rPr lang="en-US" dirty="0"/>
              <a:t> </a:t>
            </a:r>
            <a:r>
              <a:rPr lang="en-US" dirty="0" err="1"/>
              <a:t>veza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izme</a:t>
            </a:r>
            <a:r>
              <a:rPr lang="hr-HR" dirty="0"/>
              <a:t>đ</a:t>
            </a:r>
            <a:r>
              <a:rPr lang="en-US" dirty="0"/>
              <a:t>u </a:t>
            </a:r>
            <a:r>
              <a:rPr lang="en-US" dirty="0" err="1"/>
              <a:t>pojedinih</a:t>
            </a:r>
            <a:r>
              <a:rPr lang="en-US" dirty="0"/>
              <a:t> </a:t>
            </a:r>
            <a:r>
              <a:rPr lang="en-US" dirty="0" err="1"/>
              <a:t>geografskih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, </a:t>
            </a:r>
            <a:r>
              <a:rPr lang="en-US" dirty="0" err="1"/>
              <a:t>prirode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hr-HR" dirty="0"/>
              <a:t> č</a:t>
            </a:r>
            <a:r>
              <a:rPr lang="en-US" dirty="0" err="1"/>
              <a:t>ovjeka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društva</a:t>
            </a:r>
            <a:r>
              <a:rPr lang="en-US" dirty="0"/>
              <a:t>, </a:t>
            </a:r>
            <a:r>
              <a:rPr lang="en-US" dirty="0" err="1"/>
              <a:t>rezultiralo</a:t>
            </a:r>
            <a:r>
              <a:rPr lang="en-US" dirty="0"/>
              <a:t> je s </a:t>
            </a:r>
            <a:r>
              <a:rPr lang="en-US" dirty="0" err="1"/>
              <a:t>razvojem</a:t>
            </a:r>
            <a:r>
              <a:rPr lang="en-US" dirty="0"/>
              <a:t> </a:t>
            </a:r>
            <a:r>
              <a:rPr lang="en-US" dirty="0" err="1"/>
              <a:t>dviju</a:t>
            </a:r>
            <a:r>
              <a:rPr lang="en-US" dirty="0"/>
              <a:t> </a:t>
            </a:r>
            <a:r>
              <a:rPr lang="en-US" dirty="0" err="1"/>
              <a:t>doktrina</a:t>
            </a:r>
            <a:r>
              <a:rPr lang="hr-HR" dirty="0"/>
              <a:t>:</a:t>
            </a:r>
          </a:p>
          <a:p>
            <a:endParaRPr lang="hr-HR" dirty="0"/>
          </a:p>
          <a:p>
            <a:r>
              <a:rPr lang="hr-HR" dirty="0"/>
              <a:t>PRIRODNI DETERMINIZAM – </a:t>
            </a:r>
            <a:r>
              <a:rPr lang="hr-HR" dirty="0" err="1"/>
              <a:t>Ratzel</a:t>
            </a:r>
            <a:r>
              <a:rPr lang="hr-HR" dirty="0"/>
              <a:t> - </a:t>
            </a:r>
            <a:r>
              <a:rPr lang="hr-HR" dirty="0" err="1"/>
              <a:t>Raumpolitik</a:t>
            </a:r>
            <a:r>
              <a:rPr lang="hr-HR" dirty="0"/>
              <a:t> – “</a:t>
            </a:r>
            <a:r>
              <a:rPr lang="hr-HR" dirty="0" err="1"/>
              <a:t>Die</a:t>
            </a:r>
            <a:r>
              <a:rPr lang="hr-HR" dirty="0"/>
              <a:t> </a:t>
            </a:r>
            <a:r>
              <a:rPr lang="hr-HR" dirty="0" err="1"/>
              <a:t>Geopolitik</a:t>
            </a:r>
            <a:r>
              <a:rPr lang="hr-HR" dirty="0"/>
              <a:t> </a:t>
            </a:r>
            <a:r>
              <a:rPr lang="hr-HR" dirty="0" err="1"/>
              <a:t>will</a:t>
            </a:r>
            <a:r>
              <a:rPr lang="hr-HR" dirty="0"/>
              <a:t> </a:t>
            </a:r>
            <a:r>
              <a:rPr lang="hr-HR" dirty="0" err="1"/>
              <a:t>und</a:t>
            </a:r>
            <a:r>
              <a:rPr lang="hr-HR" dirty="0"/>
              <a:t> </a:t>
            </a:r>
            <a:r>
              <a:rPr lang="hr-HR" dirty="0" err="1"/>
              <a:t>muss</a:t>
            </a:r>
            <a:r>
              <a:rPr lang="hr-HR" dirty="0"/>
              <a:t> zum </a:t>
            </a:r>
            <a:r>
              <a:rPr lang="hr-HR" dirty="0" err="1"/>
              <a:t>geographischen</a:t>
            </a:r>
            <a:r>
              <a:rPr lang="hr-HR" dirty="0"/>
              <a:t> </a:t>
            </a:r>
            <a:r>
              <a:rPr lang="hr-HR" dirty="0" err="1"/>
              <a:t>Gewissendes</a:t>
            </a:r>
            <a:r>
              <a:rPr lang="hr-HR" dirty="0"/>
              <a:t> </a:t>
            </a:r>
            <a:r>
              <a:rPr lang="hr-HR" dirty="0" err="1"/>
              <a:t>Staates</a:t>
            </a:r>
            <a:r>
              <a:rPr lang="hr-HR" dirty="0"/>
              <a:t> </a:t>
            </a:r>
            <a:r>
              <a:rPr lang="hr-HR" dirty="0" err="1"/>
              <a:t>werden</a:t>
            </a:r>
            <a:r>
              <a:rPr lang="hr-HR" dirty="0"/>
              <a:t>” - geopolitika je geografska savjest države</a:t>
            </a:r>
          </a:p>
          <a:p>
            <a:r>
              <a:rPr lang="hr-HR" dirty="0"/>
              <a:t>POSIBILIZAM – Vidal de la </a:t>
            </a:r>
            <a:r>
              <a:rPr lang="hr-HR" dirty="0" err="1"/>
              <a:t>Blanche</a:t>
            </a:r>
            <a:r>
              <a:rPr lang="hr-HR" dirty="0"/>
              <a:t> - “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true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only</a:t>
            </a:r>
            <a:r>
              <a:rPr lang="hr-HR" dirty="0"/>
              <a:t> </a:t>
            </a:r>
            <a:r>
              <a:rPr lang="hr-HR" dirty="0" err="1"/>
              <a:t>geographical</a:t>
            </a:r>
            <a:r>
              <a:rPr lang="hr-HR" dirty="0"/>
              <a:t> problem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that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utilization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possibilities</a:t>
            </a:r>
            <a:r>
              <a:rPr lang="hr-HR" dirty="0"/>
              <a:t>.” (</a:t>
            </a:r>
            <a:r>
              <a:rPr lang="hr-HR" dirty="0" err="1"/>
              <a:t>Fevbre</a:t>
            </a:r>
            <a:r>
              <a:rPr lang="hr-HR" dirty="0"/>
              <a:t>, 1925) – iskorištavanje datosti!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6284</TotalTime>
  <Words>4886</Words>
  <Application>Microsoft Office PowerPoint</Application>
  <PresentationFormat>Široki zaslon</PresentationFormat>
  <Paragraphs>444</Paragraphs>
  <Slides>70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70</vt:i4>
      </vt:variant>
    </vt:vector>
  </HeadingPairs>
  <TitlesOfParts>
    <vt:vector size="77" baseType="lpstr">
      <vt:lpstr>Arial</vt:lpstr>
      <vt:lpstr>Calibri</vt:lpstr>
      <vt:lpstr>Calibri Light</vt:lpstr>
      <vt:lpstr>Söhne</vt:lpstr>
      <vt:lpstr>Times New Roman</vt:lpstr>
      <vt:lpstr>Wingdings 2</vt:lpstr>
      <vt:lpstr>Office Theme</vt:lpstr>
      <vt:lpstr>DEFINIRANJE GEO U SUSTAVU ZNANOSTI – GEOPOLITIČKA PERSPEKTIVA I METODE </vt:lpstr>
      <vt:lpstr>SADRŽAJ</vt:lpstr>
      <vt:lpstr>ULOGA GEOGRAFIJE – GEOPOLITIKA KAO SUDBINA?  </vt:lpstr>
      <vt:lpstr>GEOGRAFIJA KAO SUDBINA?</vt:lpstr>
      <vt:lpstr>Spykman</vt:lpstr>
      <vt:lpstr>Spykman</vt:lpstr>
      <vt:lpstr>Cohen </vt:lpstr>
      <vt:lpstr>POZICIONIRANJE GEO U SUSTAVU ZNANOSTI Prirodne ili društvene znanosti?</vt:lpstr>
      <vt:lpstr>PowerPoint prezentacija</vt:lpstr>
      <vt:lpstr>PowerPoint prezentacija</vt:lpstr>
      <vt:lpstr>DEFINIRANJE GEO U POLITIČKIM ZNANOSTIMA </vt:lpstr>
      <vt:lpstr>DEFINIRANJE GEO U MEĐUNARODNIM ODNOSIMA  </vt:lpstr>
      <vt:lpstr>PowerPoint prezentacija</vt:lpstr>
      <vt:lpstr>TEORIJE MEĐUNARODNIH ODNOSA I GEOGRAFSKI FAKTOR</vt:lpstr>
      <vt:lpstr>DEFINIRANJE GEO U GEOPOLITICI  </vt:lpstr>
      <vt:lpstr>DEFINIRANJE GEO U GEOPOLITICI</vt:lpstr>
      <vt:lpstr>GEOGRAFIJA, GEOSTRATEGIJA,   STRATEŠKE STUDIJE I PLANIRANJE </vt:lpstr>
      <vt:lpstr>STRATEŠKE STUDIJE – TEORIJSKI KONCEPT </vt:lpstr>
      <vt:lpstr>STRATEŠKE STUDIJE – TEORIJSKI KONCEPT </vt:lpstr>
      <vt:lpstr>Teorije međunarodnih odnosa i sigurnosnih studija</vt:lpstr>
      <vt:lpstr>Neki od poznatijih autora…</vt:lpstr>
      <vt:lpstr>TRI POMOĆNE METODE ZA ODREĐIVANJE GEO U FORMULIRANJU STRATEGIJE/ZNANSTVENOG RADA/JAVNIH POLITIKA/…</vt:lpstr>
      <vt:lpstr>ANALIZA GEOPOLITIČKOG POLOŽAJA DRŽAVE </vt:lpstr>
      <vt:lpstr>PowerPoint prezentacija</vt:lpstr>
      <vt:lpstr>1. Geografski položaj i smještaj</vt:lpstr>
      <vt:lpstr>2. Veličina teritorija i broj stanovnika</vt:lpstr>
      <vt:lpstr>3. Oblik države i položaj glavnog grada</vt:lpstr>
      <vt:lpstr>4. Prirodno – geografske karakteristike</vt:lpstr>
      <vt:lpstr>5. Pripadnost geo zoni </vt:lpstr>
      <vt:lpstr>6. Kontinentalno – martimni položaj i razvedenost</vt:lpstr>
      <vt:lpstr>7. Pripadnost vojnim i političkim savezima i vojna moć</vt:lpstr>
      <vt:lpstr>8. Tradicionalni ili suvremeni pravci interesa</vt:lpstr>
      <vt:lpstr>9. Političko okruženje</vt:lpstr>
      <vt:lpstr>10. Tip granica</vt:lpstr>
      <vt:lpstr>11. Geografska dovršenost</vt:lpstr>
      <vt:lpstr>12. Aktualni i potencijalni gospodarski izvori i razina tehnološkog razvoja</vt:lpstr>
      <vt:lpstr>13. Kvaliteta političkog sustava i stupanj demokratskog jedinstva države, politički mentalitet naroda </vt:lpstr>
      <vt:lpstr>14. Smještaj na geopolitičkoj karti Svijeta</vt:lpstr>
      <vt:lpstr>ANALIZA GEOPOLITIČKE MOĆI  </vt:lpstr>
      <vt:lpstr>GEOGRAFSKA MOĆ</vt:lpstr>
      <vt:lpstr>SOCIJALNA MOĆ</vt:lpstr>
      <vt:lpstr>EKONOMSKA MOĆ</vt:lpstr>
      <vt:lpstr>15 World Richest States GNI per capita, 2023 www.worldatlas.com </vt:lpstr>
      <vt:lpstr>PowerPoint prezentacija</vt:lpstr>
      <vt:lpstr>PowerPoint prezentacija</vt:lpstr>
      <vt:lpstr>PowerPoint prezentacija</vt:lpstr>
      <vt:lpstr>VOJNA MOĆ</vt:lpstr>
      <vt:lpstr>VOJNA MOĆ </vt:lpstr>
      <vt:lpstr>Novi prostori borbe za (pre)moć</vt:lpstr>
      <vt:lpstr>Teritorijalnost u konstatnoj mijeni</vt:lpstr>
      <vt:lpstr>CYBER-POWER</vt:lpstr>
      <vt:lpstr>ANALIZA SCENARIJA </vt:lpstr>
      <vt:lpstr>ANALIZA SCENARIJA </vt:lpstr>
      <vt:lpstr>ANALIZA SCENARIJA </vt:lpstr>
      <vt:lpstr>ANALIZA SCENARIJA</vt:lpstr>
      <vt:lpstr>ANALIZA SCENARIJA</vt:lpstr>
      <vt:lpstr>PowerPoint prezentacija</vt:lpstr>
      <vt:lpstr>ANALIZA SCENARIJA</vt:lpstr>
      <vt:lpstr>ANALIZA SCENARIJA </vt:lpstr>
      <vt:lpstr>ZAKLJUČAK</vt:lpstr>
      <vt:lpstr>ZAKLJUČAK </vt:lpstr>
      <vt:lpstr>TEME PREDAVANJA 2024/2025.</vt:lpstr>
      <vt:lpstr>PREPORUČENA LITERATURA </vt:lpstr>
      <vt:lpstr>DODATNA LITERATURA </vt:lpstr>
      <vt:lpstr>DODATNA LITERATURA</vt:lpstr>
      <vt:lpstr>SEMINARSKA LITERATURA </vt:lpstr>
      <vt:lpstr>SEMINARSKA LITERATURA </vt:lpstr>
      <vt:lpstr>PowerPoint prezentacija</vt:lpstr>
      <vt:lpstr>ORGANIZACIJA NASTAVE 2025/2026.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Geografski faktor u formuliranju strategije</dc:title>
  <dc:creator>Marta Zorko</dc:creator>
  <cp:lastModifiedBy>Profesor</cp:lastModifiedBy>
  <cp:revision>149</cp:revision>
  <dcterms:created xsi:type="dcterms:W3CDTF">2023-04-05T07:02:17Z</dcterms:created>
  <dcterms:modified xsi:type="dcterms:W3CDTF">2025-10-09T08:30:11Z</dcterms:modified>
</cp:coreProperties>
</file>