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6" r:id="rId3"/>
    <p:sldId id="258" r:id="rId4"/>
    <p:sldId id="257" r:id="rId5"/>
    <p:sldId id="268" r:id="rId6"/>
    <p:sldId id="259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1" autoAdjust="0"/>
    <p:restoredTop sz="86385" autoAdjust="0"/>
  </p:normalViewPr>
  <p:slideViewPr>
    <p:cSldViewPr snapToGrid="0">
      <p:cViewPr varScale="1">
        <p:scale>
          <a:sx n="68" d="100"/>
          <a:sy n="68" d="100"/>
        </p:scale>
        <p:origin x="84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DD0E-016A-4CCB-86CE-6B7DFE7EE7B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4EA-FEF2-4D57-9529-83E1CDB47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3756045_Pjesma_na_grobu_-_Vecenegin_epitaf_u_kapitulu_Samostana_Sv_Marij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Tommaso da Modena: Agostino di Traù, serie dei Quaranta domenicani illustri, ex convento di San Niccolò, Sala del Capitolo, Treviso, 1352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6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g_d0_f5"/>
              </a:rPr>
              <a:t>Gornja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>
                <a:effectLst/>
                <a:latin typeface="g_d0_f3"/>
              </a:rPr>
              <a:t>Laude </a:t>
            </a:r>
            <a:r>
              <a:rPr lang="en-GB" i="1" dirty="0" err="1">
                <a:effectLst/>
                <a:latin typeface="g_d0_f3"/>
              </a:rPr>
              <a:t>nitens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multa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iacet</a:t>
            </a:r>
            <a:r>
              <a:rPr lang="en-GB" i="1" dirty="0">
                <a:effectLst/>
                <a:latin typeface="g_d0_f3"/>
              </a:rPr>
              <a:t> hic </a:t>
            </a:r>
            <a:r>
              <a:rPr lang="en-GB" i="1" dirty="0" err="1">
                <a:effectLst/>
                <a:latin typeface="g_d0_f3"/>
              </a:rPr>
              <a:t>Vekenega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sepulta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Quae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fabricam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turris</a:t>
            </a:r>
            <a:r>
              <a:rPr lang="en-GB" i="1" dirty="0">
                <a:effectLst/>
                <a:latin typeface="g_d0_f3"/>
              </a:rPr>
              <a:t> simul et </a:t>
            </a:r>
            <a:r>
              <a:rPr lang="en-GB" i="1" dirty="0" err="1">
                <a:effectLst/>
                <a:latin typeface="g_d0_f3"/>
              </a:rPr>
              <a:t>capitoli</a:t>
            </a:r>
            <a:r>
              <a:rPr lang="en-GB" i="1" strike="sngStrike" baseline="0" dirty="0">
                <a:effectLst/>
                <a:latin typeface="g_d0_f3"/>
              </a:rPr>
              <a:t>-a-</a:t>
            </a:r>
            <a:r>
              <a:rPr lang="en-GB" i="1" strike="noStrike" baseline="0" dirty="0" err="1">
                <a:effectLst/>
                <a:latin typeface="g_d0_f3"/>
              </a:rPr>
              <a:t>s</a:t>
            </a:r>
            <a:r>
              <a:rPr lang="en-GB" i="1" dirty="0" err="1">
                <a:effectLst/>
                <a:latin typeface="g_d0_f3"/>
              </a:rPr>
              <a:t>truxit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Hae</a:t>
            </a:r>
            <a:r>
              <a:rPr lang="en-GB" i="1" dirty="0">
                <a:effectLst/>
                <a:latin typeface="g_d0_f3"/>
              </a:rPr>
              <a:t>(c?) obit </a:t>
            </a:r>
            <a:r>
              <a:rPr lang="en-GB" i="1" dirty="0" err="1">
                <a:effectLst/>
                <a:latin typeface="g_d0_f3"/>
              </a:rPr>
              <a:t>undeno</a:t>
            </a:r>
            <a:r>
              <a:rPr lang="en-GB" i="1" dirty="0">
                <a:effectLst/>
                <a:latin typeface="g_d0_f3"/>
              </a:rPr>
              <a:t> centum post </a:t>
            </a:r>
            <a:r>
              <a:rPr lang="en-GB" i="1" dirty="0" err="1">
                <a:effectLst/>
                <a:latin typeface="g_d0_f3"/>
              </a:rPr>
              <a:t>mille</a:t>
            </a:r>
            <a:r>
              <a:rPr lang="en-GB" i="1" dirty="0">
                <a:effectLst/>
                <a:latin typeface="g_d0_f3"/>
              </a:rPr>
              <a:t> sub </a:t>
            </a:r>
            <a:r>
              <a:rPr lang="en-GB" i="1" dirty="0" err="1">
                <a:effectLst/>
                <a:latin typeface="g_d0_f3"/>
              </a:rPr>
              <a:t>aevo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Quo </a:t>
            </a:r>
            <a:r>
              <a:rPr lang="en-GB" i="1" dirty="0" err="1">
                <a:effectLst/>
                <a:latin typeface="g_d0_f3"/>
              </a:rPr>
              <a:t>veniens</a:t>
            </a:r>
            <a:r>
              <a:rPr lang="en-GB" i="1" dirty="0">
                <a:effectLst/>
                <a:latin typeface="g_d0_f3"/>
              </a:rPr>
              <a:t> Christus </a:t>
            </a:r>
            <a:r>
              <a:rPr lang="en-GB" i="1" dirty="0" err="1">
                <a:effectLst/>
                <a:latin typeface="g_d0_f3"/>
              </a:rPr>
              <a:t>carnis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gestavit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amictus</a:t>
            </a:r>
            <a:r>
              <a:rPr lang="en-GB" i="1" dirty="0">
                <a:effectLst/>
                <a:latin typeface="g_d0_f3"/>
              </a:rPr>
              <a:t>;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Nos </a:t>
            </a:r>
            <a:r>
              <a:rPr lang="en-GB" i="1" dirty="0" err="1">
                <a:effectLst/>
                <a:latin typeface="g_d0_f3"/>
              </a:rPr>
              <a:t>habet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est</a:t>
            </a:r>
            <a:r>
              <a:rPr lang="en-GB" i="1" dirty="0">
                <a:effectLst/>
                <a:latin typeface="g_d0_f3"/>
              </a:rPr>
              <a:t> annus quintus, quo rex </a:t>
            </a:r>
            <a:r>
              <a:rPr lang="en-GB" i="1" dirty="0" err="1">
                <a:effectLst/>
                <a:latin typeface="g_d0_f3"/>
              </a:rPr>
              <a:t>Colomannus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Praesul</a:t>
            </a:r>
            <a:r>
              <a:rPr lang="en-GB" i="1" dirty="0">
                <a:effectLst/>
                <a:latin typeface="g_d0_f3"/>
              </a:rPr>
              <a:t>, et </a:t>
            </a:r>
            <a:r>
              <a:rPr lang="en-GB" i="1" dirty="0" err="1">
                <a:effectLst/>
                <a:latin typeface="g_d0_f3"/>
              </a:rPr>
              <a:t>est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decimus</a:t>
            </a:r>
            <a:r>
              <a:rPr lang="en-GB" i="1" dirty="0">
                <a:effectLst/>
                <a:latin typeface="g_d0_f3"/>
              </a:rPr>
              <a:t>, quo Gregorius </a:t>
            </a:r>
            <a:r>
              <a:rPr lang="en-GB" i="1" dirty="0" err="1">
                <a:effectLst/>
                <a:latin typeface="g_d0_f3"/>
              </a:rPr>
              <a:t>fuit</a:t>
            </a:r>
            <a:r>
              <a:rPr lang="en-GB" i="1" dirty="0">
                <a:effectLst/>
                <a:latin typeface="g_d0_f3"/>
              </a:rPr>
              <a:t>, annus.</a:t>
            </a:r>
            <a:endParaRPr lang="hr-HR" i="1" dirty="0">
              <a:effectLst/>
              <a:latin typeface="g_d0_f3"/>
            </a:endParaRPr>
          </a:p>
          <a:p>
            <a:r>
              <a:rPr lang="en-GB" i="0" dirty="0" err="1">
                <a:effectLst/>
                <a:latin typeface="g_d0_f1"/>
              </a:rPr>
              <a:t>S</a:t>
            </a:r>
            <a:r>
              <a:rPr lang="en-GB" dirty="0" err="1">
                <a:effectLst/>
                <a:latin typeface="g_d0_f1"/>
              </a:rPr>
              <a:t>jajeći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mnogom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hvalom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leži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ovdje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sahranjena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Vekenega,koja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sazida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zgradu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tornja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ujedno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kapitul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Preminu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ljeta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jedanaestog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poslije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tisuću</a:t>
            </a:r>
            <a:r>
              <a:rPr lang="en-GB" dirty="0">
                <a:effectLst/>
                <a:latin typeface="g_d0_f1"/>
              </a:rPr>
              <a:t>,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Krist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dolazeći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odjenu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tjelesni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plašt</a:t>
            </a:r>
            <a:r>
              <a:rPr lang="en-GB" dirty="0">
                <a:effectLst/>
                <a:latin typeface="g_d0_f1"/>
              </a:rPr>
              <a:t>;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peta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godina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nas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drži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kralj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Koloman,i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deseta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Grgur</a:t>
            </a:r>
            <a:r>
              <a:rPr lang="en-GB" dirty="0">
                <a:effectLst/>
                <a:latin typeface="g_d0_f1"/>
              </a:rPr>
              <a:t> post</a:t>
            </a:r>
            <a:r>
              <a:rPr lang="hr-HR" dirty="0">
                <a:effectLst/>
                <a:latin typeface="g_d0_f1"/>
              </a:rPr>
              <a:t>a </a:t>
            </a:r>
            <a:r>
              <a:rPr lang="en-GB" dirty="0" err="1">
                <a:effectLst/>
                <a:latin typeface="g_d0_f1"/>
              </a:rPr>
              <a:t>biskup</a:t>
            </a:r>
            <a:r>
              <a:rPr lang="en-GB" dirty="0">
                <a:effectLst/>
                <a:latin typeface="g_d0_f1"/>
              </a:rPr>
              <a:t>.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Srednja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lijeva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 err="1">
                <a:effectLst/>
                <a:latin typeface="g_d0_f3"/>
              </a:rPr>
              <a:t>Oret</a:t>
            </a:r>
            <a:r>
              <a:rPr lang="en-GB" i="1" dirty="0">
                <a:effectLst/>
                <a:latin typeface="g_d0_f3"/>
              </a:rPr>
              <a:t>, qui </a:t>
            </a:r>
            <a:r>
              <a:rPr lang="en-GB" i="1" dirty="0" err="1">
                <a:effectLst/>
                <a:latin typeface="g_d0_f3"/>
              </a:rPr>
              <a:t>spectat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dicens</a:t>
            </a:r>
            <a:r>
              <a:rPr lang="en-GB" i="1" dirty="0">
                <a:effectLst/>
                <a:latin typeface="g_d0_f3"/>
              </a:rPr>
              <a:t>: in pace </a:t>
            </a:r>
            <a:r>
              <a:rPr lang="en-GB" i="1" dirty="0" err="1">
                <a:effectLst/>
                <a:latin typeface="g_d0_f3"/>
              </a:rPr>
              <a:t>quiescat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Corpus </a:t>
            </a:r>
            <a:r>
              <a:rPr lang="en-GB" i="1" dirty="0" err="1">
                <a:effectLst/>
                <a:latin typeface="g_d0_f3"/>
              </a:rPr>
              <a:t>ut</a:t>
            </a:r>
            <a:r>
              <a:rPr lang="en-GB" i="1" dirty="0">
                <a:effectLst/>
                <a:latin typeface="g_d0_f3"/>
              </a:rPr>
              <a:t> arca </a:t>
            </a:r>
            <a:r>
              <a:rPr lang="en-GB" i="1" dirty="0" err="1">
                <a:effectLst/>
                <a:latin typeface="g_d0_f3"/>
              </a:rPr>
              <a:t>tegat</a:t>
            </a:r>
            <a:r>
              <a:rPr lang="en-GB" i="1" dirty="0">
                <a:effectLst/>
                <a:latin typeface="g_d0_f3"/>
              </a:rPr>
              <a:t>, flatus et </a:t>
            </a:r>
            <a:r>
              <a:rPr lang="en-GB" i="1" dirty="0" err="1">
                <a:effectLst/>
                <a:latin typeface="g_d0_f3"/>
              </a:rPr>
              <a:t>alta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petat</a:t>
            </a:r>
            <a:r>
              <a:rPr lang="en-GB" i="1" dirty="0">
                <a:effectLst/>
                <a:latin typeface="g_d0_f3"/>
              </a:rPr>
              <a:t>. 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Neka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moli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tko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gleda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govoreći</a:t>
            </a:r>
            <a:r>
              <a:rPr lang="en-GB" dirty="0">
                <a:effectLst/>
                <a:latin typeface="g_d0_f1"/>
              </a:rPr>
              <a:t>: „U </a:t>
            </a:r>
            <a:r>
              <a:rPr lang="en-GB" dirty="0" err="1">
                <a:effectLst/>
                <a:latin typeface="g_d0_f1"/>
              </a:rPr>
              <a:t>miru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počivala</a:t>
            </a:r>
            <a:r>
              <a:rPr lang="en-GB" dirty="0">
                <a:effectLst/>
                <a:latin typeface="g_d0_f1"/>
              </a:rPr>
              <a:t>;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kako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tijelo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pokriva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kovčeg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dah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visinama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hrlio</a:t>
            </a:r>
            <a:r>
              <a:rPr lang="en-GB" dirty="0">
                <a:effectLst/>
                <a:latin typeface="g_d0_f1"/>
              </a:rPr>
              <a:t>!”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Srednja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desna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 err="1">
                <a:effectLst/>
                <a:latin typeface="g_d0_f3"/>
              </a:rPr>
              <a:t>Huc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veniens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vultum</a:t>
            </a:r>
            <a:r>
              <a:rPr lang="en-GB" i="1" dirty="0">
                <a:effectLst/>
                <a:latin typeface="g_d0_f3"/>
              </a:rPr>
              <a:t> fer et hoc </a:t>
            </a:r>
            <a:r>
              <a:rPr lang="en-GB" i="1" dirty="0" err="1">
                <a:effectLst/>
                <a:latin typeface="g_d0_f3"/>
              </a:rPr>
              <a:t>cernendo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sepulchrum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huic, pie </a:t>
            </a:r>
            <a:r>
              <a:rPr lang="en-GB" i="1" dirty="0" err="1">
                <a:effectLst/>
                <a:latin typeface="g_d0_f3"/>
              </a:rPr>
              <a:t>dic</a:t>
            </a:r>
            <a:r>
              <a:rPr lang="en-GB" i="1" dirty="0">
                <a:effectLst/>
                <a:latin typeface="g_d0_f3"/>
              </a:rPr>
              <a:t>, anime da requiem, Domine.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Ovamo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dolazeći</a:t>
            </a:r>
            <a:r>
              <a:rPr lang="en-GB" dirty="0">
                <a:effectLst/>
                <a:latin typeface="g_d0_f1"/>
              </a:rPr>
              <a:t> lice </a:t>
            </a:r>
            <a:r>
              <a:rPr lang="en-GB" dirty="0" err="1">
                <a:effectLst/>
                <a:latin typeface="g_d0_f1"/>
              </a:rPr>
              <a:t>prinesi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ovaj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gledajući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grob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reci</a:t>
            </a:r>
            <a:r>
              <a:rPr lang="en-GB" dirty="0">
                <a:effectLst/>
                <a:latin typeface="g_d0_f1"/>
              </a:rPr>
              <a:t>: „</a:t>
            </a:r>
            <a:r>
              <a:rPr lang="en-GB" dirty="0" err="1">
                <a:effectLst/>
                <a:latin typeface="g_d0_f1"/>
              </a:rPr>
              <a:t>Ovoj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pobožnoj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duši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daj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pokoj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Gospodine</a:t>
            </a:r>
            <a:r>
              <a:rPr lang="en-GB" dirty="0">
                <a:effectLst/>
                <a:latin typeface="g_d0_f1"/>
              </a:rPr>
              <a:t>.”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Donja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>
                <a:effectLst/>
                <a:latin typeface="g_d0_f3"/>
              </a:rPr>
              <a:t>Res </a:t>
            </a:r>
            <a:r>
              <a:rPr lang="en-GB" i="1" dirty="0" err="1">
                <a:effectLst/>
                <a:latin typeface="g_d0_f3"/>
              </a:rPr>
              <a:t>fluitant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cunctae</a:t>
            </a:r>
            <a:r>
              <a:rPr lang="en-GB" i="1" dirty="0">
                <a:effectLst/>
                <a:latin typeface="g_d0_f3"/>
              </a:rPr>
              <a:t> mundi </a:t>
            </a:r>
            <a:r>
              <a:rPr lang="en-GB" i="1" dirty="0" err="1">
                <a:effectLst/>
                <a:latin typeface="g_d0_f3"/>
              </a:rPr>
              <a:t>velut</a:t>
            </a:r>
            <a:r>
              <a:rPr lang="en-GB" i="1" dirty="0">
                <a:effectLst/>
                <a:latin typeface="g_d0_f3"/>
              </a:rPr>
              <a:t> impetus </a:t>
            </a:r>
            <a:r>
              <a:rPr lang="en-GB" i="1" dirty="0" err="1">
                <a:effectLst/>
                <a:latin typeface="g_d0_f3"/>
              </a:rPr>
              <a:t>undae</a:t>
            </a:r>
            <a:r>
              <a:rPr lang="en-GB" i="1" dirty="0">
                <a:effectLst/>
                <a:latin typeface="g_d0_f3"/>
              </a:rPr>
              <a:t>;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Quicquid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exoritur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labitur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moritur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Mente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deum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pura</a:t>
            </a:r>
            <a:r>
              <a:rPr lang="en-GB" i="1" dirty="0">
                <a:effectLst/>
                <a:latin typeface="g_d0_f3"/>
              </a:rPr>
              <a:t> semper </a:t>
            </a:r>
            <a:r>
              <a:rPr lang="en-GB" i="1" dirty="0" err="1">
                <a:effectLst/>
                <a:latin typeface="g_d0_f3"/>
              </a:rPr>
              <a:t>Vekenega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secuta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Non </a:t>
            </a:r>
            <a:r>
              <a:rPr lang="en-GB" i="1" dirty="0" err="1">
                <a:effectLst/>
                <a:latin typeface="g_d0_f3"/>
              </a:rPr>
              <a:t>penitus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moritur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sed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moriens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oritur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Namque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probos</a:t>
            </a:r>
            <a:r>
              <a:rPr lang="en-GB" i="1" dirty="0">
                <a:effectLst/>
                <a:latin typeface="g_d0_f3"/>
              </a:rPr>
              <a:t> mores </a:t>
            </a:r>
            <a:r>
              <a:rPr lang="en-GB" i="1" dirty="0" err="1">
                <a:effectLst/>
                <a:latin typeface="g_d0_f3"/>
              </a:rPr>
              <a:t>cupiens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servare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sorores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Actibus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excoluit</a:t>
            </a:r>
            <a:r>
              <a:rPr lang="en-GB" i="1" dirty="0">
                <a:effectLst/>
                <a:latin typeface="g_d0_f3"/>
              </a:rPr>
              <a:t>, voce quod has </a:t>
            </a:r>
            <a:r>
              <a:rPr lang="en-GB" i="1" dirty="0" err="1">
                <a:effectLst/>
                <a:latin typeface="g_d0_f3"/>
              </a:rPr>
              <a:t>monuit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Hostis</a:t>
            </a:r>
            <a:r>
              <a:rPr lang="en-GB" i="1" dirty="0">
                <a:effectLst/>
                <a:latin typeface="g_d0_f3"/>
              </a:rPr>
              <a:t> ab </a:t>
            </a:r>
            <a:r>
              <a:rPr lang="en-GB" i="1" dirty="0" err="1">
                <a:effectLst/>
                <a:latin typeface="g_d0_f3"/>
              </a:rPr>
              <a:t>insidiis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aditus</a:t>
            </a:r>
            <a:r>
              <a:rPr lang="en-GB" i="1" dirty="0">
                <a:effectLst/>
                <a:latin typeface="g_d0_f3"/>
              </a:rPr>
              <a:t> bene </a:t>
            </a:r>
            <a:r>
              <a:rPr lang="en-GB" i="1" dirty="0" err="1">
                <a:effectLst/>
                <a:latin typeface="g_d0_f3"/>
              </a:rPr>
              <a:t>cavit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ouilis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Quaque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regente</a:t>
            </a:r>
            <a:r>
              <a:rPr lang="en-GB" i="1" dirty="0">
                <a:effectLst/>
                <a:latin typeface="g_d0_f3"/>
              </a:rPr>
              <a:t> domus </a:t>
            </a:r>
            <a:r>
              <a:rPr lang="en-GB" i="1" dirty="0" err="1">
                <a:effectLst/>
                <a:latin typeface="g_d0_f3"/>
              </a:rPr>
              <a:t>creuit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iste</a:t>
            </a:r>
            <a:r>
              <a:rPr lang="en-GB" i="1" dirty="0">
                <a:effectLst/>
                <a:latin typeface="g_d0_f3"/>
              </a:rPr>
              <a:t> locus.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In </a:t>
            </a:r>
            <a:r>
              <a:rPr lang="en-GB" i="1" dirty="0" err="1">
                <a:effectLst/>
                <a:latin typeface="g_d0_f3"/>
              </a:rPr>
              <a:t>festo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sacri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Cosmae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migrat</a:t>
            </a:r>
            <a:r>
              <a:rPr lang="en-GB" i="1" dirty="0">
                <a:effectLst/>
                <a:latin typeface="g_d0_f3"/>
              </a:rPr>
              <a:t> ac Damiani.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Ut sit in </a:t>
            </a:r>
            <a:r>
              <a:rPr lang="en-GB" i="1" dirty="0" err="1">
                <a:effectLst/>
                <a:latin typeface="g_d0_f3"/>
              </a:rPr>
              <a:t>arce</a:t>
            </a:r>
            <a:r>
              <a:rPr lang="en-GB" i="1" dirty="0">
                <a:effectLst/>
                <a:latin typeface="g_d0_f3"/>
              </a:rPr>
              <a:t> Dei vita </a:t>
            </a:r>
            <a:r>
              <a:rPr lang="en-GB" i="1" dirty="0" err="1">
                <a:effectLst/>
                <a:latin typeface="g_d0_f3"/>
              </a:rPr>
              <a:t>perhennis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ei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Sve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stvari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svijeta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ljuljaju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naleti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vala</a:t>
            </a:r>
            <a:r>
              <a:rPr lang="en-GB" dirty="0">
                <a:effectLst/>
                <a:latin typeface="g_d0_f1"/>
              </a:rPr>
              <a:t>,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što</a:t>
            </a:r>
            <a:r>
              <a:rPr lang="en-GB" dirty="0">
                <a:effectLst/>
                <a:latin typeface="g_d0_f1"/>
              </a:rPr>
              <a:t> god se </a:t>
            </a:r>
            <a:r>
              <a:rPr lang="en-GB" dirty="0" err="1">
                <a:effectLst/>
                <a:latin typeface="g_d0_f1"/>
              </a:rPr>
              <a:t>porađa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posrće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umire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Čista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uma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stalno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slijedivši</a:t>
            </a:r>
            <a:r>
              <a:rPr lang="en-GB" dirty="0">
                <a:effectLst/>
                <a:latin typeface="g_d0_f1"/>
              </a:rPr>
              <a:t> Boga </a:t>
            </a:r>
            <a:r>
              <a:rPr lang="en-GB" dirty="0" err="1">
                <a:effectLst/>
                <a:latin typeface="g_d0_f1"/>
              </a:rPr>
              <a:t>Vekenega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ne </a:t>
            </a:r>
            <a:r>
              <a:rPr lang="en-GB" dirty="0" err="1">
                <a:effectLst/>
                <a:latin typeface="g_d0_f1"/>
              </a:rPr>
              <a:t>umire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potpuno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nego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umirući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rađa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Naime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želeći</a:t>
            </a:r>
            <a:r>
              <a:rPr lang="en-GB" dirty="0">
                <a:effectLst/>
                <a:latin typeface="g_d0_f1"/>
              </a:rPr>
              <a:t> da </a:t>
            </a:r>
            <a:r>
              <a:rPr lang="en-GB" dirty="0" err="1">
                <a:effectLst/>
                <a:latin typeface="g_d0_f1"/>
              </a:rPr>
              <a:t>sestre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paze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čestito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vladanje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djelima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uzgojila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što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ih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riječju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opomenula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Od </a:t>
            </a:r>
            <a:r>
              <a:rPr lang="en-GB" dirty="0" err="1">
                <a:effectLst/>
                <a:latin typeface="g_d0_f1"/>
              </a:rPr>
              <a:t>neprijateljskih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zasjeda</a:t>
            </a:r>
            <a:r>
              <a:rPr lang="en-GB" dirty="0">
                <a:effectLst/>
                <a:latin typeface="g_d0_f1"/>
              </a:rPr>
              <a:t> dobro je </a:t>
            </a:r>
            <a:r>
              <a:rPr lang="en-GB" dirty="0" err="1">
                <a:effectLst/>
                <a:latin typeface="g_d0_f1"/>
              </a:rPr>
              <a:t>sačuvala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prilaze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ovčinjaku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Za </a:t>
            </a:r>
            <a:r>
              <a:rPr lang="en-GB" dirty="0" err="1">
                <a:effectLst/>
                <a:latin typeface="g_d0_f1"/>
              </a:rPr>
              <a:t>njena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upravljanja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porasla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kuća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mjesto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Odselila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blagdan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Svetoga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Kuzme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Damjana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Neka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bude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život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vječni</a:t>
            </a:r>
            <a:r>
              <a:rPr lang="en-GB" dirty="0">
                <a:effectLst/>
                <a:latin typeface="g_d0_f1"/>
              </a:rPr>
              <a:t> u </a:t>
            </a:r>
            <a:r>
              <a:rPr lang="en-GB" dirty="0" err="1">
                <a:effectLst/>
                <a:latin typeface="g_d0_f1"/>
              </a:rPr>
              <a:t>Božjoj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tvrđavi</a:t>
            </a:r>
            <a:r>
              <a:rPr lang="en-GB" dirty="0">
                <a:effectLst/>
                <a:latin typeface="g_d0_f1"/>
              </a:rPr>
              <a:t>.</a:t>
            </a:r>
            <a:br>
              <a:rPr lang="en-GB" dirty="0"/>
            </a:br>
            <a:r>
              <a:rPr lang="en-GB" i="1" dirty="0"/>
              <a:t>(PDF) </a:t>
            </a:r>
            <a:r>
              <a:rPr lang="en-GB" i="1" dirty="0" err="1"/>
              <a:t>Pjesma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grobu</a:t>
            </a:r>
            <a:r>
              <a:rPr lang="en-GB" i="1" dirty="0"/>
              <a:t> - </a:t>
            </a:r>
            <a:r>
              <a:rPr lang="en-GB" i="1" dirty="0" err="1"/>
              <a:t>Većenegin</a:t>
            </a:r>
            <a:r>
              <a:rPr lang="en-GB" i="1" dirty="0"/>
              <a:t> </a:t>
            </a:r>
            <a:r>
              <a:rPr lang="en-GB" i="1" dirty="0" err="1"/>
              <a:t>epitaf</a:t>
            </a:r>
            <a:r>
              <a:rPr lang="en-GB" i="1" dirty="0"/>
              <a:t> u </a:t>
            </a:r>
            <a:r>
              <a:rPr lang="en-GB" i="1" dirty="0" err="1"/>
              <a:t>kapitulu</a:t>
            </a:r>
            <a:r>
              <a:rPr lang="en-GB" i="1" dirty="0"/>
              <a:t> </a:t>
            </a:r>
            <a:r>
              <a:rPr lang="en-GB" i="1" dirty="0" err="1"/>
              <a:t>Samostana</a:t>
            </a:r>
            <a:r>
              <a:rPr lang="en-GB" i="1" dirty="0"/>
              <a:t> </a:t>
            </a:r>
            <a:r>
              <a:rPr lang="en-GB" i="1" dirty="0" err="1"/>
              <a:t>Sv</a:t>
            </a:r>
            <a:r>
              <a:rPr lang="en-GB" i="1" dirty="0"/>
              <a:t>. Marije</a:t>
            </a:r>
            <a:r>
              <a:rPr lang="en-GB" dirty="0"/>
              <a:t>. Available from: </a:t>
            </a:r>
            <a:r>
              <a:rPr lang="en-GB" dirty="0">
                <a:hlinkClick r:id="rId3"/>
              </a:rPr>
              <a:t>https://www.researchgate.net/publication/323756045_Pjesma_na_grobu_-_Vecenegin_epitaf_u_kapitulu_Samostana_Sv_Marije</a:t>
            </a:r>
            <a:r>
              <a:rPr lang="en-GB" dirty="0"/>
              <a:t> [accessed Mar 17 2025].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4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618F-1C56-4508-A22C-39362FC4C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i renesansa u Hrvatskoj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4E04-D5E8-4DD4-BD8A-6E8642F3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3907"/>
            <a:ext cx="12192000" cy="32680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 Risorto Celebrano - Opera propria, CC BY-SA 3.0,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https://commons.wikimedia.org/w/index.php?curid=29218596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952D9-80F5-4D1F-91D1-35624472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0" y="3637808"/>
            <a:ext cx="1867711" cy="322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4986-5D25-4D70-BA8A-919CC0A2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europskog identiteta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6AB-EE2D-4BD0-BEDF-5F9D1D9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256816"/>
            <a:ext cx="6459166" cy="431700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Romansko nasljeđe u gradovima na istočnom Jadranu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Hrvati – Slaveni na rimskom povijesnom prostoru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Europsko-mediteranski kulturni krug; kršćanstvo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Inzistiranje na antičkim korijenima (pa makar krivotvorenim)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F141-35E6-4478-9135-DC7E591B3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8421" l="0" r="97727">
                        <a14:foregroundMark x1="0" y1="43684" x2="20909" y2="31579"/>
                        <a14:foregroundMark x1="19545" y1="17368" x2="39091" y2="8947"/>
                        <a14:foregroundMark x1="39091" y1="8947" x2="39091" y2="8947"/>
                        <a14:foregroundMark x1="6818" y1="38421" x2="19545" y2="30526"/>
                        <a14:foregroundMark x1="38182" y1="5789" x2="45909" y2="2632"/>
                        <a14:foregroundMark x1="81364" y1="34737" x2="94091" y2="44211"/>
                        <a14:foregroundMark x1="4091" y1="86842" x2="17727" y2="86842"/>
                        <a14:foregroundMark x1="17727" y1="86842" x2="45455" y2="83684"/>
                        <a14:foregroundMark x1="45455" y1="83684" x2="51818" y2="83684"/>
                        <a14:foregroundMark x1="2273" y1="98421" x2="44091" y2="95263"/>
                        <a14:foregroundMark x1="44091" y1="95263" x2="52727" y2="95263"/>
                        <a14:foregroundMark x1="37727" y1="58947" x2="49091" y2="62105"/>
                        <a14:foregroundMark x1="49091" y1="62105" x2="57727" y2="67368"/>
                        <a14:foregroundMark x1="57727" y1="67368" x2="62273" y2="73684"/>
                        <a14:foregroundMark x1="59545" y1="73684" x2="63182" y2="98947"/>
                        <a14:foregroundMark x1="73636" y1="56316" x2="85455" y2="86842"/>
                        <a14:foregroundMark x1="96364" y1="56842" x2="97727" y2="68947"/>
                      </a14:backgroundRemoval>
                    </a14:imgEffect>
                  </a14:imgLayer>
                </a14:imgProps>
              </a:ext>
            </a:extLst>
          </a:blip>
          <a:srcRect r="4172"/>
          <a:stretch/>
        </p:blipFill>
        <p:spPr>
          <a:xfrm>
            <a:off x="6867729" y="2059571"/>
            <a:ext cx="5324272" cy="47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6CD6-8407-4AE1-B0BC-6FB7BCC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Franačkog Carstva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6918-0F91-46ED-B17C-2E40ABD8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2011680"/>
            <a:ext cx="11537005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poražava avarski kaganat 796. u Panoniji, vlast širi do Cetine na ist. Jadranu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(</a:t>
            </a:r>
            <a:r>
              <a:rPr lang="hr-H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 stvaranje politički ovisnih država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812. Bizant dobiva dalmatinske gradove, a Franačka Hrvatsku i Panoniju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Početkom 9. st. zadarski biskup Donat i knez Pavao odlaze na dvor Karla Velikog, ali i po moći sv. Anastazije u Bizant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se knezovi oslanjaju na karolinške kraljeve u Italiji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Krajem 9. st. splitsku crkvu preuzima ninski biskup Teodozije, posvećen od </a:t>
            </a:r>
            <a:r>
              <a:rPr lang="hr-HR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akvilejskog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patrijarha </a:t>
            </a:r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Walperta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Ninu osnovan benediktinski samostan za njegova episkopata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Posuđenice -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kulturnog utjecaja (križ, kalež, podreka...)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D111-60E9-4053-8D29-9A810DF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1" y="284176"/>
            <a:ext cx="9041467" cy="150876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samostana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B75-C7A8-46DB-A71E-803F9D70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77112"/>
            <a:ext cx="11867744" cy="47808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9. do 11.st. benediktinci u svim obalnim gradovima (Rižinice, 9.st.? – Trpimir;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Sv. Krševan u Zadru 986.)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Saksonski benediktinac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Gottschalk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učenik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Hrabana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Maura, na dvoru kneza Trpimira c. 847.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Zadru (1111.)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Čedadski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evanđelistar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Codex Aquileiensis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(Friuli – sjedište akvilejskog patrijarha od 8.st., visoka škola za Venetsku pokrajinu i Ilirik - Lotar I. 825.)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početnim recima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uglednih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hodočasnika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knezov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Braslav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Trpimir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Marušom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Boris, Rastislav,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Kocelj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prostoru Hrvatske i Slavonije djeluju cisterciti (Topusko 1205.) i pavlini (Dubica</a:t>
            </a:r>
            <a:r>
              <a:rPr lang="hr-H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1244, Remete 1278...)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Franjevci i dominikanci stižu početkom 13.st.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- Zadar, Trogir, Split, Dubrovnik; Bosanska vikarija 1340.g.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Dubrovnik 1225.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E426-7315-4E16-A7B0-C5C92492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311" y="0"/>
            <a:ext cx="2094689" cy="372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F6073-3D99-4E7C-B1CC-A948E633CA5A}"/>
              </a:ext>
            </a:extLst>
          </p:cNvPr>
          <p:cNvSpPr txBox="1"/>
          <p:nvPr/>
        </p:nvSpPr>
        <p:spPr>
          <a:xfrm>
            <a:off x="7354111" y="6435324"/>
            <a:ext cx="473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https://hr.wikipedia.org/wiki/Vekenegin_evan%C4%91elistar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41496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1D337-D0FF-4F9B-9F50-67A353F9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6732F5-B2F5-49CA-86F9-01204E42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PITAFI SREDNJEGA VIJEKA: „KNJIGE ŽIVOTA I SMRTI“">
            <a:extLst>
              <a:ext uri="{FF2B5EF4-FFF2-40B4-BE49-F238E27FC236}">
                <a16:creationId xmlns:a16="http://schemas.microsoft.com/office/drawing/2014/main" id="{2391082F-6DA8-4F5B-A42B-0776CE6B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12620"/>
            <a:ext cx="11254155" cy="68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9DA1F-E4E9-4F5E-AED3-B279E54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58" y="88669"/>
            <a:ext cx="4990289" cy="665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42E9E-F906-425A-8EF6-7A6DD38B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3" y="284176"/>
            <a:ext cx="6990945" cy="1508760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Latinski – prvi jezik hrvatske pismenosti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C10D-02D5-4BC2-8211-8BE0EF65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2" y="1792936"/>
            <a:ext cx="7117405" cy="4938605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Crkveni i birokratski spisi, natpisi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Historiografija, hagiografija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12. i 13. st. rukopisi na hrvatskim područjima prate europske promjene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Količina tiskanih (jeftinijih) knjiga pokazuje i stanje obrazovanja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Marulić – za laike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Traguriensis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sredine 14. st. istraživanje prošlosti (prepisivanje lat. rukopisa, epigrafskih natpisa i sl.), proučavanje gramatike i retorike =&gt; obrazovanje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41FC-7FB2-4B67-836A-AD49F8F62FC0}"/>
              </a:ext>
            </a:extLst>
          </p:cNvPr>
          <p:cNvSpPr txBox="1"/>
          <p:nvPr/>
        </p:nvSpPr>
        <p:spPr>
          <a:xfrm>
            <a:off x="2169269" y="6273225"/>
            <a:ext cx="499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Osorski evanđelistar, 1070/1081.g.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https://hr.wikipedia.org/wiki/Osorski_evan%C4%91elistar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22329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E39-71AD-416A-AA34-39220E5A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55A-FA91-425E-BA79-76433613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11680"/>
            <a:ext cx="11867745" cy="4562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Augustin Kažotić utemeljio je katedralnu školu u Zagrebu poč. 14.st.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učitelji (većinom školovani u Italiji) u gradskim školama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plaćaju ih i biraju vijeća: Filip de Diversis, Tideo Acciarini, Paladije Fusko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visokoškolska ustanova je dominikanski generalni studij u Zadru (od 1396.-1807.)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(filozofija) i teologija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Dvor Matije Korvina u Budimu = korvinski humanistički krug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Feliks Petančić, Ivan Vitez od Sredne, Jan Panonije... =&gt; spajanje kontinentalne i jadranske Hrvatske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Dalmaciji će poslovni jezik postati talijanski, iako Venecija ne provodi sustavnu jezičnu politiku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 u Italiji, birokracija</a:t>
            </a:r>
          </a:p>
        </p:txBody>
      </p:sp>
    </p:spTree>
    <p:extLst>
      <p:ext uri="{BB962C8B-B14F-4D97-AF65-F5344CB8AC3E}">
        <p14:creationId xmlns:p14="http://schemas.microsoft.com/office/powerpoint/2010/main" val="15149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Razmjena stručnjaka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03898"/>
            <a:ext cx="11887362" cy="45674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Stručno obrazovani ljudi dolaze najviše iz Italije, Francuske i Njemačke (od 12.st.)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Dalmatinac iz Istre – studirao u Chartresu i Parizu, u Toledu 1138-1142 prevodi grčko-arapska djela i Kur’an na latinski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</a:t>
            </a:r>
          </a:p>
          <a:p>
            <a:pPr marL="384048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Kotruljević: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mercatura et del mercante perfetto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1458. – hrvatski udžbenik za trgovinu!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15.st. u Veneciji identifikacija podrijetlom -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Schiavone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određenog grada – pokazuje vrednovanje</a:t>
            </a: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3404</TotalTime>
  <Words>1191</Words>
  <Application>Microsoft Office PowerPoint</Application>
  <PresentationFormat>Široki zaslon</PresentationFormat>
  <Paragraphs>91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7" baseType="lpstr">
      <vt:lpstr>Arial</vt:lpstr>
      <vt:lpstr>Calibri</vt:lpstr>
      <vt:lpstr>Corbel</vt:lpstr>
      <vt:lpstr>g_d0_f1</vt:lpstr>
      <vt:lpstr>g_d0_f3</vt:lpstr>
      <vt:lpstr>g_d0_f5</vt:lpstr>
      <vt:lpstr>Times New Roman</vt:lpstr>
      <vt:lpstr>Wingdings</vt:lpstr>
      <vt:lpstr>Banded</vt:lpstr>
      <vt:lpstr>Srednjovjekovlje i renesansa u Hrvatskoj</vt:lpstr>
      <vt:lpstr>Traženje europskog identiteta</vt:lpstr>
      <vt:lpstr>Utjecaj Franačkog Carstva</vt:lpstr>
      <vt:lpstr>Mreža samostana</vt:lpstr>
      <vt:lpstr>PowerPoint prezentacija</vt:lpstr>
      <vt:lpstr>Latinski – prvi jezik hrvatske pismenosti</vt:lpstr>
      <vt:lpstr>humanizam</vt:lpstr>
      <vt:lpstr>Razmjena stručnjaka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Srednjovjekovlje i renesansa u Hrvatskoj</dc:title>
  <dc:creator>mrmat</dc:creator>
  <cp:lastModifiedBy>Maja Matasović</cp:lastModifiedBy>
  <cp:revision>57</cp:revision>
  <dcterms:created xsi:type="dcterms:W3CDTF">2021-03-01T17:12:50Z</dcterms:created>
  <dcterms:modified xsi:type="dcterms:W3CDTF">2025-03-17T20:23:32Z</dcterms:modified>
</cp:coreProperties>
</file>