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84" r:id="rId14"/>
    <p:sldId id="268" r:id="rId15"/>
    <p:sldId id="269" r:id="rId16"/>
    <p:sldId id="270" r:id="rId17"/>
    <p:sldId id="279" r:id="rId18"/>
    <p:sldId id="280" r:id="rId19"/>
    <p:sldId id="271" r:id="rId20"/>
    <p:sldId id="272" r:id="rId21"/>
    <p:sldId id="281" r:id="rId22"/>
    <p:sldId id="282" r:id="rId23"/>
    <p:sldId id="283" r:id="rId24"/>
    <p:sldId id="274" r:id="rId25"/>
    <p:sldId id="275" r:id="rId26"/>
    <p:sldId id="276" r:id="rId27"/>
    <p:sldId id="285" r:id="rId28"/>
    <p:sldId id="278" r:id="rId29"/>
    <p:sldId id="286" r:id="rId30"/>
    <p:sldId id="277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27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27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87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258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2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18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783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3730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50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23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67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55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16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64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62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003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063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3AF812-19AD-4388-9B3B-A4D2DD65521A}" type="datetimeFigureOut">
              <a:rPr lang="hr-HR" smtClean="0"/>
              <a:t>6.5.2025.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0511F-8CEE-4CEB-B6E9-86E998D2CC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2567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862" y="479947"/>
            <a:ext cx="9704563" cy="2415653"/>
          </a:xfrm>
        </p:spPr>
        <p:txBody>
          <a:bodyPr/>
          <a:lstStyle/>
          <a:p>
            <a:r>
              <a:rPr lang="hr-HR" dirty="0" smtClean="0"/>
              <a:t>SPORAZUM </a:t>
            </a:r>
            <a:r>
              <a:rPr lang="hr-HR" dirty="0"/>
              <a:t>C</a:t>
            </a:r>
            <a:r>
              <a:rPr lang="hr-HR" dirty="0" smtClean="0"/>
              <a:t>VETKOVIĆ-MAČEK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862" y="5461378"/>
            <a:ext cx="8825658" cy="861420"/>
          </a:xfrm>
        </p:spPr>
        <p:txBody>
          <a:bodyPr/>
          <a:lstStyle/>
          <a:p>
            <a:r>
              <a:rPr lang="hr-HR" dirty="0" smtClean="0"/>
              <a:t>Student: Karlo </a:t>
            </a:r>
            <a:r>
              <a:rPr lang="hr-HR" dirty="0" err="1" smtClean="0"/>
              <a:t>Sladoja</a:t>
            </a:r>
            <a:endParaRPr lang="hr-HR" dirty="0" smtClean="0"/>
          </a:p>
          <a:p>
            <a:r>
              <a:rPr lang="hr-HR" dirty="0" smtClean="0"/>
              <a:t>Kolegij: Hrvatska politička povijest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40821" r="11959" b="21101"/>
          <a:stretch/>
        </p:blipFill>
        <p:spPr>
          <a:xfrm>
            <a:off x="6071444" y="3100315"/>
            <a:ext cx="5938585" cy="356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465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90" y="386821"/>
            <a:ext cx="9404723" cy="1400530"/>
          </a:xfrm>
        </p:spPr>
        <p:txBody>
          <a:bodyPr/>
          <a:lstStyle/>
          <a:p>
            <a:r>
              <a:rPr lang="hr-HR" sz="3600" dirty="0"/>
              <a:t>SJEDNICA HRVATSKOG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NARODNOG </a:t>
            </a:r>
            <a:r>
              <a:rPr lang="hr-HR" sz="3600" dirty="0"/>
              <a:t>ZASTUPSTVA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65" y="2129051"/>
            <a:ext cx="10968134" cy="4433247"/>
          </a:xfrm>
        </p:spPr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držana od </a:t>
            </a:r>
            <a:r>
              <a:rPr lang="hr-HR" dirty="0"/>
              <a:t>27.4. do 8.5.</a:t>
            </a:r>
          </a:p>
          <a:p>
            <a:endParaRPr lang="hr-HR" dirty="0" smtClean="0"/>
          </a:p>
          <a:p>
            <a:r>
              <a:rPr lang="hr-HR" dirty="0" smtClean="0"/>
              <a:t>Maček </a:t>
            </a:r>
            <a:r>
              <a:rPr lang="hr-HR" dirty="0"/>
              <a:t>je </a:t>
            </a:r>
            <a:r>
              <a:rPr lang="hr-HR" dirty="0" smtClean="0"/>
              <a:t>iznio </a:t>
            </a:r>
            <a:r>
              <a:rPr lang="hr-HR" dirty="0"/>
              <a:t>historijat pregovora s </a:t>
            </a:r>
            <a:r>
              <a:rPr lang="hr-HR" dirty="0" smtClean="0"/>
              <a:t>Cvetkovićem</a:t>
            </a:r>
          </a:p>
          <a:p>
            <a:endParaRPr lang="hr-HR" dirty="0"/>
          </a:p>
          <a:p>
            <a:r>
              <a:rPr lang="hr-HR" dirty="0" smtClean="0"/>
              <a:t>usvojena </a:t>
            </a:r>
            <a:r>
              <a:rPr lang="hr-HR" dirty="0"/>
              <a:t>rezolucija u kojoj je bila naglašena aluzija na međunarodni karakter hrvatskog </a:t>
            </a:r>
            <a:r>
              <a:rPr lang="hr-HR" dirty="0" smtClean="0"/>
              <a:t>pitanja</a:t>
            </a:r>
          </a:p>
          <a:p>
            <a:endParaRPr lang="hr-HR" dirty="0"/>
          </a:p>
          <a:p>
            <a:r>
              <a:rPr lang="hr-HR" dirty="0" smtClean="0"/>
              <a:t>konstatirali </a:t>
            </a:r>
            <a:r>
              <a:rPr lang="hr-HR" dirty="0"/>
              <a:t>su da je država Srba, Hrvata i Slovenaca stvorena s pretpostavkom da osigura ravnopravnost triju naroda i da ona još nije ispunila pretpostavku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9154" r="9502" b="19801"/>
          <a:stretch/>
        </p:blipFill>
        <p:spPr>
          <a:xfrm>
            <a:off x="7369791" y="329888"/>
            <a:ext cx="4502892" cy="310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81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38" y="441413"/>
            <a:ext cx="9404723" cy="884763"/>
          </a:xfrm>
        </p:spPr>
        <p:txBody>
          <a:bodyPr/>
          <a:lstStyle/>
          <a:p>
            <a:r>
              <a:rPr lang="pl-PL" sz="3200" dirty="0"/>
              <a:t>GLEDIŠTA ZAPADNIH </a:t>
            </a:r>
            <a:r>
              <a:rPr lang="pl-PL" sz="3200" dirty="0" smtClean="0"/>
              <a:t>SILA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8" y="1610436"/>
            <a:ext cx="10804359" cy="4790364"/>
          </a:xfrm>
        </p:spPr>
        <p:txBody>
          <a:bodyPr/>
          <a:lstStyle/>
          <a:p>
            <a:r>
              <a:rPr lang="hr-HR" dirty="0" smtClean="0"/>
              <a:t>Velika Britanija </a:t>
            </a:r>
            <a:r>
              <a:rPr lang="hr-HR" dirty="0"/>
              <a:t>i </a:t>
            </a:r>
            <a:r>
              <a:rPr lang="hr-HR" dirty="0" smtClean="0"/>
              <a:t>Francuska </a:t>
            </a:r>
            <a:r>
              <a:rPr lang="hr-HR" dirty="0"/>
              <a:t>predviđale međunarodne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komplikacije </a:t>
            </a:r>
            <a:r>
              <a:rPr lang="hr-HR" dirty="0"/>
              <a:t>i u tome Jugoslaviju na svojoj </a:t>
            </a:r>
            <a:r>
              <a:rPr lang="hr-HR" dirty="0" smtClean="0"/>
              <a:t>strani</a:t>
            </a:r>
          </a:p>
          <a:p>
            <a:r>
              <a:rPr lang="hr-HR" dirty="0" smtClean="0"/>
              <a:t>njima </a:t>
            </a:r>
            <a:r>
              <a:rPr lang="hr-HR" dirty="0"/>
              <a:t>bilo u interesu da dođe do njene unutarnje konsolidacije i da može doprinijeti na nj </a:t>
            </a:r>
            <a:r>
              <a:rPr lang="hr-HR" dirty="0" smtClean="0"/>
              <a:t>strani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Njemačka </a:t>
            </a:r>
            <a:r>
              <a:rPr lang="hr-HR" dirty="0"/>
              <a:t>je zadovoljavala svoj privredni interes i bez rješenja hrvatskog </a:t>
            </a:r>
            <a:r>
              <a:rPr lang="hr-HR" dirty="0" smtClean="0"/>
              <a:t>pitanja</a:t>
            </a:r>
          </a:p>
          <a:p>
            <a:r>
              <a:rPr lang="hr-HR" dirty="0" smtClean="0"/>
              <a:t>Hitler </a:t>
            </a:r>
            <a:r>
              <a:rPr lang="hr-HR" dirty="0"/>
              <a:t>predlaže knezu Pavlu da više veže </a:t>
            </a:r>
            <a:r>
              <a:rPr lang="hr-HR" dirty="0" smtClean="0"/>
              <a:t>Jugoslaviju </a:t>
            </a:r>
            <a:r>
              <a:rPr lang="hr-HR" dirty="0"/>
              <a:t>s Silama </a:t>
            </a:r>
            <a:r>
              <a:rPr lang="hr-HR" dirty="0" smtClean="0"/>
              <a:t>osovine</a:t>
            </a:r>
          </a:p>
          <a:p>
            <a:endParaRPr lang="hr-HR" dirty="0"/>
          </a:p>
          <a:p>
            <a:r>
              <a:rPr lang="hr-HR" dirty="0" smtClean="0"/>
              <a:t>Italija je prvo za sporazum Mačeka s Beogradom, a kasnije želji razbijanje Jugoslavije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64" y="411775"/>
            <a:ext cx="3270913" cy="1622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b="5758"/>
          <a:stretch/>
        </p:blipFill>
        <p:spPr>
          <a:xfrm>
            <a:off x="10402832" y="4722124"/>
            <a:ext cx="1537896" cy="19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0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38" y="316240"/>
            <a:ext cx="9404723" cy="802876"/>
          </a:xfrm>
        </p:spPr>
        <p:txBody>
          <a:bodyPr/>
          <a:lstStyle/>
          <a:p>
            <a:r>
              <a:rPr lang="hr-HR" sz="4000" dirty="0" smtClean="0"/>
              <a:t>NOVI PREGOVORI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8" y="1405718"/>
            <a:ext cx="10585996" cy="4981433"/>
          </a:xfrm>
        </p:spPr>
        <p:txBody>
          <a:bodyPr/>
          <a:lstStyle/>
          <a:p>
            <a:r>
              <a:rPr lang="hr-HR" dirty="0"/>
              <a:t>ni Maček ni Cvetković nisu smatrali da je definitivno prekinuta mogućnost </a:t>
            </a:r>
            <a:r>
              <a:rPr lang="hr-HR" dirty="0" smtClean="0"/>
              <a:t>sporazuma</a:t>
            </a:r>
          </a:p>
          <a:p>
            <a:endParaRPr lang="hr-HR" dirty="0" smtClean="0"/>
          </a:p>
          <a:p>
            <a:r>
              <a:rPr lang="hr-HR" dirty="0"/>
              <a:t>Maček daje izjave u stranom tisku i u diplomatsko-političkim </a:t>
            </a:r>
            <a:r>
              <a:rPr lang="hr-HR" dirty="0" smtClean="0"/>
              <a:t>krugovima </a:t>
            </a:r>
            <a:r>
              <a:rPr lang="hr-HR" dirty="0"/>
              <a:t>kako bi spriječio međunarodno izoliranost hrvatskog </a:t>
            </a:r>
            <a:r>
              <a:rPr lang="hr-HR" dirty="0" smtClean="0"/>
              <a:t>pitanja</a:t>
            </a:r>
          </a:p>
          <a:p>
            <a:endParaRPr lang="hr-HR" dirty="0"/>
          </a:p>
          <a:p>
            <a:r>
              <a:rPr lang="hr-HR" dirty="0" smtClean="0"/>
              <a:t>Mačekovi predstavnici nastoje uvjeriti </a:t>
            </a:r>
            <a:r>
              <a:rPr lang="hr-HR" dirty="0"/>
              <a:t>vlade zapadnih sila u opravdanost hrvatskih </a:t>
            </a:r>
            <a:r>
              <a:rPr lang="hr-HR" dirty="0" smtClean="0"/>
              <a:t>zahtjeva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Maček obnavlja </a:t>
            </a:r>
            <a:r>
              <a:rPr lang="hr-HR" dirty="0"/>
              <a:t>kontakt s </a:t>
            </a:r>
            <a:r>
              <a:rPr lang="hr-HR" dirty="0" err="1"/>
              <a:t>Cianom</a:t>
            </a:r>
            <a:r>
              <a:rPr lang="hr-HR" dirty="0"/>
              <a:t> </a:t>
            </a:r>
            <a:r>
              <a:rPr lang="hr-HR" dirty="0" smtClean="0"/>
              <a:t>ispitujući </a:t>
            </a:r>
            <a:r>
              <a:rPr lang="hr-HR" dirty="0"/>
              <a:t>mogućnost daljnjih koraka, u smislu zaključaka </a:t>
            </a:r>
            <a:r>
              <a:rPr lang="hr-HR" dirty="0" smtClean="0"/>
              <a:t>Hrvatskog </a:t>
            </a:r>
            <a:r>
              <a:rPr lang="hr-HR" dirty="0"/>
              <a:t>narodnog </a:t>
            </a:r>
            <a:r>
              <a:rPr lang="hr-HR" dirty="0" smtClean="0"/>
              <a:t>zastupstva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103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6" y="805218"/>
            <a:ext cx="9326522" cy="5497772"/>
          </a:xfrm>
        </p:spPr>
        <p:txBody>
          <a:bodyPr/>
          <a:lstStyle/>
          <a:p>
            <a:r>
              <a:rPr lang="hr-HR" dirty="0"/>
              <a:t>Maček naposljetku odbio potpisati nacrt sporazuma te je odbacio talijanske prijedloge kao neprihvatljive </a:t>
            </a:r>
          </a:p>
          <a:p>
            <a:endParaRPr lang="hr-HR" dirty="0" smtClean="0"/>
          </a:p>
          <a:p>
            <a:r>
              <a:rPr lang="pl-PL" dirty="0"/>
              <a:t>događaji u </a:t>
            </a:r>
            <a:r>
              <a:rPr lang="pl-PL" dirty="0" smtClean="0"/>
              <a:t>Europi </a:t>
            </a:r>
            <a:r>
              <a:rPr lang="pl-PL" dirty="0"/>
              <a:t>su se kretali prema ratnom </a:t>
            </a:r>
            <a:r>
              <a:rPr lang="pl-PL" dirty="0" smtClean="0"/>
              <a:t>sukobu</a:t>
            </a:r>
          </a:p>
          <a:p>
            <a:endParaRPr lang="pl-PL" dirty="0"/>
          </a:p>
          <a:p>
            <a:r>
              <a:rPr lang="hr-HR" dirty="0" smtClean="0"/>
              <a:t>jače </a:t>
            </a:r>
            <a:r>
              <a:rPr lang="hr-HR" dirty="0"/>
              <a:t>utjecalo da se knez Pavle odluči na sporazum s Mačekom zbog unutrašnjih sređivanja </a:t>
            </a:r>
            <a:r>
              <a:rPr lang="hr-HR" dirty="0" smtClean="0"/>
              <a:t>prilika</a:t>
            </a:r>
          </a:p>
          <a:p>
            <a:endParaRPr lang="hr-HR" dirty="0"/>
          </a:p>
          <a:p>
            <a:r>
              <a:rPr lang="hr-HR" dirty="0" smtClean="0"/>
              <a:t>toga </a:t>
            </a:r>
            <a:r>
              <a:rPr lang="hr-HR" dirty="0"/>
              <a:t>je bio svjestan i Maček rekavši: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„</a:t>
            </a:r>
            <a:r>
              <a:rPr lang="hr-HR" dirty="0"/>
              <a:t>do sporazuma mora doći jer srpski narod zna da je zadovoljna Hrvatska što i snažna jugoslavenska </a:t>
            </a:r>
            <a:r>
              <a:rPr lang="hr-HR" dirty="0" smtClean="0"/>
              <a:t>država“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10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83" y="482360"/>
            <a:ext cx="9403742" cy="843819"/>
          </a:xfrm>
        </p:spPr>
        <p:txBody>
          <a:bodyPr/>
          <a:lstStyle/>
          <a:p>
            <a:r>
              <a:rPr lang="hr-HR" dirty="0"/>
              <a:t>SPORAZUM CVETKOVIĆ-MAČEK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95" y="1787858"/>
            <a:ext cx="9535119" cy="4558351"/>
          </a:xfrm>
        </p:spPr>
        <p:txBody>
          <a:bodyPr/>
          <a:lstStyle/>
          <a:p>
            <a:r>
              <a:rPr lang="hr-HR" dirty="0"/>
              <a:t>Cvetković i Maček su bili u kontaktu preko posrednika </a:t>
            </a:r>
            <a:endParaRPr lang="hr-HR" dirty="0" smtClean="0"/>
          </a:p>
          <a:p>
            <a:r>
              <a:rPr lang="hr-HR" dirty="0" smtClean="0"/>
              <a:t>do </a:t>
            </a:r>
            <a:r>
              <a:rPr lang="hr-HR" dirty="0"/>
              <a:t>novih susreta došlo u lipnju </a:t>
            </a:r>
            <a:r>
              <a:rPr lang="hr-HR" dirty="0" smtClean="0"/>
              <a:t>i </a:t>
            </a:r>
            <a:r>
              <a:rPr lang="hr-HR" dirty="0"/>
              <a:t>srpnju</a:t>
            </a:r>
          </a:p>
          <a:p>
            <a:endParaRPr lang="hr-HR" dirty="0" smtClean="0"/>
          </a:p>
          <a:p>
            <a:r>
              <a:rPr lang="hr-HR" dirty="0" smtClean="0"/>
              <a:t>Maček </a:t>
            </a:r>
            <a:r>
              <a:rPr lang="hr-HR" dirty="0"/>
              <a:t>je nastojao više toga osigurati Banovini Hrvatskoj, dok je Cvetković nastojao da više ostane centralnoj vlasti </a:t>
            </a:r>
            <a:endParaRPr lang="hr-HR" dirty="0" smtClean="0"/>
          </a:p>
          <a:p>
            <a:r>
              <a:rPr lang="hr-HR" dirty="0" smtClean="0"/>
              <a:t>zastoj </a:t>
            </a:r>
            <a:r>
              <a:rPr lang="hr-HR" dirty="0"/>
              <a:t>je nastao u </a:t>
            </a:r>
            <a:r>
              <a:rPr lang="hr-HR" dirty="0" smtClean="0"/>
              <a:t>pitanje žandarmerije</a:t>
            </a:r>
          </a:p>
          <a:p>
            <a:endParaRPr lang="hr-HR" dirty="0"/>
          </a:p>
          <a:p>
            <a:r>
              <a:rPr lang="hr-HR" dirty="0" smtClean="0"/>
              <a:t>Knezu Pavlu preporučeno da  ubrza </a:t>
            </a:r>
            <a:r>
              <a:rPr lang="hr-HR" dirty="0"/>
              <a:t>korake u unutarnjem </a:t>
            </a:r>
            <a:r>
              <a:rPr lang="hr-HR" dirty="0" smtClean="0"/>
              <a:t>sređivanju</a:t>
            </a:r>
          </a:p>
          <a:p>
            <a:r>
              <a:rPr lang="hr-HR" dirty="0" smtClean="0"/>
              <a:t>Mačeku </a:t>
            </a:r>
            <a:r>
              <a:rPr lang="hr-HR" dirty="0"/>
              <a:t>Krnjević iz Ženeve poslao poruku da rat može izbiti svakoga trenutka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18337" r="25174" b="9860"/>
          <a:stretch/>
        </p:blipFill>
        <p:spPr>
          <a:xfrm rot="5400000">
            <a:off x="8863833" y="814774"/>
            <a:ext cx="3379751" cy="257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450378"/>
            <a:ext cx="9271931" cy="5606954"/>
          </a:xfrm>
        </p:spPr>
        <p:txBody>
          <a:bodyPr/>
          <a:lstStyle/>
          <a:p>
            <a:r>
              <a:rPr lang="hr-HR" dirty="0"/>
              <a:t>završni pregovori su održani u </a:t>
            </a:r>
            <a:r>
              <a:rPr lang="hr-HR" dirty="0" err="1"/>
              <a:t>Božjakovini</a:t>
            </a:r>
            <a:r>
              <a:rPr lang="hr-HR" dirty="0"/>
              <a:t> 16. i 17. </a:t>
            </a:r>
            <a:r>
              <a:rPr lang="hr-HR" dirty="0" smtClean="0"/>
              <a:t>kolovoza</a:t>
            </a:r>
          </a:p>
          <a:p>
            <a:endParaRPr lang="hr-HR" dirty="0"/>
          </a:p>
          <a:p>
            <a:r>
              <a:rPr lang="hr-HR" dirty="0" smtClean="0"/>
              <a:t>sporno </a:t>
            </a:r>
            <a:r>
              <a:rPr lang="hr-HR" dirty="0"/>
              <a:t>pitanje </a:t>
            </a:r>
            <a:r>
              <a:rPr lang="hr-HR" dirty="0" smtClean="0"/>
              <a:t>žandarmerije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riješeno: ostalo </a:t>
            </a:r>
            <a:r>
              <a:rPr lang="hr-HR" dirty="0"/>
              <a:t>pod ministarstvom vojske u pogledu obuke, a pod upravom hrvatskog bana u svakodnevnoj </a:t>
            </a:r>
            <a:r>
              <a:rPr lang="hr-HR" dirty="0" smtClean="0"/>
              <a:t>službi</a:t>
            </a:r>
          </a:p>
          <a:p>
            <a:endParaRPr lang="hr-HR" dirty="0"/>
          </a:p>
          <a:p>
            <a:r>
              <a:rPr lang="hr-HR" dirty="0"/>
              <a:t>potpisan i objedinjen </a:t>
            </a:r>
            <a:r>
              <a:rPr lang="hr-HR" dirty="0"/>
              <a:t>26. </a:t>
            </a:r>
            <a:r>
              <a:rPr lang="hr-HR" dirty="0" smtClean="0"/>
              <a:t>kolovoza, kao </a:t>
            </a:r>
            <a:r>
              <a:rPr lang="hr-HR" dirty="0" smtClean="0"/>
              <a:t>Sporazum </a:t>
            </a:r>
            <a:r>
              <a:rPr lang="hr-HR" dirty="0"/>
              <a:t>Cvetković-Maček o pristupanju rješavanju hrvatskog </a:t>
            </a:r>
            <a:r>
              <a:rPr lang="hr-HR" dirty="0" smtClean="0"/>
              <a:t>pitanja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7363" r="8309" b="16816"/>
          <a:stretch/>
        </p:blipFill>
        <p:spPr>
          <a:xfrm>
            <a:off x="941695" y="3727500"/>
            <a:ext cx="3807726" cy="275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"/>
          <a:stretch/>
        </p:blipFill>
        <p:spPr>
          <a:xfrm>
            <a:off x="7438527" y="3595401"/>
            <a:ext cx="4148422" cy="30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92" y="342094"/>
            <a:ext cx="9404723" cy="1021241"/>
          </a:xfrm>
        </p:spPr>
        <p:txBody>
          <a:bodyPr/>
          <a:lstStyle/>
          <a:p>
            <a:r>
              <a:rPr lang="hr-HR" dirty="0" smtClean="0"/>
              <a:t>TOČKE SPORAZUMA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19" y="1498406"/>
            <a:ext cx="10323769" cy="487509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1. da se obrazuje zajednička vlada </a:t>
            </a:r>
            <a:r>
              <a:rPr lang="hr-HR" dirty="0" smtClean="0">
                <a:sym typeface="Wingdings" panose="05000000000000000000" pitchFamily="2" charset="2"/>
              </a:rPr>
              <a:t> pripremiti sve što je potrebno za preuređenje državne zajednice</a:t>
            </a:r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2. teritorijalno preuređenje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66" y="2995225"/>
            <a:ext cx="4256596" cy="3669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2608" r="2761" b="4663"/>
          <a:stretch/>
        </p:blipFill>
        <p:spPr>
          <a:xfrm>
            <a:off x="6437830" y="2228629"/>
            <a:ext cx="5115743" cy="44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600502"/>
            <a:ext cx="9599477" cy="564789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3. osigura ravnopravnost Srba, Hrvata i Slovenaca i ravnopravnost vjeroispovijedi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4. - nadležnosti Banovine Hrvatske prenesu poslovi </a:t>
            </a:r>
            <a:r>
              <a:rPr lang="hr-HR" dirty="0" smtClean="0">
                <a:sym typeface="Wingdings" panose="05000000000000000000" pitchFamily="2" charset="2"/>
              </a:rPr>
              <a:t> poljoprivrede, trgovine, industrije, šuma, rudnika, građevina, socijalne politike, narodnog zdravlja, fizičkog odgoja, pravde, prosvjete i unutarnje uprave</a:t>
            </a:r>
            <a:br>
              <a:rPr lang="hr-HR" dirty="0" smtClean="0">
                <a:sym typeface="Wingdings" panose="05000000000000000000" pitchFamily="2" charset="2"/>
              </a:rPr>
            </a:br>
            <a:r>
              <a:rPr lang="hr-HR" dirty="0" smtClean="0">
                <a:sym typeface="Wingdings" panose="05000000000000000000" pitchFamily="2" charset="2"/>
              </a:rPr>
              <a:t>-ima osiguranu posebnu financijsku samostalnost</a:t>
            </a:r>
            <a:br>
              <a:rPr lang="hr-HR" dirty="0" smtClean="0">
                <a:sym typeface="Wingdings" panose="05000000000000000000" pitchFamily="2" charset="2"/>
              </a:rPr>
            </a:br>
            <a:r>
              <a:rPr lang="hr-HR" dirty="0" smtClean="0">
                <a:sym typeface="Wingdings" panose="05000000000000000000" pitchFamily="2" charset="2"/>
              </a:rPr>
              <a:t>-za davanje državljanstva nadležna Banovina</a:t>
            </a:r>
            <a:br>
              <a:rPr lang="hr-HR" dirty="0" smtClean="0">
                <a:sym typeface="Wingdings" panose="05000000000000000000" pitchFamily="2" charset="2"/>
              </a:rPr>
            </a:br>
            <a:r>
              <a:rPr lang="hr-HR" dirty="0" smtClean="0">
                <a:sym typeface="Wingdings" panose="05000000000000000000" pitchFamily="2" charset="2"/>
              </a:rPr>
              <a:t>-definitivne kompetencije odrediti prilikom preuređenja države</a:t>
            </a: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5. -kralj i Sabor zajednički vrše stvari iz nadležnosti Banovine, a upravu preko bana</a:t>
            </a:r>
            <a:br>
              <a:rPr lang="hr-HR" dirty="0" smtClean="0">
                <a:sym typeface="Wingdings" panose="05000000000000000000" pitchFamily="2" charset="2"/>
              </a:rPr>
            </a:br>
            <a:r>
              <a:rPr lang="hr-HR" dirty="0" smtClean="0">
                <a:sym typeface="Wingdings" panose="05000000000000000000" pitchFamily="2" charset="2"/>
              </a:rPr>
              <a:t>- bana imenuje i razrješava kralj</a:t>
            </a:r>
            <a:br>
              <a:rPr lang="hr-HR" dirty="0" smtClean="0">
                <a:sym typeface="Wingdings" panose="05000000000000000000" pitchFamily="2" charset="2"/>
              </a:rPr>
            </a:br>
            <a:r>
              <a:rPr lang="hr-HR" dirty="0" smtClean="0">
                <a:sym typeface="Wingdings" panose="05000000000000000000" pitchFamily="2" charset="2"/>
              </a:rPr>
              <a:t>- ban odgovoran kralju i Saboru</a:t>
            </a:r>
            <a:br>
              <a:rPr lang="hr-HR" dirty="0" smtClean="0">
                <a:sym typeface="Wingdings" panose="05000000000000000000" pitchFamily="2" charset="2"/>
              </a:rPr>
            </a:br>
            <a:r>
              <a:rPr lang="hr-HR" dirty="0" smtClean="0">
                <a:sym typeface="Wingdings" panose="05000000000000000000" pitchFamily="2" charset="2"/>
              </a:rPr>
              <a:t>- sudska vlast vrše sudovi u ime kralja na osnovu zakona</a:t>
            </a:r>
            <a:br>
              <a:rPr lang="hr-HR" dirty="0" smtClean="0">
                <a:sym typeface="Wingdings" panose="05000000000000000000" pitchFamily="2" charset="2"/>
              </a:rPr>
            </a:br>
            <a:r>
              <a:rPr lang="hr-HR" dirty="0" smtClean="0">
                <a:sym typeface="Wingdings" panose="05000000000000000000" pitchFamily="2" charset="2"/>
              </a:rPr>
              <a:t>- za rješavanje sporova između države i Banovine će osnovati Ustavni sud</a:t>
            </a:r>
          </a:p>
        </p:txBody>
      </p:sp>
    </p:spTree>
    <p:extLst>
      <p:ext uri="{BB962C8B-B14F-4D97-AF65-F5344CB8AC3E}">
        <p14:creationId xmlns:p14="http://schemas.microsoft.com/office/powerpoint/2010/main" val="6927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45" y="483424"/>
            <a:ext cx="9432759" cy="4770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6. opseg nadležnosti i položaj Banovine biti zagarantirani i posebnom ustavnom odredbom, koja se neće moći mijenjati bez pristanka Banovine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7. da će vlada donijeti nove propise o štampi, o udruženjima, zborovima i dogovorima i dr., ukoliko je potrebno za provođenje narodnog sporazuma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t="17312" r="8755" b="17414"/>
          <a:stretch/>
        </p:blipFill>
        <p:spPr>
          <a:xfrm>
            <a:off x="475515" y="3021964"/>
            <a:ext cx="5788807" cy="3212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7513" r="11293" b="21193"/>
          <a:stretch/>
        </p:blipFill>
        <p:spPr>
          <a:xfrm>
            <a:off x="6989889" y="3216951"/>
            <a:ext cx="4710713" cy="2822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6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7" y="696037"/>
            <a:ext cx="9408408" cy="5620602"/>
          </a:xfrm>
        </p:spPr>
        <p:txBody>
          <a:bodyPr/>
          <a:lstStyle/>
          <a:p>
            <a:r>
              <a:rPr lang="hr-HR" dirty="0"/>
              <a:t>novu vladu od 18 članova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 </a:t>
            </a:r>
            <a:r>
              <a:rPr lang="hr-HR" dirty="0"/>
              <a:t>6 predstavnika SDK, 6 članova JRZ, 3 iz srbijanske oporbe, 3 izvanstranačke </a:t>
            </a:r>
            <a:r>
              <a:rPr lang="hr-HR" dirty="0" smtClean="0"/>
              <a:t>ličnosti</a:t>
            </a:r>
          </a:p>
          <a:p>
            <a:endParaRPr lang="hr-HR" dirty="0" smtClean="0"/>
          </a:p>
          <a:p>
            <a:r>
              <a:rPr lang="hr-HR" dirty="0" smtClean="0"/>
              <a:t>za bana </a:t>
            </a:r>
            <a:r>
              <a:rPr lang="hr-HR" dirty="0"/>
              <a:t>imenovan dr. Ivan </a:t>
            </a:r>
            <a:r>
              <a:rPr lang="hr-HR" dirty="0" smtClean="0"/>
              <a:t>Šubašić </a:t>
            </a:r>
          </a:p>
          <a:p>
            <a:endParaRPr lang="hr-HR" dirty="0" smtClean="0"/>
          </a:p>
          <a:p>
            <a:r>
              <a:rPr lang="hr-HR" dirty="0" smtClean="0"/>
              <a:t>donesena </a:t>
            </a:r>
            <a:r>
              <a:rPr lang="hr-HR" dirty="0"/>
              <a:t>Uredba o Banovini </a:t>
            </a:r>
            <a:r>
              <a:rPr lang="hr-HR" dirty="0" smtClean="0"/>
              <a:t>Hrvatskoj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 </a:t>
            </a:r>
            <a:r>
              <a:rPr lang="hr-HR" dirty="0"/>
              <a:t>pravni akt provedbe u život </a:t>
            </a:r>
            <a:r>
              <a:rPr lang="hr-HR" dirty="0" smtClean="0"/>
              <a:t>sporazuma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hr-HR" dirty="0" smtClean="0"/>
              <a:t>pravno razbijanje dotadašnjeg centralističkog državnog uređenja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dirty="0" smtClean="0"/>
              <a:t>postavljanje </a:t>
            </a:r>
            <a:r>
              <a:rPr lang="hr-HR" dirty="0"/>
              <a:t>prvih osnova za preuređenje Kraljevine </a:t>
            </a:r>
            <a:r>
              <a:rPr lang="hr-HR" dirty="0" smtClean="0"/>
              <a:t>Jugoslavije</a:t>
            </a:r>
          </a:p>
          <a:p>
            <a:pPr>
              <a:buFont typeface="Wingdings" panose="05000000000000000000" pitchFamily="2" charset="2"/>
              <a:buChar char="à"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Hrvatska u njoj dobila položaj izdvojenog tijela s naročitim pravima</a:t>
            </a:r>
          </a:p>
        </p:txBody>
      </p:sp>
    </p:spTree>
    <p:extLst>
      <p:ext uri="{BB962C8B-B14F-4D97-AF65-F5344CB8AC3E}">
        <p14:creationId xmlns:p14="http://schemas.microsoft.com/office/powerpoint/2010/main" val="30505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46" y="451758"/>
            <a:ext cx="9404723" cy="761933"/>
          </a:xfrm>
        </p:spPr>
        <p:txBody>
          <a:bodyPr/>
          <a:lstStyle/>
          <a:p>
            <a:r>
              <a:rPr lang="hr-HR" dirty="0"/>
              <a:t>PAD STOJADINOVIĆEVE VLADE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66" y="1547099"/>
            <a:ext cx="9417597" cy="5003826"/>
          </a:xfrm>
        </p:spPr>
        <p:txBody>
          <a:bodyPr/>
          <a:lstStyle/>
          <a:p>
            <a:r>
              <a:rPr lang="hr-HR" dirty="0"/>
              <a:t>uspostavljao jako prijateljstvo </a:t>
            </a:r>
            <a:r>
              <a:rPr lang="hr-HR" dirty="0" smtClean="0"/>
              <a:t>s Njemačkom </a:t>
            </a:r>
            <a:r>
              <a:rPr lang="hr-HR" dirty="0"/>
              <a:t>i </a:t>
            </a:r>
            <a:r>
              <a:rPr lang="hr-HR" dirty="0" smtClean="0"/>
              <a:t>Italijom, </a:t>
            </a:r>
            <a:r>
              <a:rPr lang="hr-HR" dirty="0"/>
              <a:t>želeći to iskoristiti za jačanje svoga političkog položaja u zemlji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njegova </a:t>
            </a:r>
            <a:r>
              <a:rPr lang="hr-HR" dirty="0"/>
              <a:t>je vanjska politika bila neizvjesna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napuštao </a:t>
            </a:r>
            <a:r>
              <a:rPr lang="hr-HR" dirty="0"/>
              <a:t>prozapadnu, </a:t>
            </a:r>
            <a:r>
              <a:rPr lang="hr-HR" dirty="0" err="1"/>
              <a:t>versaillesku</a:t>
            </a:r>
            <a:r>
              <a:rPr lang="hr-HR" dirty="0"/>
              <a:t> politiku </a:t>
            </a:r>
            <a:r>
              <a:rPr lang="hr-HR" dirty="0" smtClean="0"/>
              <a:t>i imao </a:t>
            </a:r>
            <a:r>
              <a:rPr lang="hr-HR" dirty="0"/>
              <a:t>totalitarističke </a:t>
            </a:r>
            <a:r>
              <a:rPr lang="hr-HR" dirty="0" smtClean="0"/>
              <a:t>sklonosti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/>
              <a:t>neuspjeh i </a:t>
            </a:r>
            <a:r>
              <a:rPr lang="hr-HR" dirty="0" smtClean="0"/>
              <a:t>bezizglednost </a:t>
            </a:r>
            <a:r>
              <a:rPr lang="hr-HR" dirty="0"/>
              <a:t>unutarnje politike </a:t>
            </a:r>
            <a:r>
              <a:rPr lang="hr-HR" dirty="0" smtClean="0">
                <a:sym typeface="Wingdings" panose="05000000000000000000" pitchFamily="2" charset="2"/>
              </a:rPr>
              <a:t> nije </a:t>
            </a:r>
            <a:r>
              <a:rPr lang="hr-HR" dirty="0">
                <a:sym typeface="Wingdings" panose="05000000000000000000" pitchFamily="2" charset="2"/>
              </a:rPr>
              <a:t>dovela do smanjenja srpsko-hrvatskog razdora i do učvršćivanja državnog poretka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knez Pavle donio je odluku o njegovu smjenjivanju i time je dao doznavanja da je spreman slijediti britansku </a:t>
            </a:r>
            <a:r>
              <a:rPr lang="hr-HR" dirty="0" smtClean="0"/>
              <a:t>politiku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82" y="118349"/>
            <a:ext cx="254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8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10" y="370832"/>
            <a:ext cx="9403742" cy="802876"/>
          </a:xfrm>
        </p:spPr>
        <p:txBody>
          <a:bodyPr/>
          <a:lstStyle/>
          <a:p>
            <a:r>
              <a:rPr lang="hr-HR" sz="3600" dirty="0" smtClean="0"/>
              <a:t>RAZLIČITO VIĐENJE STRANAKA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10" y="1624084"/>
            <a:ext cx="10913541" cy="4735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SEPARATISTIČKA FRANKOVAČKO-USTAŠKA STRUJA</a:t>
            </a:r>
          </a:p>
          <a:p>
            <a:r>
              <a:rPr lang="hr-HR" dirty="0" smtClean="0"/>
              <a:t>protiv </a:t>
            </a:r>
            <a:r>
              <a:rPr lang="hr-HR" dirty="0"/>
              <a:t>sporazuma jer je smatrala izdajom hrvatske nacionalne interese</a:t>
            </a:r>
          </a:p>
          <a:p>
            <a:r>
              <a:rPr lang="hr-HR" dirty="0" smtClean="0"/>
              <a:t>njime </a:t>
            </a:r>
            <a:r>
              <a:rPr lang="hr-HR" dirty="0"/>
              <a:t>nisu ostvarene ni puna sloboda ni ravnopravnost hrvatskoga naroda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SAMOSTALNA </a:t>
            </a:r>
            <a:r>
              <a:rPr lang="hr-HR" dirty="0"/>
              <a:t>DEMOKRATSKA STRANKA</a:t>
            </a:r>
          </a:p>
          <a:p>
            <a:r>
              <a:rPr lang="hr-HR" dirty="0" smtClean="0"/>
              <a:t>davala </a:t>
            </a:r>
            <a:r>
              <a:rPr lang="hr-HR" dirty="0"/>
              <a:t>potporu Mačekovim stajalištima i sporazumu</a:t>
            </a:r>
          </a:p>
          <a:p>
            <a:r>
              <a:rPr lang="hr-HR" dirty="0" smtClean="0"/>
              <a:t>smatrala </a:t>
            </a:r>
            <a:r>
              <a:rPr lang="hr-HR" dirty="0"/>
              <a:t>je da nije riječ samo o hrvatskom pitanju, već da su i Srbi u Hrvatskoj zainteresirani za položaj </a:t>
            </a:r>
            <a:r>
              <a:rPr lang="hr-HR" dirty="0" smtClean="0"/>
              <a:t>Hrvatske </a:t>
            </a:r>
            <a:r>
              <a:rPr lang="hr-HR" dirty="0"/>
              <a:t>u zajedničkoj državi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75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7" y="812044"/>
            <a:ext cx="9730854" cy="542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SRBIJANSKE OPORBENE </a:t>
            </a:r>
            <a:r>
              <a:rPr lang="hr-HR" dirty="0" smtClean="0"/>
              <a:t>STRANKE</a:t>
            </a:r>
            <a:endParaRPr lang="hr-HR" dirty="0"/>
          </a:p>
          <a:p>
            <a:r>
              <a:rPr lang="hr-HR" dirty="0" smtClean="0"/>
              <a:t>protiv </a:t>
            </a:r>
            <a:r>
              <a:rPr lang="hr-HR" dirty="0"/>
              <a:t>načina na koji je sporazum sklopljen</a:t>
            </a:r>
          </a:p>
          <a:p>
            <a:r>
              <a:rPr lang="hr-HR" dirty="0" smtClean="0"/>
              <a:t>tvrdi </a:t>
            </a:r>
            <a:r>
              <a:rPr lang="hr-HR" dirty="0"/>
              <a:t>da nije sklopljen slobodnom voljom srbijanskog naroda jer nije sklopljen s demokratskim predstavnicima srpskog naroda </a:t>
            </a:r>
          </a:p>
          <a:p>
            <a:r>
              <a:rPr lang="hr-HR" dirty="0" smtClean="0"/>
              <a:t>protiv </a:t>
            </a:r>
            <a:r>
              <a:rPr lang="hr-HR" dirty="0"/>
              <a:t>sporazuma jer je Hrvatima dana prevelika autonomija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 </a:t>
            </a:r>
            <a:r>
              <a:rPr lang="hr-HR" dirty="0"/>
              <a:t>izdan srpski narod</a:t>
            </a:r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DEMOKRATSKA </a:t>
            </a:r>
            <a:r>
              <a:rPr lang="hr-HR" dirty="0"/>
              <a:t>STRANKA</a:t>
            </a:r>
          </a:p>
          <a:p>
            <a:r>
              <a:rPr lang="hr-HR" dirty="0" smtClean="0"/>
              <a:t>oštra </a:t>
            </a:r>
            <a:r>
              <a:rPr lang="hr-HR" dirty="0"/>
              <a:t>kampanja protiv sporazuma</a:t>
            </a:r>
          </a:p>
          <a:p>
            <a:r>
              <a:rPr lang="hr-HR" dirty="0" smtClean="0"/>
              <a:t>bojali </a:t>
            </a:r>
            <a:r>
              <a:rPr lang="hr-HR" dirty="0"/>
              <a:t>su se prijedloga o autonomiji BIH, Vojvodini, Crnoj Gori i </a:t>
            </a:r>
            <a:r>
              <a:rPr lang="hr-HR" dirty="0" smtClean="0"/>
              <a:t>Makedoniji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226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368489"/>
            <a:ext cx="9703557" cy="599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RADIKALNA </a:t>
            </a:r>
            <a:r>
              <a:rPr lang="hr-HR" dirty="0"/>
              <a:t>STRANKA</a:t>
            </a:r>
          </a:p>
          <a:p>
            <a:r>
              <a:rPr lang="hr-HR" dirty="0"/>
              <a:t>protiv sporazuma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 </a:t>
            </a:r>
            <a:r>
              <a:rPr lang="hr-HR" dirty="0"/>
              <a:t>zahtijevali su centralističku državu s lokalnim i pokrajinskim samoupravnim jedinicama</a:t>
            </a:r>
          </a:p>
          <a:p>
            <a:r>
              <a:rPr lang="hr-HR" dirty="0"/>
              <a:t>negiraju posebni nacionalni identitet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 </a:t>
            </a:r>
            <a:r>
              <a:rPr lang="hr-HR" dirty="0"/>
              <a:t>govore o tri plemena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ZEMALJORADNIČKA </a:t>
            </a:r>
            <a:r>
              <a:rPr lang="hr-HR" dirty="0"/>
              <a:t>STRANKA </a:t>
            </a:r>
          </a:p>
          <a:p>
            <a:r>
              <a:rPr lang="hr-HR" dirty="0" smtClean="0"/>
              <a:t>pozdravile </a:t>
            </a:r>
            <a:r>
              <a:rPr lang="hr-HR" dirty="0"/>
              <a:t>sporazum u želji da se na tom izgrađuje država i narodno blagostanje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DEMOKRATSKA </a:t>
            </a:r>
            <a:r>
              <a:rPr lang="hr-HR" dirty="0"/>
              <a:t>LJEVICA</a:t>
            </a:r>
          </a:p>
          <a:p>
            <a:r>
              <a:rPr lang="hr-HR" dirty="0"/>
              <a:t>kao ispunjenje jednog od glavnih zahtjeva i prvi odlučni korak da se likvidira žalosna prošlost koja razdvaja Srbe i Hrvate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415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600503"/>
            <a:ext cx="9599477" cy="5677467"/>
          </a:xfrm>
        </p:spPr>
        <p:txBody>
          <a:bodyPr/>
          <a:lstStyle/>
          <a:p>
            <a:pPr marL="0" indent="0">
              <a:buNone/>
            </a:pPr>
            <a:r>
              <a:rPr lang="hr-HR" u="sng" dirty="0"/>
              <a:t>STRANKE U </a:t>
            </a:r>
            <a:r>
              <a:rPr lang="hr-HR" u="sng" dirty="0" smtClean="0"/>
              <a:t>BIH</a:t>
            </a:r>
          </a:p>
          <a:p>
            <a:pPr marL="0" indent="0">
              <a:buNone/>
            </a:pPr>
            <a:endParaRPr lang="hr-HR" u="sng" dirty="0"/>
          </a:p>
          <a:p>
            <a:pPr marL="0" indent="0">
              <a:buNone/>
            </a:pPr>
            <a:r>
              <a:rPr lang="hr-HR" dirty="0"/>
              <a:t>JUGOSLAVENSKA MUSLIMANSKA ORGANIZACIJA</a:t>
            </a:r>
          </a:p>
          <a:p>
            <a:r>
              <a:rPr lang="hr-HR" dirty="0" smtClean="0"/>
              <a:t>izjasnila </a:t>
            </a:r>
            <a:r>
              <a:rPr lang="hr-HR" dirty="0"/>
              <a:t>se za nacrt da se BIH konstituira kao četvrta autonomna jedinica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SRPSKE </a:t>
            </a:r>
            <a:r>
              <a:rPr lang="hr-HR" dirty="0"/>
              <a:t>NACIONALNE ORGANIZACIJE</a:t>
            </a:r>
          </a:p>
          <a:p>
            <a:r>
              <a:rPr lang="hr-HR" dirty="0" smtClean="0"/>
              <a:t>za </a:t>
            </a:r>
            <a:r>
              <a:rPr lang="hr-HR" dirty="0"/>
              <a:t>priključenje BIH Srbiji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MUSLIMANI </a:t>
            </a:r>
            <a:r>
              <a:rPr lang="hr-HR" dirty="0"/>
              <a:t>PRISTAŠE HSS-A</a:t>
            </a:r>
          </a:p>
          <a:p>
            <a:r>
              <a:rPr lang="hr-HR" dirty="0" smtClean="0"/>
              <a:t>protivili </a:t>
            </a:r>
            <a:r>
              <a:rPr lang="hr-HR" dirty="0"/>
              <a:t>su se mogućnosti podjele BIH</a:t>
            </a:r>
          </a:p>
          <a:p>
            <a:r>
              <a:rPr lang="hr-HR" dirty="0" smtClean="0"/>
              <a:t>bliža </a:t>
            </a:r>
            <a:r>
              <a:rPr lang="hr-HR" dirty="0"/>
              <a:t>im je ideja autonomije koja bi se nužno oslanjala na Hrvatsku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150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21" y="411775"/>
            <a:ext cx="9139334" cy="748285"/>
          </a:xfrm>
        </p:spPr>
        <p:txBody>
          <a:bodyPr/>
          <a:lstStyle/>
          <a:p>
            <a:r>
              <a:rPr lang="hr-HR" dirty="0" smtClean="0"/>
              <a:t>PROVEDBA SPORAZUMA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452" y="1487606"/>
            <a:ext cx="10517757" cy="5049672"/>
          </a:xfrm>
        </p:spPr>
        <p:txBody>
          <a:bodyPr/>
          <a:lstStyle/>
          <a:p>
            <a:r>
              <a:rPr lang="hr-HR" dirty="0"/>
              <a:t>ozbiljne poteškoće kreću već na samome početku, a one su se povećavale razmjerno širenju i zaoštravanju hajke protiv </a:t>
            </a:r>
            <a:r>
              <a:rPr lang="hr-HR" dirty="0" smtClean="0"/>
              <a:t>Sporazuma</a:t>
            </a:r>
          </a:p>
          <a:p>
            <a:endParaRPr lang="hr-HR" dirty="0"/>
          </a:p>
          <a:p>
            <a:r>
              <a:rPr lang="hr-HR" dirty="0" smtClean="0"/>
              <a:t>vlada </a:t>
            </a:r>
            <a:r>
              <a:rPr lang="hr-HR" dirty="0"/>
              <a:t>je imala na području unutrašnje politike tri glavne </a:t>
            </a:r>
            <a:r>
              <a:rPr lang="hr-HR" dirty="0" smtClean="0"/>
              <a:t>zadaće:</a:t>
            </a:r>
            <a:endParaRPr lang="hr-HR" dirty="0"/>
          </a:p>
          <a:p>
            <a:pPr>
              <a:buFont typeface="Wingdings" panose="05000000000000000000" pitchFamily="2" charset="2"/>
              <a:buChar char="à"/>
            </a:pPr>
            <a:r>
              <a:rPr lang="hr-HR" dirty="0" smtClean="0"/>
              <a:t>provesti </a:t>
            </a:r>
            <a:r>
              <a:rPr lang="hr-HR" dirty="0"/>
              <a:t>u život </a:t>
            </a:r>
            <a:r>
              <a:rPr lang="hr-HR" i="1" dirty="0"/>
              <a:t>Uredu o Banovini </a:t>
            </a:r>
            <a:r>
              <a:rPr lang="hr-HR" i="1" dirty="0" smtClean="0"/>
              <a:t>Hrvatskoj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dirty="0" smtClean="0"/>
              <a:t>pripremiti </a:t>
            </a:r>
            <a:r>
              <a:rPr lang="hr-HR" dirty="0"/>
              <a:t>nove političke zakonske propise i provesti nove </a:t>
            </a:r>
            <a:r>
              <a:rPr lang="hr-HR" dirty="0" smtClean="0"/>
              <a:t>izbore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dirty="0" smtClean="0"/>
              <a:t>izvršiti </a:t>
            </a:r>
            <a:r>
              <a:rPr lang="hr-HR" dirty="0"/>
              <a:t>pripreme za preuređenje države u cjelini</a:t>
            </a:r>
          </a:p>
          <a:p>
            <a:endParaRPr lang="hr-HR" dirty="0" smtClean="0"/>
          </a:p>
          <a:p>
            <a:r>
              <a:rPr lang="hr-HR" dirty="0"/>
              <a:t>organizacija i prenošenje upravnog djelokruga na banovinsku vlast tekla je </a:t>
            </a:r>
            <a:r>
              <a:rPr lang="hr-HR" dirty="0" smtClean="0"/>
              <a:t>sporo</a:t>
            </a:r>
          </a:p>
          <a:p>
            <a:endParaRPr lang="hr-HR" dirty="0" smtClean="0"/>
          </a:p>
          <a:p>
            <a:r>
              <a:rPr lang="hr-HR" dirty="0" smtClean="0"/>
              <a:t>Državna </a:t>
            </a:r>
            <a:r>
              <a:rPr lang="hr-HR" dirty="0"/>
              <a:t>uprava bila je sastavljena uglavnom od </a:t>
            </a:r>
            <a:r>
              <a:rPr lang="hr-HR" dirty="0" smtClean="0"/>
              <a:t>„zagriženih” </a:t>
            </a:r>
            <a:r>
              <a:rPr lang="hr-HR" dirty="0"/>
              <a:t>centralista </a:t>
            </a:r>
          </a:p>
        </p:txBody>
      </p:sp>
    </p:spTree>
    <p:extLst>
      <p:ext uri="{BB962C8B-B14F-4D97-AF65-F5344CB8AC3E}">
        <p14:creationId xmlns:p14="http://schemas.microsoft.com/office/powerpoint/2010/main" val="2095878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7" y="641444"/>
            <a:ext cx="9976514" cy="5663821"/>
          </a:xfrm>
        </p:spPr>
        <p:txBody>
          <a:bodyPr>
            <a:normAutofit/>
          </a:bodyPr>
          <a:lstStyle/>
          <a:p>
            <a:r>
              <a:rPr lang="hr-HR" dirty="0" smtClean="0"/>
              <a:t>hrvatsko </a:t>
            </a:r>
            <a:r>
              <a:rPr lang="hr-HR" dirty="0"/>
              <a:t>predstavništvo u zajedničkoj vladi je činilo pritisak u vladi i u javnosti da se izvrši ono za što je postignuta suglasnost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unutrašnji </a:t>
            </a:r>
            <a:r>
              <a:rPr lang="hr-HR" dirty="0"/>
              <a:t>poslovi </a:t>
            </a:r>
            <a:r>
              <a:rPr lang="hr-HR" dirty="0" smtClean="0"/>
              <a:t>uglavnom ostali centralizirani, a </a:t>
            </a:r>
            <a:r>
              <a:rPr lang="hr-HR" dirty="0"/>
              <a:t>malo je toga učinjeno i na financijskoj autonomiji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/>
              <a:t>pripreme novih političkih zakona i raspisivanje novih izbora ometani su općom hajkom protiv </a:t>
            </a:r>
            <a:r>
              <a:rPr lang="hr-HR" dirty="0" smtClean="0"/>
              <a:t>Sporazuma</a:t>
            </a:r>
          </a:p>
          <a:p>
            <a:endParaRPr lang="hr-HR" dirty="0" smtClean="0"/>
          </a:p>
          <a:p>
            <a:r>
              <a:rPr lang="hr-HR" dirty="0"/>
              <a:t>stajalište da prvo treba osnovati Srpsku banovinu od ostalih područja izvan Hrvatske i Slovenije, pa tek onda izaći na </a:t>
            </a:r>
            <a:r>
              <a:rPr lang="hr-HR" dirty="0" smtClean="0"/>
              <a:t>izbore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677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51" y="619905"/>
            <a:ext cx="9664770" cy="5507939"/>
          </a:xfrm>
        </p:spPr>
        <p:txBody>
          <a:bodyPr>
            <a:normAutofit/>
          </a:bodyPr>
          <a:lstStyle/>
          <a:p>
            <a:r>
              <a:rPr lang="hr-HR" dirty="0"/>
              <a:t>HSS je zahtijevao da se provedu </a:t>
            </a:r>
            <a:r>
              <a:rPr lang="hr-HR" dirty="0" smtClean="0"/>
              <a:t>izbori</a:t>
            </a:r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ubrzali </a:t>
            </a:r>
            <a:r>
              <a:rPr lang="hr-HR" dirty="0"/>
              <a:t>potpuno preuređenje države</a:t>
            </a:r>
            <a:br>
              <a:rPr lang="hr-HR" dirty="0"/>
            </a:b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vlada </a:t>
            </a:r>
            <a:r>
              <a:rPr lang="hr-HR" dirty="0"/>
              <a:t>s punim političkim autoritetom mogla jamčiti provedbu Sporazuma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u </a:t>
            </a:r>
            <a:r>
              <a:rPr lang="hr-HR" dirty="0"/>
              <a:t>siječnju 1940. objavljena je Uredba o izboru zastupnika, ali izbori nisu provedeni što se opravdavalo ranim prilikama u </a:t>
            </a:r>
            <a:r>
              <a:rPr lang="hr-HR" dirty="0" smtClean="0"/>
              <a:t>Europi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/>
              <a:t>očekivani rezultati su izostali zbog otpora potpunoj provedbi </a:t>
            </a:r>
            <a:r>
              <a:rPr lang="hr-HR" dirty="0" smtClean="0"/>
              <a:t>Sporazuma</a:t>
            </a:r>
            <a:endParaRPr lang="hr-HR" dirty="0"/>
          </a:p>
          <a:p>
            <a:r>
              <a:rPr lang="hr-HR" dirty="0" smtClean="0"/>
              <a:t>zbog </a:t>
            </a:r>
            <a:r>
              <a:rPr lang="hr-HR" dirty="0"/>
              <a:t>daljeg zaoštravanja unutrašnjih proturječnosti i negativnog utjecaja </a:t>
            </a:r>
            <a:r>
              <a:rPr lang="hr-HR" dirty="0" smtClean="0"/>
              <a:t>međunarodnih </a:t>
            </a:r>
            <a:r>
              <a:rPr lang="hr-HR" dirty="0"/>
              <a:t>zbivanja</a:t>
            </a:r>
          </a:p>
        </p:txBody>
      </p:sp>
    </p:spTree>
    <p:extLst>
      <p:ext uri="{BB962C8B-B14F-4D97-AF65-F5344CB8AC3E}">
        <p14:creationId xmlns:p14="http://schemas.microsoft.com/office/powerpoint/2010/main" val="4187618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66366"/>
            <a:ext cx="9404723" cy="1034888"/>
          </a:xfrm>
        </p:spPr>
        <p:txBody>
          <a:bodyPr/>
          <a:lstStyle/>
          <a:p>
            <a:r>
              <a:rPr lang="hr-HR" dirty="0" smtClean="0"/>
              <a:t>SRPSKA POLITIČKA JEDINICA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69744"/>
            <a:ext cx="9403742" cy="4378656"/>
          </a:xfrm>
        </p:spPr>
        <p:txBody>
          <a:bodyPr/>
          <a:lstStyle/>
          <a:p>
            <a:r>
              <a:rPr lang="hr-HR" dirty="0"/>
              <a:t>u ljeto 1940. pripremljen nacrt</a:t>
            </a:r>
          </a:p>
          <a:p>
            <a:endParaRPr lang="hr-HR" dirty="0" smtClean="0"/>
          </a:p>
          <a:p>
            <a:r>
              <a:rPr lang="hr-HR" dirty="0" smtClean="0"/>
              <a:t>trebala </a:t>
            </a:r>
            <a:r>
              <a:rPr lang="hr-HR" dirty="0"/>
              <a:t>biti </a:t>
            </a:r>
            <a:r>
              <a:rPr lang="hr-HR" dirty="0" smtClean="0"/>
              <a:t>složena </a:t>
            </a:r>
            <a:r>
              <a:rPr lang="hr-HR" dirty="0"/>
              <a:t>jedinica s autonomnim pokrajinama: Srbija, Crna Gora, BiH, Makedonija i </a:t>
            </a:r>
            <a:r>
              <a:rPr lang="hr-HR" dirty="0" smtClean="0"/>
              <a:t>Vojvodina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HSS </a:t>
            </a:r>
            <a:r>
              <a:rPr lang="hr-HR" dirty="0"/>
              <a:t>je odbio prijedlog jer je tražio autonomiju ili podjelu BiH</a:t>
            </a:r>
          </a:p>
          <a:p>
            <a:endParaRPr lang="hr-HR" dirty="0" smtClean="0"/>
          </a:p>
          <a:p>
            <a:r>
              <a:rPr lang="hr-HR" dirty="0" smtClean="0"/>
              <a:t>do </a:t>
            </a:r>
            <a:r>
              <a:rPr lang="hr-HR" dirty="0"/>
              <a:t>sporazuma </a:t>
            </a:r>
            <a:r>
              <a:rPr lang="hr-HR" dirty="0"/>
              <a:t>nije </a:t>
            </a:r>
            <a:r>
              <a:rPr lang="hr-HR" dirty="0" smtClean="0"/>
              <a:t>došlo do </a:t>
            </a:r>
            <a:r>
              <a:rPr lang="hr-HR" dirty="0"/>
              <a:t>27.3.1941.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583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73" y="411776"/>
            <a:ext cx="9404723" cy="802876"/>
          </a:xfrm>
        </p:spPr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73" y="1446662"/>
            <a:ext cx="10808143" cy="5049671"/>
          </a:xfrm>
        </p:spPr>
        <p:txBody>
          <a:bodyPr>
            <a:normAutofit/>
          </a:bodyPr>
          <a:lstStyle/>
          <a:p>
            <a:r>
              <a:rPr lang="hr-HR" dirty="0" smtClean="0"/>
              <a:t>pokušaj rješavanja </a:t>
            </a:r>
            <a:r>
              <a:rPr lang="hr-HR" dirty="0"/>
              <a:t>hrvatskog pitanja unutar Kraljevine </a:t>
            </a:r>
            <a:r>
              <a:rPr lang="hr-HR" dirty="0" smtClean="0"/>
              <a:t>Jugoslavije</a:t>
            </a:r>
          </a:p>
          <a:p>
            <a:endParaRPr lang="hr-HR" dirty="0" smtClean="0"/>
          </a:p>
          <a:p>
            <a:r>
              <a:rPr lang="hr-HR" dirty="0" smtClean="0"/>
              <a:t>izazvan </a:t>
            </a:r>
            <a:r>
              <a:rPr lang="hr-HR" dirty="0"/>
              <a:t>je bio vanjskim i unutarnjim prilikama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prvi ozbiljan korak građanskih političkih snaga prema unutrašnjem uređenju </a:t>
            </a:r>
            <a:r>
              <a:rPr lang="hr-HR" dirty="0" smtClean="0"/>
              <a:t>Jugoslavije</a:t>
            </a:r>
          </a:p>
          <a:p>
            <a:endParaRPr lang="hr-HR" dirty="0" smtClean="0"/>
          </a:p>
          <a:p>
            <a:r>
              <a:rPr lang="hr-HR" dirty="0"/>
              <a:t>Hrvatska dobila autonomiju i teritorijalno jedinstvo svih Hrvata</a:t>
            </a:r>
          </a:p>
          <a:p>
            <a:endParaRPr lang="hr-HR" dirty="0" smtClean="0"/>
          </a:p>
          <a:p>
            <a:r>
              <a:rPr lang="hr-HR" dirty="0" smtClean="0"/>
              <a:t>nije </a:t>
            </a:r>
            <a:r>
              <a:rPr lang="hr-HR" dirty="0"/>
              <a:t>u potpunosti proveden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 </a:t>
            </a:r>
            <a:r>
              <a:rPr lang="hr-HR" dirty="0"/>
              <a:t>nasljeđe unutarnjih suprotnosti bilo iznimno veliko da bi ga takav polovičan sporazum mogao neposredno i brzo ukloniti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670966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RASPRAVU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853248"/>
            <a:ext cx="9403742" cy="4395151"/>
          </a:xfrm>
        </p:spPr>
        <p:txBody>
          <a:bodyPr/>
          <a:lstStyle/>
          <a:p>
            <a:r>
              <a:rPr lang="hr-HR" dirty="0" smtClean="0"/>
              <a:t>1. Što mislite o Banovini Hrvatskoj, da li je ona bila potrebna Hrvatskoj?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2. Mislite li da je trebalo osnovati Srpsku i Slovensku jedinicu i zašto?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427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01" y="493663"/>
            <a:ext cx="9403742" cy="775581"/>
          </a:xfrm>
        </p:spPr>
        <p:txBody>
          <a:bodyPr/>
          <a:lstStyle/>
          <a:p>
            <a:r>
              <a:rPr lang="hr-HR" dirty="0" smtClean="0"/>
              <a:t>NOVA (CVETKOVIĆEVA) VLADA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101" y="1774209"/>
            <a:ext cx="10149266" cy="4490113"/>
          </a:xfrm>
        </p:spPr>
        <p:txBody>
          <a:bodyPr/>
          <a:lstStyle/>
          <a:p>
            <a:r>
              <a:rPr lang="hr-HR" dirty="0"/>
              <a:t>politička baza joj je bila slaba zbog situacije udaljavanja </a:t>
            </a:r>
            <a:r>
              <a:rPr lang="hr-HR" dirty="0" err="1" smtClean="0"/>
              <a:t>Stojadinovića</a:t>
            </a:r>
            <a:endParaRPr lang="hr-HR" dirty="0" smtClean="0"/>
          </a:p>
          <a:p>
            <a:endParaRPr lang="hr-HR" dirty="0"/>
          </a:p>
          <a:p>
            <a:r>
              <a:rPr lang="pl-PL" dirty="0"/>
              <a:t>bilo je pitanje da li je ta vlada ozbiljna nositeljica zadatka sporazuma s </a:t>
            </a:r>
            <a:r>
              <a:rPr lang="pl-PL" dirty="0" smtClean="0"/>
              <a:t>HSS-om</a:t>
            </a:r>
          </a:p>
          <a:p>
            <a:endParaRPr lang="pl-PL" dirty="0"/>
          </a:p>
          <a:p>
            <a:r>
              <a:rPr lang="hr-HR" dirty="0"/>
              <a:t>prema Bobanu tu su se razvile dvije najznačajnije </a:t>
            </a:r>
            <a:r>
              <a:rPr lang="hr-HR" dirty="0" smtClean="0"/>
              <a:t>pretpostavke: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da </a:t>
            </a:r>
            <a:r>
              <a:rPr lang="hr-HR" dirty="0"/>
              <a:t>je knez Pavle namjerno stavio tako slabu vladu s ciljem da taktizira i odugovlači rješenje hrvatskog </a:t>
            </a:r>
            <a:r>
              <a:rPr lang="hr-HR" dirty="0" smtClean="0"/>
              <a:t>pitanja</a:t>
            </a:r>
          </a:p>
          <a:p>
            <a:pPr>
              <a:buFont typeface="Wingdings" panose="05000000000000000000" pitchFamily="2" charset="2"/>
              <a:buChar char="à"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da </a:t>
            </a:r>
            <a:r>
              <a:rPr lang="hr-HR" dirty="0"/>
              <a:t>bi bez smetnje mogao ostvariti plan o sporazumu s Mačekom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01" y="3644948"/>
            <a:ext cx="20193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53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34604"/>
            <a:ext cx="9404723" cy="912058"/>
          </a:xfrm>
        </p:spPr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965279"/>
            <a:ext cx="9404723" cy="3616656"/>
          </a:xfrm>
        </p:spPr>
        <p:txBody>
          <a:bodyPr/>
          <a:lstStyle/>
          <a:p>
            <a:r>
              <a:rPr lang="hr-HR" dirty="0" smtClean="0"/>
              <a:t>Tuđman</a:t>
            </a:r>
            <a:r>
              <a:rPr lang="hr-HR" dirty="0"/>
              <a:t>, Franjo. </a:t>
            </a:r>
            <a:r>
              <a:rPr lang="hr-HR" i="1" dirty="0"/>
              <a:t>Hrvatska u monarhističkoj Jugoslaviji; </a:t>
            </a:r>
            <a:r>
              <a:rPr lang="hr-HR" i="1" dirty="0" smtClean="0"/>
              <a:t>knjiga </a:t>
            </a:r>
            <a:r>
              <a:rPr lang="hr-HR" i="1" dirty="0"/>
              <a:t>druga</a:t>
            </a:r>
            <a:r>
              <a:rPr lang="hr-HR" dirty="0"/>
              <a:t>. Zagreb: Hrvatska sveučilišna naklada, </a:t>
            </a:r>
            <a:r>
              <a:rPr lang="hr-HR" dirty="0" smtClean="0"/>
              <a:t>1993.</a:t>
            </a:r>
          </a:p>
          <a:p>
            <a:endParaRPr lang="hr-HR" dirty="0"/>
          </a:p>
          <a:p>
            <a:r>
              <a:rPr lang="hr-HR" dirty="0" smtClean="0"/>
              <a:t>Boban</a:t>
            </a:r>
            <a:r>
              <a:rPr lang="hr-HR" dirty="0"/>
              <a:t>, Ljubo. </a:t>
            </a:r>
            <a:r>
              <a:rPr lang="hr-HR" i="1" dirty="0"/>
              <a:t>Sporazum Cvetković-Maček</a:t>
            </a:r>
            <a:r>
              <a:rPr lang="hr-HR" dirty="0"/>
              <a:t>. Zagreb: Ljevak, 2023.</a:t>
            </a:r>
          </a:p>
        </p:txBody>
      </p:sp>
    </p:spTree>
    <p:extLst>
      <p:ext uri="{BB962C8B-B14F-4D97-AF65-F5344CB8AC3E}">
        <p14:creationId xmlns:p14="http://schemas.microsoft.com/office/powerpoint/2010/main" val="411753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4" y="764273"/>
            <a:ext cx="9648967" cy="5581936"/>
          </a:xfrm>
        </p:spPr>
        <p:txBody>
          <a:bodyPr/>
          <a:lstStyle/>
          <a:p>
            <a:r>
              <a:rPr lang="hr-HR" dirty="0"/>
              <a:t>u deklaraciji piše da je ova vlada „došla s jednom specijalnom misijom; da pristupi konsolidiranju naših unutarnjih prilika, da pripremi i pristupi rešenju onih problema koji ovu konsolidaciju </a:t>
            </a:r>
            <a:r>
              <a:rPr lang="hr-HR" dirty="0" err="1"/>
              <a:t>uslovljavaju</a:t>
            </a:r>
            <a:r>
              <a:rPr lang="hr-HR" dirty="0"/>
              <a:t> </a:t>
            </a:r>
            <a:r>
              <a:rPr lang="hr-HR" dirty="0" smtClean="0"/>
              <a:t>… Na </a:t>
            </a:r>
            <a:r>
              <a:rPr lang="hr-HR" dirty="0"/>
              <a:t>tom putu jedno od glavnih pitanja je nesumnjivo sređivanje odnosa u pogledima koji već dvadeset godina postoje kod braće Hrvata na osnovne probleme naše državne politike</a:t>
            </a:r>
            <a:r>
              <a:rPr lang="hr-HR" dirty="0" smtClean="0"/>
              <a:t>.“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/>
              <a:t>deklaracija je neodređena, nejasna pogotovo kad je riječ bila o način na koji vlada namjerava prići rješavanju hrvatskoga </a:t>
            </a:r>
            <a:r>
              <a:rPr lang="hr-HR" dirty="0" smtClean="0"/>
              <a:t>pitanja</a:t>
            </a:r>
          </a:p>
          <a:p>
            <a:endParaRPr lang="hr-HR" dirty="0"/>
          </a:p>
          <a:p>
            <a:r>
              <a:rPr lang="hr-HR" dirty="0"/>
              <a:t>karakteristična jer je jedina vlada na taj način pristupila hrvatskom pitanju i njegovo rješavanje označila kao specijalnu </a:t>
            </a:r>
            <a:r>
              <a:rPr lang="hr-HR" dirty="0" smtClean="0"/>
              <a:t>misiju</a:t>
            </a:r>
          </a:p>
        </p:txBody>
      </p:sp>
    </p:spTree>
    <p:extLst>
      <p:ext uri="{BB962C8B-B14F-4D97-AF65-F5344CB8AC3E}">
        <p14:creationId xmlns:p14="http://schemas.microsoft.com/office/powerpoint/2010/main" val="333799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1473959"/>
            <a:ext cx="9599477" cy="4244454"/>
          </a:xfrm>
        </p:spPr>
        <p:txBody>
          <a:bodyPr/>
          <a:lstStyle/>
          <a:p>
            <a:r>
              <a:rPr lang="hr-HR" dirty="0" err="1"/>
              <a:t>Cvetkovićeva</a:t>
            </a:r>
            <a:r>
              <a:rPr lang="hr-HR" dirty="0"/>
              <a:t> izjava u Skupštini potvrdila je odlučnost vlade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 smtClean="0"/>
              <a:t>„</a:t>
            </a:r>
            <a:r>
              <a:rPr lang="hr-HR" dirty="0"/>
              <a:t>Rešenje u svakom slučaju mora biti takvo da Hrvatima stvori i formalnu i stvarnu ravnopravnost u granicama ove državne zajednice, koju oni ni jednim svojim političkim aktom nisu porekli</a:t>
            </a:r>
            <a:r>
              <a:rPr lang="hr-HR" dirty="0" smtClean="0"/>
              <a:t>.“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/>
              <a:t>„Međutim, mi smo u Deklaraciji jasno i odlučno rekli, da se ima prekinuti sa metodama iz prošlosti i da politika realnog </a:t>
            </a:r>
            <a:r>
              <a:rPr lang="hr-HR" dirty="0" err="1"/>
              <a:t>shvatanja</a:t>
            </a:r>
            <a:r>
              <a:rPr lang="hr-HR" dirty="0"/>
              <a:t> ima da </a:t>
            </a:r>
            <a:r>
              <a:rPr lang="hr-HR" dirty="0" err="1"/>
              <a:t>zameni</a:t>
            </a:r>
            <a:r>
              <a:rPr lang="hr-HR" dirty="0"/>
              <a:t> politiku taktiziranja i političkog nadmudrivanja.“</a:t>
            </a:r>
          </a:p>
        </p:txBody>
      </p:sp>
    </p:spTree>
    <p:extLst>
      <p:ext uri="{BB962C8B-B14F-4D97-AF65-F5344CB8AC3E}">
        <p14:creationId xmlns:p14="http://schemas.microsoft.com/office/powerpoint/2010/main" val="108975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61" y="439071"/>
            <a:ext cx="9971846" cy="1007592"/>
          </a:xfrm>
        </p:spPr>
        <p:txBody>
          <a:bodyPr/>
          <a:lstStyle/>
          <a:p>
            <a:r>
              <a:rPr lang="hr-HR" sz="3200" dirty="0"/>
              <a:t>PRVI RAZGOVORI IZMEĐU MAČEKA I CVETKOVIĆA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61" y="1446663"/>
            <a:ext cx="9671596" cy="5104262"/>
          </a:xfrm>
        </p:spPr>
        <p:txBody>
          <a:bodyPr>
            <a:normAutofit/>
          </a:bodyPr>
          <a:lstStyle/>
          <a:p>
            <a:r>
              <a:rPr lang="hr-HR" dirty="0"/>
              <a:t>održao se 2. travnja u </a:t>
            </a:r>
            <a:r>
              <a:rPr lang="hr-HR" dirty="0" smtClean="0"/>
              <a:t>Zagrebu</a:t>
            </a:r>
          </a:p>
          <a:p>
            <a:endParaRPr lang="hr-HR" dirty="0"/>
          </a:p>
          <a:p>
            <a:r>
              <a:rPr lang="hr-HR" dirty="0" smtClean="0"/>
              <a:t>imao </a:t>
            </a:r>
            <a:r>
              <a:rPr lang="hr-HR" dirty="0"/>
              <a:t>je kurtoazni </a:t>
            </a:r>
            <a:r>
              <a:rPr lang="hr-HR" dirty="0" smtClean="0"/>
              <a:t>karakter</a:t>
            </a:r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tu </a:t>
            </a:r>
            <a:r>
              <a:rPr lang="hr-HR" dirty="0"/>
              <a:t>su riješena dva principijelna pitanja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Cvetković </a:t>
            </a:r>
            <a:r>
              <a:rPr lang="hr-HR" dirty="0"/>
              <a:t>je legitimiran kao mandatar krune i time je bio ispunjen uvjet koji je Maček </a:t>
            </a:r>
            <a:r>
              <a:rPr lang="hr-HR" dirty="0" smtClean="0"/>
              <a:t>postavljao</a:t>
            </a:r>
          </a:p>
          <a:p>
            <a:pPr>
              <a:buFont typeface="Wingdings" panose="05000000000000000000" pitchFamily="2" charset="2"/>
              <a:buChar char="à"/>
            </a:pPr>
            <a:endParaRPr lang="hr-HR" dirty="0"/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Cvetković </a:t>
            </a:r>
            <a:r>
              <a:rPr lang="hr-HR" dirty="0"/>
              <a:t>je pokazao spremnost da razgovara o određivanju teritorija Hrvatske, što će imati poseban položaj i određene kompetencije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t="8953" r="12338" b="21593"/>
          <a:stretch/>
        </p:blipFill>
        <p:spPr>
          <a:xfrm>
            <a:off x="6946712" y="1285906"/>
            <a:ext cx="4299044" cy="2902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821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38" y="466365"/>
            <a:ext cx="9453232" cy="857467"/>
          </a:xfrm>
        </p:spPr>
        <p:txBody>
          <a:bodyPr/>
          <a:lstStyle/>
          <a:p>
            <a:r>
              <a:rPr lang="hr-HR" sz="3600" dirty="0"/>
              <a:t>DRUGI SUSRET CVETKOVIĆA I MAČEKA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38" y="1657130"/>
            <a:ext cx="10012790" cy="4743669"/>
          </a:xfrm>
        </p:spPr>
        <p:txBody>
          <a:bodyPr>
            <a:normAutofit/>
          </a:bodyPr>
          <a:lstStyle/>
          <a:p>
            <a:r>
              <a:rPr lang="hr-HR" dirty="0"/>
              <a:t>održan je u Zagrebu 15. </a:t>
            </a:r>
            <a:r>
              <a:rPr lang="hr-HR" dirty="0" smtClean="0"/>
              <a:t>travnja</a:t>
            </a:r>
          </a:p>
          <a:p>
            <a:endParaRPr lang="hr-HR" dirty="0" smtClean="0"/>
          </a:p>
          <a:p>
            <a:r>
              <a:rPr lang="hr-HR" dirty="0" smtClean="0"/>
              <a:t>postignuta </a:t>
            </a:r>
            <a:r>
              <a:rPr lang="hr-HR" dirty="0"/>
              <a:t>je načelna suglasnost i prešlo se na konkretne dogovore</a:t>
            </a:r>
          </a:p>
          <a:p>
            <a:endParaRPr lang="hr-HR" dirty="0" smtClean="0"/>
          </a:p>
          <a:p>
            <a:r>
              <a:rPr lang="hr-HR" dirty="0" smtClean="0"/>
              <a:t>govorilo </a:t>
            </a:r>
            <a:r>
              <a:rPr lang="hr-HR" dirty="0"/>
              <a:t>se o teritoriju buduće Banovine Hrvatske, a najviše je spora bilo oko dijela Bosanske Krajine, koju je Maček </a:t>
            </a:r>
            <a:r>
              <a:rPr lang="hr-HR" dirty="0" smtClean="0"/>
              <a:t>tražio</a:t>
            </a:r>
          </a:p>
          <a:p>
            <a:endParaRPr lang="hr-HR" dirty="0"/>
          </a:p>
          <a:p>
            <a:r>
              <a:rPr lang="hr-HR" dirty="0" smtClean="0"/>
              <a:t>dogovoreno </a:t>
            </a:r>
            <a:r>
              <a:rPr lang="hr-HR" dirty="0"/>
              <a:t>je da će na </a:t>
            </a:r>
            <a:r>
              <a:rPr lang="hr-HR" dirty="0" smtClean="0"/>
              <a:t>Hrvatsku </a:t>
            </a:r>
            <a:r>
              <a:rPr lang="hr-HR" dirty="0"/>
              <a:t>s pojedinim ministarstvima biti prenesene određene </a:t>
            </a:r>
            <a:r>
              <a:rPr lang="hr-HR" dirty="0" smtClean="0"/>
              <a:t>kompetencije</a:t>
            </a:r>
          </a:p>
          <a:p>
            <a:endParaRPr lang="hr-HR" dirty="0"/>
          </a:p>
          <a:p>
            <a:r>
              <a:rPr lang="hr-HR" dirty="0" smtClean="0"/>
              <a:t>da </a:t>
            </a:r>
            <a:r>
              <a:rPr lang="hr-HR" dirty="0"/>
              <a:t>će biti obrazovana vlada s zadatkom provedbe sporazuma u život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548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29" y="384479"/>
            <a:ext cx="9404723" cy="953001"/>
          </a:xfrm>
        </p:spPr>
        <p:txBody>
          <a:bodyPr/>
          <a:lstStyle/>
          <a:p>
            <a:r>
              <a:rPr lang="hr-HR" sz="3600" dirty="0"/>
              <a:t>TREĆI SUSRET CVETKOVIĆA I MAČEKA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7" y="1610437"/>
            <a:ext cx="9958474" cy="4640238"/>
          </a:xfrm>
        </p:spPr>
        <p:txBody>
          <a:bodyPr/>
          <a:lstStyle/>
          <a:p>
            <a:r>
              <a:rPr lang="hr-HR" dirty="0"/>
              <a:t>održao se 22. travnja u Zagrebu</a:t>
            </a:r>
          </a:p>
          <a:p>
            <a:r>
              <a:rPr lang="hr-HR" dirty="0" smtClean="0"/>
              <a:t>spor </a:t>
            </a:r>
            <a:r>
              <a:rPr lang="hr-HR" dirty="0"/>
              <a:t>oko teritorija je prevladan tako da će se u spornim područjima izvršiti </a:t>
            </a:r>
            <a:r>
              <a:rPr lang="hr-HR" dirty="0" smtClean="0"/>
              <a:t>plebiscit</a:t>
            </a:r>
          </a:p>
          <a:p>
            <a:endParaRPr lang="hr-HR" dirty="0"/>
          </a:p>
          <a:p>
            <a:r>
              <a:rPr lang="hr-HR" dirty="0" smtClean="0"/>
              <a:t>tako je formiran sporazum: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spajanje savske i primorske banovine s gradom i kotarom Dubrovnikom</a:t>
            </a:r>
            <a:r>
              <a:rPr lang="hr-HR" dirty="0" smtClean="0"/>
              <a:t>, </a:t>
            </a:r>
            <a:r>
              <a:rPr lang="hr-HR" dirty="0"/>
              <a:t>a u dijelovima BIH, Dalmaciji, Srijemu i Vojvodini izvršit će se </a:t>
            </a:r>
            <a:r>
              <a:rPr lang="hr-HR" dirty="0" smtClean="0"/>
              <a:t>plebiscit</a:t>
            </a:r>
            <a:endParaRPr lang="hr-HR" dirty="0"/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prijenos </a:t>
            </a:r>
            <a:r>
              <a:rPr lang="hr-HR" dirty="0"/>
              <a:t>kompetencija s centralne vlade na Banovinu </a:t>
            </a:r>
            <a:r>
              <a:rPr lang="hr-HR" dirty="0" smtClean="0"/>
              <a:t>Hrvatsku</a:t>
            </a:r>
            <a:endParaRPr lang="hr-HR" dirty="0"/>
          </a:p>
          <a:p>
            <a:pPr marL="0" indent="0">
              <a:buNone/>
            </a:pP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dirty="0" smtClean="0"/>
              <a:t>sastaviti </a:t>
            </a:r>
            <a:r>
              <a:rPr lang="hr-HR" dirty="0"/>
              <a:t>će se zajednička vlada koja će imati pripremiti i provesti novo uređenje državne zajednice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665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8410"/>
          </a:xfrm>
        </p:spPr>
        <p:txBody>
          <a:bodyPr/>
          <a:lstStyle/>
          <a:p>
            <a:r>
              <a:rPr lang="hr-HR" sz="4000" dirty="0"/>
              <a:t>NAMJESNIŠTVO ODBILO SPORAZUM</a:t>
            </a:r>
            <a:br>
              <a:rPr lang="hr-HR" sz="4000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74209"/>
            <a:ext cx="9603357" cy="4421875"/>
          </a:xfrm>
        </p:spPr>
        <p:txBody>
          <a:bodyPr/>
          <a:lstStyle/>
          <a:p>
            <a:r>
              <a:rPr lang="hr-HR" dirty="0" smtClean="0"/>
              <a:t>najveća </a:t>
            </a:r>
            <a:r>
              <a:rPr lang="hr-HR" dirty="0"/>
              <a:t>je primjedba bila održavanje plebiscita na dijelovima Dalmacije (Boka kotorska) i </a:t>
            </a:r>
            <a:r>
              <a:rPr lang="hr-HR" dirty="0" smtClean="0"/>
              <a:t>Vojvodine</a:t>
            </a:r>
          </a:p>
          <a:p>
            <a:endParaRPr lang="hr-HR" dirty="0"/>
          </a:p>
          <a:p>
            <a:r>
              <a:rPr lang="hr-HR" dirty="0" smtClean="0"/>
              <a:t>pitanje </a:t>
            </a:r>
            <a:r>
              <a:rPr lang="hr-HR" dirty="0"/>
              <a:t>teritorijalnog razgraničenja postalo je otpor svih </a:t>
            </a:r>
            <a:r>
              <a:rPr lang="hr-HR" dirty="0" smtClean="0"/>
              <a:t>faktora</a:t>
            </a:r>
          </a:p>
          <a:p>
            <a:endParaRPr lang="hr-HR" dirty="0"/>
          </a:p>
          <a:p>
            <a:r>
              <a:rPr lang="hr-HR" dirty="0" smtClean="0"/>
              <a:t>protiv </a:t>
            </a:r>
            <a:r>
              <a:rPr lang="hr-HR" dirty="0"/>
              <a:t>teritorijalnog priključenja Bosne najviše se suprotstavljao </a:t>
            </a:r>
            <a:r>
              <a:rPr lang="hr-HR" dirty="0" err="1"/>
              <a:t>Spaho</a:t>
            </a:r>
            <a:r>
              <a:rPr lang="hr-HR" dirty="0"/>
              <a:t>, ali i političke stranke koje su okupljali Srbi</a:t>
            </a:r>
          </a:p>
          <a:p>
            <a:endParaRPr lang="hr-HR" dirty="0" smtClean="0"/>
          </a:p>
          <a:p>
            <a:r>
              <a:rPr lang="hr-HR" dirty="0"/>
              <a:t>knez </a:t>
            </a:r>
            <a:r>
              <a:rPr lang="hr-HR" dirty="0" smtClean="0"/>
              <a:t>Pavle </a:t>
            </a:r>
            <a:r>
              <a:rPr lang="hr-HR" dirty="0"/>
              <a:t>vjerojatno zbog puta u </a:t>
            </a:r>
            <a:r>
              <a:rPr lang="hr-HR" dirty="0" smtClean="0"/>
              <a:t>Rim, Berlin i Londonu, </a:t>
            </a:r>
            <a:r>
              <a:rPr lang="hr-HR" dirty="0"/>
              <a:t>odgodio donošenje konačne odluke jer je želio ispitati vanjskopolitičku </a:t>
            </a:r>
            <a:r>
              <a:rPr lang="hr-HR" dirty="0" smtClean="0"/>
              <a:t>situaciju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1276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593</TotalTime>
  <Words>1620</Words>
  <Application>Microsoft Office PowerPoint</Application>
  <PresentationFormat>Widescreen</PresentationFormat>
  <Paragraphs>235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Wingdings</vt:lpstr>
      <vt:lpstr>Wingdings 3</vt:lpstr>
      <vt:lpstr>Ion</vt:lpstr>
      <vt:lpstr>SPORAZUM CVETKOVIĆ-MAČEK</vt:lpstr>
      <vt:lpstr>PAD STOJADINOVIĆEVE VLADE</vt:lpstr>
      <vt:lpstr>NOVA (CVETKOVIĆEVA) VLADA</vt:lpstr>
      <vt:lpstr>PowerPoint Presentation</vt:lpstr>
      <vt:lpstr>PowerPoint Presentation</vt:lpstr>
      <vt:lpstr>PRVI RAZGOVORI IZMEĐU MAČEKA I CVETKOVIĆA</vt:lpstr>
      <vt:lpstr>DRUGI SUSRET CVETKOVIĆA I MAČEKA</vt:lpstr>
      <vt:lpstr>TREĆI SUSRET CVETKOVIĆA I MAČEKA</vt:lpstr>
      <vt:lpstr>NAMJESNIŠTVO ODBILO SPORAZUM </vt:lpstr>
      <vt:lpstr>SJEDNICA HRVATSKOG  NARODNOG ZASTUPSTVA</vt:lpstr>
      <vt:lpstr>GLEDIŠTA ZAPADNIH SILA</vt:lpstr>
      <vt:lpstr>NOVI PREGOVORI</vt:lpstr>
      <vt:lpstr>PowerPoint Presentation</vt:lpstr>
      <vt:lpstr>SPORAZUM CVETKOVIĆ-MAČEK</vt:lpstr>
      <vt:lpstr>PowerPoint Presentation</vt:lpstr>
      <vt:lpstr>TOČKE SPORAZUMA</vt:lpstr>
      <vt:lpstr>PowerPoint Presentation</vt:lpstr>
      <vt:lpstr>PowerPoint Presentation</vt:lpstr>
      <vt:lpstr>PowerPoint Presentation</vt:lpstr>
      <vt:lpstr>RAZLIČITO VIĐENJE STRANAKA</vt:lpstr>
      <vt:lpstr>PowerPoint Presentation</vt:lpstr>
      <vt:lpstr>PowerPoint Presentation</vt:lpstr>
      <vt:lpstr>PowerPoint Presentation</vt:lpstr>
      <vt:lpstr>PROVEDBA SPORAZUMA</vt:lpstr>
      <vt:lpstr>PowerPoint Presentation</vt:lpstr>
      <vt:lpstr>PowerPoint Presentation</vt:lpstr>
      <vt:lpstr>SRPSKA POLITIČKA JEDINICA</vt:lpstr>
      <vt:lpstr>ZAKLJUČAK</vt:lpstr>
      <vt:lpstr>PITANJA ZA RASPRAVU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SPORAZUM CVETKOVIĆ-MAČEK</dc:title>
  <dc:creator>win</dc:creator>
  <cp:lastModifiedBy>win</cp:lastModifiedBy>
  <cp:revision>81</cp:revision>
  <dcterms:created xsi:type="dcterms:W3CDTF">2025-05-05T14:05:46Z</dcterms:created>
  <dcterms:modified xsi:type="dcterms:W3CDTF">2025-05-06T05:25:34Z</dcterms:modified>
</cp:coreProperties>
</file>