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sldIdLst>
    <p:sldId id="256" r:id="rId2"/>
    <p:sldId id="275" r:id="rId3"/>
    <p:sldId id="272" r:id="rId4"/>
    <p:sldId id="276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9" r:id="rId14"/>
    <p:sldId id="266" r:id="rId15"/>
    <p:sldId id="267" r:id="rId16"/>
    <p:sldId id="268" r:id="rId17"/>
    <p:sldId id="269" r:id="rId18"/>
    <p:sldId id="273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6981"/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67" d="100"/>
          <a:sy n="67" d="100"/>
        </p:scale>
        <p:origin x="1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4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09F09-7A9E-4F08-B65D-9C0538C1D0EA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56878-3558-44CA-B543-42BB4F9BA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76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184 AD Commodus renamed all the months of the year after names and aspects of himself. Cassius </a:t>
            </a:r>
            <a:r>
              <a:rPr lang="en-GB" dirty="0" err="1"/>
              <a:t>Dio</a:t>
            </a:r>
            <a:r>
              <a:rPr lang="en-GB" dirty="0"/>
              <a:t> lists </a:t>
            </a:r>
            <a:r>
              <a:rPr lang="en-GB" dirty="0" err="1"/>
              <a:t>Amazonius</a:t>
            </a:r>
            <a:r>
              <a:rPr lang="en-GB" dirty="0"/>
              <a:t> (January), Invictus, Felix, Pius, Lucius, Aelius, Aurelius, Commodus, Augustus, </a:t>
            </a:r>
            <a:r>
              <a:rPr lang="en-GB" dirty="0" err="1"/>
              <a:t>Herculeus</a:t>
            </a:r>
            <a:r>
              <a:rPr lang="en-GB" dirty="0"/>
              <a:t>, Romanus, and </a:t>
            </a:r>
            <a:r>
              <a:rPr lang="en-GB" dirty="0" err="1"/>
              <a:t>Exsuperatorius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56878-3558-44CA-B543-42BB4F9BA44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58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2AF9D-DA15-4D9E-A6D0-C25153D077F4}" type="slidenum">
              <a:rPr lang="hr-HR" altLang="sr-Latn-RS"/>
              <a:pPr/>
              <a:t>13</a:t>
            </a:fld>
            <a:endParaRPr lang="hr-HR" altLang="sr-Latn-R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547430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E7687-86C5-4BB0-9A2A-70ABE0CB54F3}" type="slidenum">
              <a:rPr lang="hr-HR" altLang="sr-Latn-RS"/>
              <a:pPr/>
              <a:t>14</a:t>
            </a:fld>
            <a:endParaRPr lang="hr-HR" altLang="sr-Latn-R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6BE69-E393-481B-944B-B79D157F08B3}" type="slidenum">
              <a:rPr lang="hr-HR" altLang="sr-Latn-RS"/>
              <a:pPr/>
              <a:t>15</a:t>
            </a:fld>
            <a:endParaRPr lang="hr-HR" altLang="sr-Latn-R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70C96-1EE3-4121-AF12-C53FF25D858E}" type="slidenum">
              <a:rPr lang="hr-HR" altLang="sr-Latn-RS"/>
              <a:pPr/>
              <a:t>16</a:t>
            </a:fld>
            <a:endParaRPr lang="hr-HR" altLang="sr-Latn-R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32C257-C10F-4056-A8CF-7D9987281014}" type="slidenum">
              <a:rPr lang="hr-HR" altLang="sr-Latn-RS"/>
              <a:pPr/>
              <a:t>17</a:t>
            </a:fld>
            <a:endParaRPr lang="hr-HR" altLang="sr-Latn-R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BB5CD-5DC0-4FFE-8236-F9F8B38C7E80}" type="slidenum">
              <a:rPr lang="hr-HR" altLang="sr-Latn-RS"/>
              <a:pPr/>
              <a:t>18</a:t>
            </a:fld>
            <a:endParaRPr lang="hr-HR" altLang="sr-Latn-R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51242-791C-4239-A825-627E72425E45}" type="slidenum">
              <a:rPr lang="hr-HR" altLang="sr-Latn-RS"/>
              <a:pPr/>
              <a:t>3</a:t>
            </a:fld>
            <a:endParaRPr lang="hr-HR" altLang="sr-Latn-R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sr-Latn-RS" dirty="0"/>
              <a:t>U početku od 12. do 14. septembra (oko Ida, 14. je </a:t>
            </a:r>
            <a:r>
              <a:rPr lang="hr-HR" altLang="sr-Latn-RS" i="1" dirty="0"/>
              <a:t>religiosus </a:t>
            </a:r>
            <a:r>
              <a:rPr lang="hr-HR" altLang="sr-Latn-RS" i="0" dirty="0"/>
              <a:t>i smotra je konjice)</a:t>
            </a:r>
          </a:p>
          <a:p>
            <a:r>
              <a:rPr lang="hr-HR" altLang="sr-Latn-RS" i="0" dirty="0"/>
              <a:t>Rade se i egzibicije na konjima: utrka kola gdje se vozi i ratnik koji završava utrku trčeći, boksači, plesači, jahači s dva konja, itd.</a:t>
            </a:r>
            <a:endParaRPr lang="en-GB" altLang="sr-Latn-R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D065AE8C-A72C-4B91-A08E-293972BAC628}" type="slidenum">
              <a:rPr lang="hr-HR" altLang="sr-Latn-RS" sz="1200">
                <a:latin typeface="Arial" charset="0"/>
              </a:rPr>
              <a:pPr eaLnBrk="1" hangingPunct="1"/>
              <a:t>6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8DC97FA4-3035-44B9-AEF1-53A4A209CAF3}" type="slidenum">
              <a:rPr lang="hr-HR" altLang="sr-Latn-RS" sz="1200">
                <a:latin typeface="Arial" charset="0"/>
              </a:rPr>
              <a:pPr eaLnBrk="1" hangingPunct="1"/>
              <a:t>7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D3E33692-BFAE-4B68-8D01-FB4FB76C3FF6}" type="slidenum">
              <a:rPr lang="hr-HR" altLang="sr-Latn-RS" sz="1200">
                <a:latin typeface="Arial" charset="0"/>
              </a:rPr>
              <a:pPr eaLnBrk="1" hangingPunct="1"/>
              <a:t>8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95BD1E22-5590-4E33-B640-8E3807A921A9}" type="slidenum">
              <a:rPr lang="hr-HR" altLang="sr-Latn-RS" sz="1200">
                <a:latin typeface="Arial" charset="0"/>
              </a:rPr>
              <a:pPr eaLnBrk="1" hangingPunct="1"/>
              <a:t>9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95E74481-8388-4C74-ADAA-EB13F67AE014}" type="slidenum">
              <a:rPr lang="hr-HR" altLang="sr-Latn-RS" sz="1200">
                <a:latin typeface="Arial" charset="0"/>
              </a:rPr>
              <a:pPr eaLnBrk="1" hangingPunct="1"/>
              <a:t>10</a:t>
            </a:fld>
            <a:endParaRPr lang="hr-HR" altLang="sr-Latn-RS" sz="12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A54F6-8A8B-4E55-97E9-ED4923442490}" type="slidenum">
              <a:rPr lang="hr-HR" altLang="sr-Latn-RS"/>
              <a:pPr/>
              <a:t>11</a:t>
            </a:fld>
            <a:endParaRPr lang="hr-HR" altLang="sr-Latn-R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80788-CA62-42F4-AF8D-D39880BA35C9}" type="slidenum">
              <a:rPr lang="hr-HR" altLang="sr-Latn-RS"/>
              <a:pPr/>
              <a:t>12</a:t>
            </a:fld>
            <a:endParaRPr lang="hr-HR" altLang="sr-Latn-R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3B353D-23C0-478A-A8C9-D3561BE95112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53D-23C0-478A-A8C9-D3561BE95112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73B353D-23C0-478A-A8C9-D3561BE95112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9A976-2C68-4CCD-B1F3-685E01E81B7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4724378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53D-23C0-478A-A8C9-D3561BE95112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3B353D-23C0-478A-A8C9-D3561BE95112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53D-23C0-478A-A8C9-D3561BE95112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53D-23C0-478A-A8C9-D3561BE95112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53D-23C0-478A-A8C9-D3561BE95112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3B353D-23C0-478A-A8C9-D3561BE95112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53D-23C0-478A-A8C9-D3561BE95112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353D-23C0-478A-A8C9-D3561BE95112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73B353D-23C0-478A-A8C9-D3561BE95112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62DB4DD-B4E5-44B8-8921-A8528F5174F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6" y="1268760"/>
            <a:ext cx="614468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1008112"/>
          </a:xfrm>
        </p:spPr>
        <p:txBody>
          <a:bodyPr/>
          <a:lstStyle/>
          <a:p>
            <a:r>
              <a:rPr lang="hr-HR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September</a:t>
            </a:r>
            <a:endParaRPr lang="en-GB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81328"/>
            <a:ext cx="9144000" cy="337592"/>
          </a:xfrm>
        </p:spPr>
        <p:txBody>
          <a:bodyPr>
            <a:normAutofit/>
          </a:bodyPr>
          <a:lstStyle/>
          <a:p>
            <a:r>
              <a:rPr lang="en-US" sz="1000" dirty="0"/>
              <a:t>"Sousse mosaic calendar September" by Ad </a:t>
            </a:r>
            <a:r>
              <a:rPr lang="en-US" sz="1000" dirty="0" err="1"/>
              <a:t>Meskens</a:t>
            </a:r>
            <a:r>
              <a:rPr lang="en-US" sz="1000" dirty="0"/>
              <a:t> - Own work. Licensed under CC BY-SA 3.0 via Wikimedia Commons - http://commons.wikimedia.org/wiki/File:Sousse_mosaic_calendar_September.JPG#/media/File:Sousse_mosaic_calendar_September.JPG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82171753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2797175" cy="762000"/>
          </a:xfrm>
        </p:spPr>
        <p:txBody>
          <a:bodyPr>
            <a:normAutofit/>
          </a:bodyPr>
          <a:lstStyle/>
          <a:p>
            <a:r>
              <a:rPr lang="hr-HR" altLang="sr-Latn-RS" cap="sm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O</a:t>
            </a:r>
            <a:r>
              <a:rPr lang="hr-HR" altLang="sr-Latn-RS" sz="3600" cap="sm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č</a:t>
            </a:r>
            <a:r>
              <a:rPr lang="hr-HR" altLang="sr-Latn-RS" cap="sm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išćenje</a:t>
            </a:r>
            <a:endParaRPr lang="hr-HR" altLang="sr-Latn-RS" cap="small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412777"/>
            <a:ext cx="8579296" cy="5328592"/>
          </a:xfrm>
        </p:spPr>
        <p:txBody>
          <a:bodyPr>
            <a:noAutofit/>
          </a:bodyPr>
          <a:lstStyle/>
          <a:p>
            <a:pPr lvl="1"/>
            <a:r>
              <a:rPr lang="hr-HR" altLang="sr-Latn-RS" sz="2800" dirty="0">
                <a:latin typeface="Palatino Linotype" panose="02040502050505030304" pitchFamily="18" charset="0"/>
              </a:rPr>
              <a:t>Vodom (tekućom ili morskom, prije žrtve), kađenjem sumporom ili lovorom, krvlju ili žrtvom</a:t>
            </a:r>
          </a:p>
          <a:p>
            <a:pPr lvl="1"/>
            <a:r>
              <a:rPr lang="hr-HR" altLang="sr-Latn-RS" sz="2800" dirty="0">
                <a:latin typeface="Palatino Linotype" panose="02040502050505030304" pitchFamily="18" charset="0"/>
              </a:rPr>
              <a:t>Zbog kontakta sa smrti </a:t>
            </a:r>
          </a:p>
          <a:p>
            <a:pPr lvl="2"/>
            <a:r>
              <a:rPr lang="hr-HR" altLang="sr-Latn-RS" sz="2400" dirty="0">
                <a:latin typeface="Palatino Linotype" panose="02040502050505030304" pitchFamily="18" charset="0"/>
              </a:rPr>
              <a:t>ubojstvo, pogreb, ali i rođenje </a:t>
            </a:r>
          </a:p>
          <a:p>
            <a:pPr lvl="1"/>
            <a:r>
              <a:rPr lang="hr-HR" altLang="sr-Latn-RS" sz="2800" dirty="0">
                <a:latin typeface="Palatino Linotype" panose="02040502050505030304" pitchFamily="18" charset="0"/>
              </a:rPr>
              <a:t>Zbog bezbožničkih riječi </a:t>
            </a:r>
          </a:p>
          <a:p>
            <a:pPr lvl="2"/>
            <a:r>
              <a:rPr lang="hr-HR" altLang="sr-Latn-RS" sz="2400" dirty="0">
                <a:latin typeface="Palatino Linotype" panose="02040502050505030304" pitchFamily="18" charset="0"/>
              </a:rPr>
              <a:t>pljuvanje</a:t>
            </a:r>
          </a:p>
          <a:p>
            <a:pPr lvl="1"/>
            <a:r>
              <a:rPr lang="hr-HR" altLang="sr-Latn-RS" sz="2800" dirty="0">
                <a:latin typeface="Palatino Linotype" panose="02040502050505030304" pitchFamily="18" charset="0"/>
              </a:rPr>
              <a:t>Sve korišteno se spaljuje</a:t>
            </a:r>
          </a:p>
          <a:p>
            <a:pPr lvl="1"/>
            <a:r>
              <a:rPr lang="hr-HR" altLang="sr-Latn-RS" sz="2800" dirty="0">
                <a:latin typeface="Palatino Linotype" panose="02040502050505030304" pitchFamily="18" charset="0"/>
              </a:rPr>
              <a:t>Nema kazne za krivu zakletvu </a:t>
            </a:r>
          </a:p>
          <a:p>
            <a:pPr lvl="2"/>
            <a:r>
              <a:rPr lang="hr-HR" altLang="sr-Latn-RS" sz="2400" dirty="0">
                <a:latin typeface="Palatino Linotype" panose="02040502050505030304" pitchFamily="18" charset="0"/>
              </a:rPr>
              <a:t>njih kažnjava Zeus / Jupiter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505607"/>
            <a:ext cx="3275856" cy="434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72400" y="18601"/>
            <a:ext cx="971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http://1.bp.blogspot.com/-VK9QfODWJy8/VCgiwNo75qI/AAAAAAAAA1Y/HkIMFyfEaQE/s1600/PIc%2Bfor%2Bblog.jpg</a:t>
            </a:r>
          </a:p>
        </p:txBody>
      </p:sp>
    </p:spTree>
    <p:extLst>
      <p:ext uri="{BB962C8B-B14F-4D97-AF65-F5344CB8AC3E}">
        <p14:creationId xmlns:p14="http://schemas.microsoft.com/office/powerpoint/2010/main" val="255392221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Documents and Settings\Maja\My Documents\Downloads\statue-of-zeus-in-olymp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44" y="116632"/>
            <a:ext cx="60896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5038253"/>
            <a:ext cx="8532440" cy="1828800"/>
          </a:xfrm>
        </p:spPr>
        <p:txBody>
          <a:bodyPr/>
          <a:lstStyle/>
          <a:p>
            <a:r>
              <a:rPr lang="hr-HR" altLang="sr-Latn-RS" dirty="0">
                <a:latin typeface="Palatino Linotype" pitchFamily="18" charset="0"/>
              </a:rPr>
              <a:t>Jupiter	(</a:t>
            </a:r>
            <a:r>
              <a:rPr lang="hr-HR" altLang="sr-Latn-RS" i="1" dirty="0">
                <a:latin typeface="Palatino Linotype" pitchFamily="18" charset="0"/>
              </a:rPr>
              <a:t>Iuppiter</a:t>
            </a:r>
            <a:r>
              <a:rPr lang="hr-HR" altLang="sr-Latn-RS" dirty="0">
                <a:latin typeface="Palatino Linotype" pitchFamily="18" charset="0"/>
              </a:rPr>
              <a:t>)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516216" y="3184451"/>
            <a:ext cx="159786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Rekonstrukcija</a:t>
            </a:r>
          </a:p>
          <a:p>
            <a:pPr algn="ctr">
              <a:spcBef>
                <a:spcPct val="50000"/>
              </a:spcBef>
            </a:pPr>
            <a:r>
              <a:rPr lang="hr-HR" altLang="sr-Latn-R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Fidijinog </a:t>
            </a:r>
          </a:p>
          <a:p>
            <a:pPr algn="ctr">
              <a:spcBef>
                <a:spcPct val="50000"/>
              </a:spcBef>
            </a:pPr>
            <a:r>
              <a:rPr lang="hr-HR" altLang="sr-Latn-R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Zeusa u</a:t>
            </a:r>
          </a:p>
          <a:p>
            <a:pPr algn="ctr">
              <a:spcBef>
                <a:spcPct val="50000"/>
              </a:spcBef>
            </a:pPr>
            <a:r>
              <a:rPr lang="hr-HR" altLang="sr-Latn-R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Olimpiji</a:t>
            </a:r>
          </a:p>
        </p:txBody>
      </p:sp>
      <p:pic>
        <p:nvPicPr>
          <p:cNvPr id="2060" name="Picture 12" descr="C:\Documents and Settings\Maja\My Documents\Downloads\coin_jupiter_olympia_bodemuseu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92" b="94595" l="5313" r="95313">
                        <a14:foregroundMark x1="9688" y1="76014" x2="5938" y2="59459"/>
                        <a14:foregroundMark x1="5938" y1="59459" x2="20313" y2="18581"/>
                        <a14:foregroundMark x1="4063" y1="61824" x2="14375" y2="79392"/>
                        <a14:foregroundMark x1="14375" y1="79392" x2="28125" y2="91554"/>
                        <a14:foregroundMark x1="28125" y1="91554" x2="46563" y2="94932"/>
                        <a14:foregroundMark x1="46563" y1="94932" x2="75313" y2="87162"/>
                        <a14:foregroundMark x1="31563" y1="94595" x2="13438" y2="79054"/>
                        <a14:foregroundMark x1="13438" y1="79054" x2="5313" y2="57095"/>
                        <a14:foregroundMark x1="30312" y1="93581" x2="15313" y2="84797"/>
                        <a14:foregroundMark x1="15313" y1="84797" x2="7813" y2="71284"/>
                        <a14:foregroundMark x1="20938" y1="16216" x2="35313" y2="4392"/>
                        <a14:foregroundMark x1="35313" y1="4392" x2="72500" y2="9122"/>
                        <a14:foregroundMark x1="72500" y1="9122" x2="74688" y2="10473"/>
                        <a14:foregroundMark x1="88750" y1="73311" x2="95313" y2="53041"/>
                        <a14:foregroundMark x1="95313" y1="53041" x2="90313" y2="27365"/>
                        <a14:foregroundMark x1="66250" y1="94595" x2="85000" y2="80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8073" y="0"/>
            <a:ext cx="331592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8910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87"/>
            <a:ext cx="4211960" cy="29336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18488" cy="752475"/>
          </a:xfrm>
        </p:spPr>
        <p:txBody>
          <a:bodyPr/>
          <a:lstStyle/>
          <a:p>
            <a:r>
              <a:rPr lang="hr-HR" altLang="sr-Latn-RS" sz="4000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itchFamily="18" charset="0"/>
              </a:rPr>
              <a:t>Zeus</a:t>
            </a:r>
            <a:endParaRPr lang="hr-HR" altLang="sr-Latn-RS" sz="4000" cap="small" dirty="0">
              <a:solidFill>
                <a:schemeClr val="accent4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776"/>
            <a:ext cx="7993011" cy="5445224"/>
          </a:xfrm>
        </p:spPr>
        <p:txBody>
          <a:bodyPr>
            <a:normAutofit fontScale="92500" lnSpcReduction="10000"/>
          </a:bodyPr>
          <a:lstStyle/>
          <a:p>
            <a:r>
              <a:rPr lang="hr-HR" altLang="sr-Latn-RS" dirty="0">
                <a:latin typeface="Palatino Linotype" pitchFamily="18" charset="0"/>
              </a:rPr>
              <a:t>Sin Krona i Reje </a:t>
            </a:r>
          </a:p>
          <a:p>
            <a:pPr marL="0" indent="0">
              <a:buNone/>
            </a:pPr>
            <a:r>
              <a:rPr lang="hr-HR" altLang="sr-Latn-RS" dirty="0">
                <a:latin typeface="Palatino Linotype" pitchFamily="18" charset="0"/>
              </a:rPr>
              <a:t>  	(rimskih Saturna i Ope)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braća su mu Posejdon i Had, a </a:t>
            </a:r>
          </a:p>
          <a:p>
            <a:pPr marL="292608" lvl="1" indent="0">
              <a:buNone/>
            </a:pPr>
            <a:r>
              <a:rPr lang="hr-HR" altLang="sr-Latn-RS" dirty="0">
                <a:latin typeface="Palatino Linotype" pitchFamily="18" charset="0"/>
              </a:rPr>
              <a:t>sestre Hera, Demetra i Hestija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odrastao na Kreti, uz pomoć nimfa i koze Amalteje (&gt; rog obilja = </a:t>
            </a:r>
            <a:r>
              <a:rPr lang="hr-HR" altLang="sr-Latn-RS" i="1" dirty="0">
                <a:latin typeface="Palatino Linotype" pitchFamily="18" charset="0"/>
              </a:rPr>
              <a:t>cornucopia</a:t>
            </a:r>
            <a:r>
              <a:rPr lang="hr-HR" altLang="sr-Latn-RS" dirty="0">
                <a:latin typeface="Palatino Linotype" pitchFamily="18" charset="0"/>
              </a:rPr>
              <a:t>)</a:t>
            </a:r>
          </a:p>
          <a:p>
            <a:r>
              <a:rPr lang="hr-HR" altLang="sr-Latn-RS" dirty="0">
                <a:latin typeface="Palatino Linotype" pitchFamily="18" charset="0"/>
              </a:rPr>
              <a:t>Stoluje na Olimpu</a:t>
            </a:r>
          </a:p>
          <a:p>
            <a:r>
              <a:rPr lang="hr-HR" altLang="sr-Latn-RS" dirty="0">
                <a:latin typeface="Palatino Linotype" pitchFamily="18" charset="0"/>
              </a:rPr>
              <a:t>Zaštitni mu je znak munja, biljka hrast, a životinja orao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Često uzima druga obličja (bik, labud, kiša, ...)</a:t>
            </a:r>
          </a:p>
          <a:p>
            <a:r>
              <a:rPr lang="hr-HR" altLang="sr-Latn-RS" sz="2800" dirty="0">
                <a:latin typeface="Palatino Linotype" pitchFamily="18" charset="0"/>
              </a:rPr>
              <a:t>Vrhovni bog, vladar neba i zemlje </a:t>
            </a:r>
          </a:p>
          <a:p>
            <a:r>
              <a:rPr lang="hr-HR" altLang="sr-Latn-RS" dirty="0">
                <a:latin typeface="Palatino Linotype" pitchFamily="18" charset="0"/>
              </a:rPr>
              <a:t>Zaštitnik dnevnog, vedrog i sunčanog neba 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otud mu ime: </a:t>
            </a:r>
            <a:r>
              <a:rPr lang="hr-HR" altLang="sr-Latn-RS" i="1" dirty="0">
                <a:latin typeface="Palatino Linotype" pitchFamily="18" charset="0"/>
              </a:rPr>
              <a:t>dyeu</a:t>
            </a:r>
            <a:r>
              <a:rPr lang="hr-HR" altLang="sr-Latn-RS" dirty="0">
                <a:latin typeface="Palatino Linotype" pitchFamily="18" charset="0"/>
              </a:rPr>
              <a:t> - </a:t>
            </a:r>
            <a:r>
              <a:rPr lang="hr-HR" altLang="sr-Latn-RS" i="1" dirty="0">
                <a:latin typeface="Palatino Linotype" pitchFamily="18" charset="0"/>
              </a:rPr>
              <a:t>pater</a:t>
            </a:r>
            <a:r>
              <a:rPr lang="hr-HR" altLang="sr-Latn-RS" dirty="0">
                <a:latin typeface="Palatino Linotype" pitchFamily="18" charset="0"/>
              </a:rPr>
              <a:t> = vedro nebo - otac 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ujedno i bog oluje, skupljač oblaka</a:t>
            </a:r>
          </a:p>
          <a:p>
            <a:r>
              <a:rPr lang="hr-HR" altLang="sr-Latn-RS" dirty="0">
                <a:latin typeface="Palatino Linotype" pitchFamily="18" charset="0"/>
              </a:rPr>
              <a:t>Zaštitnik zakletve, prava i uspjeha pothvata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2405" y="27275"/>
            <a:ext cx="3127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18714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D69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Zeus i Gani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3671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2590800" cy="762000"/>
          </a:xfrm>
        </p:spPr>
        <p:txBody>
          <a:bodyPr/>
          <a:lstStyle/>
          <a:p>
            <a:r>
              <a:rPr lang="hr-HR" altLang="sr-Latn-RS" i="1" dirty="0">
                <a:solidFill>
                  <a:srgbClr val="FFFF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ZEUS +</a:t>
            </a:r>
            <a:r>
              <a:rPr lang="en-GB" altLang="sr-Latn-RS" dirty="0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88640"/>
            <a:ext cx="5029200" cy="6669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Afrodita 	= Eros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Akakalida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Amon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Alkmena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Heraklo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Anaksiteja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Olen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Antiopa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/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Teba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Amfion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Zet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Arga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Dioniz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u="sng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Asterija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Hekata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Asteropa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Akragant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Danaja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Perzej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Deidamija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Sarpedon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Demetra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Perzefona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Dioniz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Hekata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Dija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Piritoj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Kentauri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Diona 	= Afrodita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Ega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Egipan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Egina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Eak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Damokratija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Elara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Titije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Elektra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Jazion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Dardan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Harmonija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Eneida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Pan 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Eurinoma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Harite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Azop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Muze 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Euriodija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Arkizije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Europa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Minos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Radamant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Sarpedon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Karnije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</a:rPr>
              <a:t> 			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D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odon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Fereja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Hekata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Ftija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Ahej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(Geja)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Agdistis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Harmonija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Harite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Hemera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Jazion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Hera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(3. žena)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Hefest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Ares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Heba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Ilitije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Hekata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Harite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			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Erida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Hibrida 	= Pan 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Ida 		= Daktili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Io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Epaf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Ceresa,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Ias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Jokasta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Agamed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Kaliopa</a:t>
            </a:r>
            <a:r>
              <a:rPr lang="hr-HR" altLang="sr-Latn-RS" sz="1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200" b="1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Koribanti</a:t>
            </a:r>
            <a:endParaRPr lang="en-GB" altLang="sr-Latn-RS" sz="1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29200" y="188640"/>
            <a:ext cx="4114800" cy="6669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Kalisto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/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Helika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Arkad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Karma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Britomartida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Lamija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Sibila /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Herofila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Leda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Polideuk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Helena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Let(h)a 		= ?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Harite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Leta 		= Apolon,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Artemida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Maera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Lokro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Maja 		= Hermes</a:t>
            </a:r>
            <a:r>
              <a:rPr lang="en-GB" altLang="sr-Latn-RS" sz="1300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Metida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(1. žena) 	= Atena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Mnemozina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Muze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Neera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Egla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Nemeza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Helena,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Dioskuri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Nioba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Arg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Pelazg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Pasifaja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Amon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Perzefona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Jakho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Melinoja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Dioniz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</a:rPr>
              <a:t>		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/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Sabazije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/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Zagrej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Plusija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Muze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Plutona 	= Tantal 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Protogenija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Op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Etlije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Roja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Anije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Selena 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Nemeja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Pandija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Ersa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Semela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Dioniz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u="sng" dirty="0" err="1">
                <a:solidFill>
                  <a:srgbClr val="FFFF00"/>
                </a:solidFill>
                <a:latin typeface="Book Antiqua" panose="02040602050305030304" pitchFamily="18" charset="0"/>
              </a:rPr>
              <a:t>Sinopa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</a:rPr>
              <a:t>		= ? Sir </a:t>
            </a:r>
            <a:endParaRPr lang="hr-HR" altLang="sr-Latn-RS" sz="1300" u="sng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Stiks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Perzefona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Tajgeta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Lakedemon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Talija 		= Palici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Temida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(2. žena)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Astreja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Hore (Dika, 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</a:rPr>
              <a:t>			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Eunomija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Irena), ? 			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Hesperide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 ?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Moire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			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Prometej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u="sng" dirty="0" err="1">
                <a:solidFill>
                  <a:srgbClr val="FFFF00"/>
                </a:solidFill>
                <a:latin typeface="Book Antiqua" panose="02040602050305030304" pitchFamily="18" charset="0"/>
              </a:rPr>
              <a:t>Tetida</a:t>
            </a:r>
            <a:endParaRPr lang="hr-HR" altLang="sr-Latn-RS" sz="1300" u="sng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Tija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Makedon</a:t>
            </a: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? Magnet 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Trakija 		= </a:t>
            </a:r>
            <a:r>
              <a:rPr lang="hr-HR" altLang="sr-Latn-RS" sz="1300" dirty="0" err="1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Bitinija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? 		= Lite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sr-Latn-RS" sz="1300" dirty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Nimfe – njih stotinjak s raznolikim potomstvom</a:t>
            </a:r>
            <a:endParaRPr lang="en-GB" altLang="sr-Latn-RS" sz="1300" dirty="0">
              <a:solidFill>
                <a:srgbClr val="FFFF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06224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438" y="10294"/>
            <a:ext cx="3756347" cy="58052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23913"/>
          </a:xfrm>
        </p:spPr>
        <p:txBody>
          <a:bodyPr>
            <a:normAutofit/>
          </a:bodyPr>
          <a:lstStyle/>
          <a:p>
            <a:r>
              <a:rPr lang="hr-HR" altLang="sr-Latn-RS" sz="4000" cap="sm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itchFamily="18" charset="0"/>
              </a:rPr>
              <a:t>Jupiter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2601" y="1023392"/>
            <a:ext cx="5652120" cy="6023793"/>
          </a:xfrm>
        </p:spPr>
        <p:txBody>
          <a:bodyPr>
            <a:normAutofit lnSpcReduction="10000"/>
          </a:bodyPr>
          <a:lstStyle/>
          <a:p>
            <a:r>
              <a:rPr lang="hr-HR" altLang="sr-Latn-RS" dirty="0">
                <a:latin typeface="Palatino Linotype" pitchFamily="18" charset="0"/>
              </a:rPr>
              <a:t>Općeitalsko božanstvo s raznim nadimcima za razne djelatnosti:</a:t>
            </a:r>
          </a:p>
          <a:p>
            <a:pPr lvl="1"/>
            <a:r>
              <a:rPr lang="hr-HR" altLang="sr-Latn-RS" i="1" dirty="0">
                <a:latin typeface="Palatino Linotype" pitchFamily="18" charset="0"/>
              </a:rPr>
              <a:t>Stator, Victor = </a:t>
            </a:r>
            <a:r>
              <a:rPr lang="hr-HR" altLang="sr-Latn-RS" dirty="0">
                <a:latin typeface="Palatino Linotype" pitchFamily="18" charset="0"/>
              </a:rPr>
              <a:t>zaustavlja protivnike, pobjeđuje</a:t>
            </a:r>
          </a:p>
          <a:p>
            <a:pPr lvl="1"/>
            <a:r>
              <a:rPr lang="hr-HR" altLang="sr-Latn-RS" i="1" dirty="0">
                <a:latin typeface="Palatino Linotype" pitchFamily="18" charset="0"/>
              </a:rPr>
              <a:t>Pluvius,Tonans, Elicius, Feretrius = </a:t>
            </a:r>
            <a:r>
              <a:rPr lang="hr-HR" altLang="sr-Latn-RS" dirty="0">
                <a:latin typeface="Palatino Linotype" pitchFamily="18" charset="0"/>
              </a:rPr>
              <a:t>kiši, grmi (i kažnjava krivokletnike munjom), privlači munju s neba, udara</a:t>
            </a:r>
          </a:p>
          <a:p>
            <a:pPr lvl="1"/>
            <a:r>
              <a:rPr lang="hr-HR" altLang="sr-Latn-RS" i="1" dirty="0">
                <a:latin typeface="Palatino Linotype" pitchFamily="18" charset="0"/>
              </a:rPr>
              <a:t>Dius Fidius </a:t>
            </a:r>
            <a:r>
              <a:rPr lang="hr-HR" altLang="sr-Latn-RS" dirty="0">
                <a:latin typeface="Palatino Linotype" pitchFamily="18" charset="0"/>
              </a:rPr>
              <a:t>(zapravo poseban bog) = zaštitnik zakletve</a:t>
            </a:r>
          </a:p>
          <a:p>
            <a:pPr lvl="1"/>
            <a:r>
              <a:rPr lang="hr-HR" altLang="sr-Latn-RS" i="1" dirty="0">
                <a:latin typeface="Palatino Linotype" pitchFamily="18" charset="0"/>
              </a:rPr>
              <a:t>Latiaris = </a:t>
            </a:r>
            <a:r>
              <a:rPr lang="hr-HR" altLang="sr-Latn-RS" dirty="0">
                <a:latin typeface="Palatino Linotype" pitchFamily="18" charset="0"/>
              </a:rPr>
              <a:t>štovan u Laciju kao bog saveza latinskih gradova (</a:t>
            </a:r>
            <a:r>
              <a:rPr lang="hr-HR" altLang="sr-Latn-RS" i="1" dirty="0">
                <a:latin typeface="Palatino Linotype" pitchFamily="18" charset="0"/>
              </a:rPr>
              <a:t>Feriae Latinae</a:t>
            </a:r>
            <a:r>
              <a:rPr lang="hr-HR" altLang="sr-Latn-RS" dirty="0">
                <a:latin typeface="Palatino Linotype" pitchFamily="18" charset="0"/>
              </a:rPr>
              <a:t>)</a:t>
            </a:r>
          </a:p>
          <a:p>
            <a:pPr lvl="1"/>
            <a:r>
              <a:rPr lang="hr-HR" altLang="sr-Latn-RS" i="1" dirty="0">
                <a:latin typeface="Palatino Linotype" pitchFamily="18" charset="0"/>
              </a:rPr>
              <a:t>Capitolinus / Optimus Maximus = </a:t>
            </a:r>
            <a:r>
              <a:rPr lang="hr-HR" altLang="sr-Latn-RS" dirty="0">
                <a:latin typeface="Palatino Linotype" pitchFamily="18" charset="0"/>
              </a:rPr>
              <a:t>štovan na Kapitoliju pod pridjevima najbolji i najveći</a:t>
            </a:r>
            <a:endParaRPr lang="hr-HR" altLang="sr-Latn-RS" i="1" dirty="0"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153" y="6611779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dirty="0">
                <a:solidFill>
                  <a:schemeClr val="accent3">
                    <a:lumMod val="50000"/>
                  </a:schemeClr>
                </a:solidFill>
              </a:rPr>
              <a:t>http://en.wikipedia.org/wiki/Jupiter_(mythology)</a:t>
            </a:r>
          </a:p>
        </p:txBody>
      </p:sp>
    </p:spTree>
    <p:extLst>
      <p:ext uri="{BB962C8B-B14F-4D97-AF65-F5344CB8AC3E}">
        <p14:creationId xmlns:p14="http://schemas.microsoft.com/office/powerpoint/2010/main" val="409554230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228600"/>
          </a:xfrm>
        </p:spPr>
        <p:txBody>
          <a:bodyPr>
            <a:normAutofit fontScale="90000"/>
          </a:bodyPr>
          <a:lstStyle/>
          <a:p>
            <a:endParaRPr lang="en-GB" altLang="sr-Latn-RS" sz="4000" dirty="0">
              <a:latin typeface="Palatino Linotype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685800"/>
            <a:ext cx="7993583" cy="5767388"/>
          </a:xfrm>
        </p:spPr>
        <p:txBody>
          <a:bodyPr/>
          <a:lstStyle/>
          <a:p>
            <a:r>
              <a:rPr lang="hr-HR" altLang="sr-Latn-RS" sz="2800" dirty="0">
                <a:latin typeface="Palatino Linotype" pitchFamily="18" charset="0"/>
              </a:rPr>
              <a:t>S Junonom i Minervom dijeli hram na Kapitoliju </a:t>
            </a:r>
          </a:p>
          <a:p>
            <a:pPr lvl="1"/>
            <a:r>
              <a:rPr lang="hr-HR" altLang="sr-Latn-RS" sz="2400" dirty="0">
                <a:latin typeface="Palatino Linotype" pitchFamily="18" charset="0"/>
              </a:rPr>
              <a:t>posvećen 13. septembra 509.g.pr.Kr. (kralj Tarkvinije Oholi)</a:t>
            </a:r>
          </a:p>
          <a:p>
            <a:pPr lvl="1"/>
            <a:r>
              <a:rPr lang="hr-HR" altLang="sr-Latn-RS" sz="2400" dirty="0">
                <a:latin typeface="Palatino Linotype" pitchFamily="18" charset="0"/>
              </a:rPr>
              <a:t>tamo mu se žrtvuje vol (bijeli) </a:t>
            </a:r>
          </a:p>
          <a:p>
            <a:r>
              <a:rPr lang="hr-HR" altLang="sr-Latn-RS" sz="2800" dirty="0">
                <a:latin typeface="Palatino Linotype" pitchFamily="18" charset="0"/>
              </a:rPr>
              <a:t>Postoji i kamen, </a:t>
            </a:r>
            <a:r>
              <a:rPr lang="hr-HR" altLang="sr-Latn-RS" sz="2800" i="1" dirty="0">
                <a:latin typeface="Palatino Linotype" pitchFamily="18" charset="0"/>
              </a:rPr>
              <a:t>Lapis Capitolinus</a:t>
            </a:r>
            <a:r>
              <a:rPr lang="hr-HR" altLang="sr-Latn-RS" sz="2800" dirty="0">
                <a:latin typeface="Palatino Linotype" pitchFamily="18" charset="0"/>
              </a:rPr>
              <a:t>, anikonička predodžba Jupitera </a:t>
            </a:r>
          </a:p>
          <a:p>
            <a:pPr lvl="1"/>
            <a:r>
              <a:rPr lang="hr-HR" altLang="sr-Latn-RS" sz="2400" dirty="0">
                <a:latin typeface="Palatino Linotype" pitchFamily="18" charset="0"/>
              </a:rPr>
              <a:t>izjednačen s bogom međaša u poljima: </a:t>
            </a:r>
            <a:r>
              <a:rPr lang="hr-HR" altLang="sr-Latn-RS" sz="2400" i="1" dirty="0">
                <a:latin typeface="Palatino Linotype" pitchFamily="18" charset="0"/>
              </a:rPr>
              <a:t>Terminus</a:t>
            </a:r>
            <a:r>
              <a:rPr lang="hr-HR" altLang="sr-Latn-RS" sz="2400" dirty="0">
                <a:latin typeface="Palatino Linotype" pitchFamily="18" charset="0"/>
              </a:rPr>
              <a:t> </a:t>
            </a:r>
          </a:p>
          <a:p>
            <a:r>
              <a:rPr lang="hr-HR" altLang="sr-Latn-RS" sz="2800" dirty="0">
                <a:latin typeface="Palatino Linotype" pitchFamily="18" charset="0"/>
              </a:rPr>
              <a:t>Imao je i hram kao Stator na Forumu</a:t>
            </a:r>
          </a:p>
          <a:p>
            <a:r>
              <a:rPr lang="hr-HR" altLang="sr-Latn-RS" sz="2800" dirty="0">
                <a:latin typeface="Palatino Linotype" pitchFamily="18" charset="0"/>
              </a:rPr>
              <a:t>Zaziva ga se u pomoć prije svakog vojnog pohoda te mu se žrtvuje dio ratnog plijena</a:t>
            </a:r>
          </a:p>
          <a:p>
            <a:pPr lvl="1"/>
            <a:r>
              <a:rPr lang="hr-HR" altLang="sr-Latn-RS" sz="2400" dirty="0">
                <a:latin typeface="Palatino Linotype" pitchFamily="18" charset="0"/>
              </a:rPr>
              <a:t>pomogao je Romulu protiv Sabinjana pa zaradio udio</a:t>
            </a:r>
          </a:p>
        </p:txBody>
      </p:sp>
    </p:spTree>
    <p:extLst>
      <p:ext uri="{BB962C8B-B14F-4D97-AF65-F5344CB8AC3E}">
        <p14:creationId xmlns:p14="http://schemas.microsoft.com/office/powerpoint/2010/main" val="165529625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823913"/>
          </a:xfrm>
        </p:spPr>
        <p:txBody>
          <a:bodyPr/>
          <a:lstStyle/>
          <a:p>
            <a:r>
              <a:rPr lang="hr-HR" altLang="sr-Latn-RS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</a:rPr>
              <a:t>Svećenik</a:t>
            </a:r>
            <a:endParaRPr lang="en-GB" altLang="sr-Latn-RS" cap="none" dirty="0">
              <a:solidFill>
                <a:schemeClr val="accent4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720"/>
            <a:ext cx="8100392" cy="56603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2800" i="1" dirty="0">
                <a:latin typeface="Palatino Linotype" pitchFamily="18" charset="0"/>
              </a:rPr>
              <a:t>Flamines </a:t>
            </a:r>
            <a:r>
              <a:rPr lang="hr-HR" altLang="sr-Latn-RS" sz="2800" dirty="0">
                <a:latin typeface="Palatino Linotype" pitchFamily="18" charset="0"/>
              </a:rPr>
              <a:t>su posebni svećenici za pojedine bogove, a među prva tri (</a:t>
            </a:r>
            <a:r>
              <a:rPr lang="hr-HR" altLang="sr-Latn-RS" sz="2800" i="1" dirty="0">
                <a:latin typeface="Palatino Linotype" pitchFamily="18" charset="0"/>
              </a:rPr>
              <a:t>f.maiores</a:t>
            </a:r>
            <a:r>
              <a:rPr lang="hr-HR" altLang="sr-Latn-RS" sz="2800" dirty="0">
                <a:latin typeface="Palatino Linotype" pitchFamily="18" charset="0"/>
              </a:rPr>
              <a:t>)</a:t>
            </a:r>
            <a:r>
              <a:rPr lang="hr-HR" altLang="sr-Latn-RS" sz="2800" i="1" dirty="0">
                <a:latin typeface="Palatino Linotype" pitchFamily="18" charset="0"/>
              </a:rPr>
              <a:t> </a:t>
            </a:r>
            <a:r>
              <a:rPr lang="hr-HR" altLang="sr-Latn-RS" sz="2800" dirty="0">
                <a:latin typeface="Palatino Linotype" pitchFamily="18" charset="0"/>
              </a:rPr>
              <a:t>je Jupiterov:</a:t>
            </a:r>
          </a:p>
          <a:p>
            <a:pPr lvl="1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</a:pPr>
            <a:r>
              <a:rPr lang="hr-HR" altLang="sr-Latn-RS" sz="2500" b="1" i="1" dirty="0">
                <a:latin typeface="Palatino Linotype" pitchFamily="18" charset="0"/>
              </a:rPr>
              <a:t>flamen Dialis</a:t>
            </a:r>
            <a:r>
              <a:rPr lang="hr-HR" altLang="sr-Latn-RS" sz="2500" i="1" dirty="0">
                <a:latin typeface="Palatino Linotype" pitchFamily="18" charset="0"/>
              </a:rPr>
              <a:t> 	</a:t>
            </a:r>
          </a:p>
          <a:p>
            <a:pPr lvl="2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22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ima liktore i član je senata</a:t>
            </a:r>
          </a:p>
          <a:p>
            <a:pPr lvl="2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22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izvodi žrtve Jupiteru</a:t>
            </a:r>
          </a:p>
          <a:p>
            <a:pPr lvl="2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22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ne smije se zakleti, vidjeti vojsku izvan zidina, jahati, skinuti se po danu (a ni po noći sasvim), dotaknuti željezo, biti blizu groba i sl. (slično vedskom </a:t>
            </a:r>
            <a:r>
              <a:rPr lang="hr-HR" altLang="sr-Latn-RS" sz="2200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brahmanu</a:t>
            </a:r>
            <a:r>
              <a:rPr lang="hr-HR" altLang="sr-Latn-RS" sz="22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)</a:t>
            </a:r>
          </a:p>
          <a:p>
            <a:pPr lvl="2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22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mora se vjenčati po obredu </a:t>
            </a:r>
            <a:r>
              <a:rPr lang="hr-HR" altLang="sr-Latn-RS" sz="2200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confarreatio</a:t>
            </a:r>
            <a:r>
              <a:rPr lang="hr-HR" altLang="sr-Latn-RS" sz="22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 (kolač)</a:t>
            </a:r>
          </a:p>
          <a:p>
            <a:pPr lvl="2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hr-HR" altLang="sr-Latn-RS" sz="22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njegova žena je </a:t>
            </a:r>
            <a:r>
              <a:rPr lang="hr-HR" altLang="sr-Latn-RS" sz="2200" b="1" i="1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flaminica</a:t>
            </a:r>
            <a:r>
              <a:rPr lang="hr-HR" altLang="sr-Latn-RS" sz="22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, služba im završava kad jedan umre</a:t>
            </a:r>
            <a:endParaRPr lang="hr-HR" altLang="sr-Latn-RS" sz="22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Fetiales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– svećenici za sklapanje ugovora o miru i objavu rata (20 članova) </a:t>
            </a:r>
          </a:p>
          <a:p>
            <a:pPr marL="662940" lvl="1" indent="-342900">
              <a:lnSpc>
                <a:spcPct val="90000"/>
              </a:lnSpc>
              <a:spcBef>
                <a:spcPts val="370"/>
              </a:spcBef>
              <a:buFont typeface="Wingdings" panose="05000000000000000000" pitchFamily="2" charset="2"/>
              <a:buChar char="§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zazivaju Jupitera kao boga za ugovore (njemu zapravo pripadaju)</a:t>
            </a:r>
            <a:endParaRPr lang="hr-HR" altLang="sr-Latn-RS" sz="3000" i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7371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23913"/>
          </a:xfrm>
        </p:spPr>
        <p:txBody>
          <a:bodyPr/>
          <a:lstStyle/>
          <a:p>
            <a:r>
              <a:rPr lang="hr-HR" altLang="sr-Latn-RS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</a:rPr>
              <a:t>Svetkovine</a:t>
            </a:r>
            <a:endParaRPr lang="hr-HR" altLang="sr-Latn-RS" dirty="0">
              <a:solidFill>
                <a:schemeClr val="accent4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" y="1268760"/>
            <a:ext cx="8172400" cy="55892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Posvećene su mu </a:t>
            </a:r>
            <a:r>
              <a:rPr lang="hr-HR" altLang="sr-Latn-RS" b="1" dirty="0">
                <a:latin typeface="Palatino Linotype" pitchFamily="18" charset="0"/>
              </a:rPr>
              <a:t>Ide</a:t>
            </a:r>
            <a:r>
              <a:rPr lang="hr-HR" altLang="sr-Latn-RS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dan punog mjeseca, 13. ili 15. dan u mjesecu, svaki mjesec drugoj funkciji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žrtvuje mu se ovan u rezidenciji vrhovnog svećenika (</a:t>
            </a:r>
            <a:r>
              <a:rPr lang="hr-HR" altLang="sr-Latn-RS" i="1" dirty="0">
                <a:latin typeface="Palatino Linotype" pitchFamily="18" charset="0"/>
              </a:rPr>
              <a:t>Regia</a:t>
            </a:r>
            <a:r>
              <a:rPr lang="hr-HR" altLang="sr-Latn-RS" dirty="0">
                <a:latin typeface="Palatino Linotype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održavaju se svetkovine, gozbe i igre (</a:t>
            </a:r>
            <a:r>
              <a:rPr lang="hr-HR" altLang="sr-Latn-RS" i="1" dirty="0">
                <a:latin typeface="Palatino Linotype" pitchFamily="18" charset="0"/>
              </a:rPr>
              <a:t>sacra, epula, ludi</a:t>
            </a:r>
            <a:r>
              <a:rPr lang="hr-HR" altLang="sr-Latn-RS" dirty="0">
                <a:latin typeface="Palatino Linotype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Kult </a:t>
            </a:r>
            <a:r>
              <a:rPr lang="hr-HR" altLang="sr-Latn-RS" i="1" dirty="0">
                <a:latin typeface="Palatino Linotype" pitchFamily="18" charset="0"/>
              </a:rPr>
              <a:t>I.O.M. </a:t>
            </a:r>
            <a:r>
              <a:rPr lang="hr-HR" altLang="sr-Latn-RS" dirty="0">
                <a:latin typeface="Palatino Linotype" pitchFamily="18" charset="0"/>
              </a:rPr>
              <a:t>te </a:t>
            </a:r>
            <a:r>
              <a:rPr lang="hr-HR" altLang="sr-Latn-RS" b="1" i="1" dirty="0">
                <a:latin typeface="Palatino Linotype" pitchFamily="18" charset="0"/>
              </a:rPr>
              <a:t>Rimske igre</a:t>
            </a:r>
            <a:r>
              <a:rPr lang="hr-HR" altLang="sr-Latn-RS" dirty="0">
                <a:latin typeface="Palatino Linotype" pitchFamily="18" charset="0"/>
              </a:rPr>
              <a:t> uveo je kralj Tarkvinije Prisko u 6.st.pr.Kr.</a:t>
            </a:r>
          </a:p>
          <a:p>
            <a:pPr>
              <a:lnSpc>
                <a:spcPct val="90000"/>
              </a:lnSpc>
            </a:pPr>
            <a:r>
              <a:rPr lang="hr-HR" altLang="sr-Latn-RS" i="1" dirty="0">
                <a:latin typeface="Palatino Linotype" pitchFamily="18" charset="0"/>
              </a:rPr>
              <a:t>Dio Fidio in Colle</a:t>
            </a:r>
            <a:r>
              <a:rPr lang="hr-HR" altLang="sr-Latn-RS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5. junija, kao bogu zakletve koji munjom posvećuje ugovore, a svet mu je morski orao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Jupiteru pripadaju i </a:t>
            </a:r>
            <a:r>
              <a:rPr lang="hr-HR" altLang="sr-Latn-RS" i="1" dirty="0">
                <a:latin typeface="Palatino Linotype" pitchFamily="18" charset="0"/>
              </a:rPr>
              <a:t>Ludi plebei </a:t>
            </a:r>
            <a:r>
              <a:rPr lang="hr-HR" altLang="sr-Latn-RS" dirty="0">
                <a:latin typeface="Palatino Linotype" pitchFamily="18" charset="0"/>
              </a:rPr>
              <a:t>u novembru, Vinalije u aprilu i augustu, Meditrinalije u oktobru te </a:t>
            </a:r>
            <a:r>
              <a:rPr lang="hr-HR" altLang="sr-Latn-RS" i="1" dirty="0">
                <a:latin typeface="Palatino Linotype" pitchFamily="18" charset="0"/>
              </a:rPr>
              <a:t>Feriae Latinae </a:t>
            </a:r>
            <a:r>
              <a:rPr lang="hr-HR" altLang="sr-Latn-RS" dirty="0">
                <a:latin typeface="Palatino Linotype" pitchFamily="18" charset="0"/>
              </a:rPr>
              <a:t>u proljeće</a:t>
            </a:r>
          </a:p>
        </p:txBody>
      </p:sp>
    </p:spTree>
    <p:extLst>
      <p:ext uri="{BB962C8B-B14F-4D97-AF65-F5344CB8AC3E}">
        <p14:creationId xmlns:p14="http://schemas.microsoft.com/office/powerpoint/2010/main" val="28271869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hr-HR" altLang="sr-Latn-RS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</a:rPr>
              <a:t>Usporednice</a:t>
            </a:r>
            <a:endParaRPr lang="hr-HR" altLang="sr-Latn-RS" cap="small" dirty="0">
              <a:solidFill>
                <a:schemeClr val="accent4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90600"/>
            <a:ext cx="4355976" cy="5867400"/>
          </a:xfrm>
        </p:spPr>
        <p:txBody>
          <a:bodyPr>
            <a:normAutofit lnSpcReduction="10000"/>
          </a:bodyPr>
          <a:lstStyle/>
          <a:p>
            <a:r>
              <a:rPr lang="hr-HR" altLang="sr-Latn-RS" dirty="0">
                <a:latin typeface="Palatino Linotype" pitchFamily="18" charset="0"/>
              </a:rPr>
              <a:t>Bliski istok – bog oluje 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Marduk, Tešub, Baal</a:t>
            </a:r>
          </a:p>
          <a:p>
            <a:r>
              <a:rPr lang="hr-HR" altLang="sr-Latn-RS" dirty="0">
                <a:latin typeface="Palatino Linotype" pitchFamily="18" charset="0"/>
              </a:rPr>
              <a:t>Indija </a:t>
            </a:r>
          </a:p>
          <a:p>
            <a:pPr lvl="1"/>
            <a:r>
              <a:rPr lang="hr-HR" altLang="sr-Latn-RS" u="sng" dirty="0">
                <a:latin typeface="Palatino Linotype" pitchFamily="18" charset="0"/>
              </a:rPr>
              <a:t>Dyaus</a:t>
            </a:r>
            <a:r>
              <a:rPr lang="hr-HR" altLang="sr-Latn-RS" dirty="0">
                <a:latin typeface="Palatino Linotype" pitchFamily="18" charset="0"/>
              </a:rPr>
              <a:t>, muž (ili ljubavnik) Zemlje, ime! </a:t>
            </a:r>
          </a:p>
          <a:p>
            <a:pPr lvl="1"/>
            <a:r>
              <a:rPr lang="hr-HR" altLang="sr-Latn-RS" u="sng" dirty="0">
                <a:latin typeface="Palatino Linotype" pitchFamily="18" charset="0"/>
              </a:rPr>
              <a:t>Mitra</a:t>
            </a:r>
            <a:r>
              <a:rPr lang="hr-HR" altLang="sr-Latn-RS" dirty="0">
                <a:latin typeface="Palatino Linotype" pitchFamily="18" charset="0"/>
              </a:rPr>
              <a:t> i </a:t>
            </a:r>
            <a:r>
              <a:rPr lang="hr-HR" altLang="sr-Latn-RS" u="sng" dirty="0">
                <a:latin typeface="Palatino Linotype" pitchFamily="18" charset="0"/>
              </a:rPr>
              <a:t>Varuna</a:t>
            </a:r>
            <a:r>
              <a:rPr lang="hr-HR" altLang="sr-Latn-RS" dirty="0">
                <a:latin typeface="Palatino Linotype" pitchFamily="18" charset="0"/>
              </a:rPr>
              <a:t> = čuvar zakletve i kažnjavatelj prekršene, te </a:t>
            </a:r>
            <a:r>
              <a:rPr lang="hr-HR" altLang="sr-Latn-RS" u="sng" dirty="0">
                <a:latin typeface="Palatino Linotype" pitchFamily="18" charset="0"/>
              </a:rPr>
              <a:t>Indra</a:t>
            </a:r>
            <a:r>
              <a:rPr lang="hr-HR" altLang="sr-Latn-RS" dirty="0">
                <a:latin typeface="Palatino Linotype" pitchFamily="18" charset="0"/>
              </a:rPr>
              <a:t> = ratnik s munjom, uspoređen s bikom, mijenja oblik; po funkcijama </a:t>
            </a:r>
          </a:p>
          <a:p>
            <a:r>
              <a:rPr lang="hr-HR" altLang="sr-Latn-RS" dirty="0">
                <a:latin typeface="Palatino Linotype" pitchFamily="18" charset="0"/>
              </a:rPr>
              <a:t>Iran 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Mithra, čuvar zakletve i sunčani bog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067944" y="990600"/>
            <a:ext cx="493204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Keltski </a:t>
            </a:r>
            <a:r>
              <a:rPr lang="hr-HR" altLang="sr-Latn-RS" u="sng" dirty="0">
                <a:latin typeface="Palatino Linotype" pitchFamily="18" charset="0"/>
              </a:rPr>
              <a:t>Taranis </a:t>
            </a:r>
            <a:endParaRPr lang="hr-HR" altLang="sr-Latn-RS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samo grmljavina 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Germanija </a:t>
            </a:r>
          </a:p>
          <a:p>
            <a:pPr lvl="1">
              <a:lnSpc>
                <a:spcPct val="90000"/>
              </a:lnSpc>
            </a:pPr>
            <a:r>
              <a:rPr lang="hr-HR" altLang="sr-Latn-RS" u="sng" dirty="0">
                <a:latin typeface="Palatino Linotype" pitchFamily="18" charset="0"/>
              </a:rPr>
              <a:t>Tyr</a:t>
            </a:r>
            <a:r>
              <a:rPr lang="hr-HR" altLang="sr-Latn-RS" dirty="0">
                <a:latin typeface="Palatino Linotype" pitchFamily="18" charset="0"/>
              </a:rPr>
              <a:t> (~ Dius Fidius) </a:t>
            </a:r>
          </a:p>
          <a:p>
            <a:pPr lvl="1">
              <a:lnSpc>
                <a:spcPct val="90000"/>
              </a:lnSpc>
            </a:pPr>
            <a:r>
              <a:rPr lang="hr-HR" altLang="sr-Latn-RS" u="sng" dirty="0">
                <a:latin typeface="Palatino Linotype" pitchFamily="18" charset="0"/>
              </a:rPr>
              <a:t>Odin</a:t>
            </a:r>
            <a:r>
              <a:rPr lang="hr-HR" altLang="sr-Latn-RS" dirty="0">
                <a:latin typeface="Palatino Linotype" pitchFamily="18" charset="0"/>
              </a:rPr>
              <a:t> – vrhovni bog</a:t>
            </a:r>
          </a:p>
          <a:p>
            <a:pPr lvl="1">
              <a:lnSpc>
                <a:spcPct val="90000"/>
              </a:lnSpc>
            </a:pPr>
            <a:r>
              <a:rPr lang="hr-HR" altLang="sr-Latn-RS" u="sng" dirty="0">
                <a:latin typeface="Palatino Linotype" pitchFamily="18" charset="0"/>
              </a:rPr>
              <a:t>Thor</a:t>
            </a:r>
            <a:r>
              <a:rPr lang="hr-HR" altLang="sr-Latn-RS" dirty="0">
                <a:latin typeface="Palatino Linotype" pitchFamily="18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grom, malj / munja, posvećuje mladu; </a:t>
            </a:r>
            <a:r>
              <a:rPr lang="hr-HR" altLang="sr-Latn-RS" i="1" dirty="0">
                <a:latin typeface="Palatino Linotype" pitchFamily="18" charset="0"/>
              </a:rPr>
              <a:t>Iovis dies = Thursday</a:t>
            </a:r>
            <a:r>
              <a:rPr lang="hr-HR" altLang="sr-Latn-RS" dirty="0">
                <a:latin typeface="Palatino Linotype" pitchFamily="18" charset="0"/>
              </a:rPr>
              <a:t> </a:t>
            </a:r>
            <a:endParaRPr lang="hr-HR" altLang="sr-Latn-RS" u="sng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Slavenski </a:t>
            </a:r>
            <a:r>
              <a:rPr lang="hr-HR" altLang="sr-Latn-RS" u="sng" dirty="0">
                <a:latin typeface="Palatino Linotype" pitchFamily="18" charset="0"/>
              </a:rPr>
              <a:t>Perun</a:t>
            </a:r>
            <a:r>
              <a:rPr lang="hr-HR" altLang="sr-Latn-RS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bog kiše, gromovnik kom</a:t>
            </a:r>
            <a:r>
              <a:rPr lang="hr-HR" altLang="sr-Latn-RS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e se</a:t>
            </a:r>
            <a:r>
              <a:rPr lang="hr-HR" altLang="sr-Latn-RS" dirty="0">
                <a:latin typeface="Palatino Linotype" pitchFamily="18" charset="0"/>
              </a:rPr>
              <a:t> žrtvuje stoka, a pleše mu </a:t>
            </a:r>
            <a:r>
              <a:rPr lang="hr-HR" altLang="sr-Latn-RS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gola, </a:t>
            </a:r>
            <a:r>
              <a:rPr lang="hr-HR" altLang="sr-Latn-RS" dirty="0">
                <a:latin typeface="Palatino Linotype" pitchFamily="18" charset="0"/>
              </a:rPr>
              <a:t>lišćem ovjenčana djevojk</a:t>
            </a:r>
            <a:r>
              <a:rPr lang="hr-HR" altLang="sr-Latn-RS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a</a:t>
            </a:r>
            <a:r>
              <a:rPr lang="hr-HR" altLang="sr-Latn-RS" dirty="0">
                <a:latin typeface="Palatino Linotype" pitchFamily="18" charset="0"/>
              </a:rPr>
              <a:t> Dodola (sv. Juraj)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Etrurija - </a:t>
            </a:r>
            <a:r>
              <a:rPr lang="hr-HR" altLang="sr-Latn-RS" u="sng" dirty="0">
                <a:latin typeface="Palatino Linotype" pitchFamily="18" charset="0"/>
              </a:rPr>
              <a:t>Tinia</a:t>
            </a:r>
            <a:endParaRPr lang="en-GB" altLang="sr-Latn-RS" u="sng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1850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952" y="-54988"/>
            <a:ext cx="5032992" cy="25654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1634725" cy="127440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hr-HR" sz="3600" cap="none" dirty="0">
                <a:ln/>
                <a:solidFill>
                  <a:schemeClr val="accent4"/>
                </a:solidFill>
                <a:latin typeface="Palatino Linotype" panose="02040502050505030304" pitchFamily="18" charset="0"/>
              </a:rPr>
              <a:t>Mitovi (izbor)</a:t>
            </a:r>
            <a:endParaRPr lang="en-GB" sz="3600" cap="none" dirty="0">
              <a:ln/>
              <a:solidFill>
                <a:schemeClr val="accent4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2378951"/>
            <a:ext cx="3977640" cy="436241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Metida</a:t>
            </a:r>
            <a:endParaRPr lang="en-GB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Palatino Linotype" panose="02040502050505030304" pitchFamily="18" charset="0"/>
              </a:rPr>
              <a:t>Prometej</a:t>
            </a:r>
            <a:endParaRPr lang="en-GB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Ija</a:t>
            </a:r>
            <a:endParaRPr lang="en-GB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hr-HR" dirty="0">
                <a:latin typeface="Palatino Linotype" panose="02040502050505030304" pitchFamily="18" charset="0"/>
              </a:rPr>
              <a:t>Leda</a:t>
            </a:r>
          </a:p>
          <a:p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55976" y="4923740"/>
            <a:ext cx="4680519" cy="1943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latin typeface="Palatino Linotype" panose="02040502050505030304" pitchFamily="18" charset="0"/>
              </a:rPr>
              <a:t>Pandora 	</a:t>
            </a:r>
            <a:endParaRPr lang="en-GB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Palatino Linotype" panose="02040502050505030304" pitchFamily="18" charset="0"/>
              </a:rPr>
              <a:t>Europa</a:t>
            </a:r>
          </a:p>
          <a:p>
            <a:pPr marL="0" indent="0">
              <a:buNone/>
            </a:pPr>
            <a:r>
              <a:rPr lang="hr-HR" dirty="0">
                <a:latin typeface="Palatino Linotype" panose="02040502050505030304" pitchFamily="18" charset="0"/>
              </a:rPr>
              <a:t>Ganimed</a:t>
            </a:r>
          </a:p>
          <a:p>
            <a:pPr marL="0" indent="0">
              <a:buNone/>
            </a:pPr>
            <a:r>
              <a:rPr lang="hr-HR" dirty="0">
                <a:latin typeface="Palatino Linotype" panose="02040502050505030304" pitchFamily="18" charset="0"/>
              </a:rPr>
              <a:t>Danaja</a:t>
            </a:r>
            <a:endParaRPr lang="en-GB" dirty="0">
              <a:latin typeface="Palatino Linotype" panose="02040502050505030304" pitchFamily="18" charset="0"/>
            </a:endParaRPr>
          </a:p>
          <a:p>
            <a:endParaRPr lang="hr-HR" dirty="0">
              <a:latin typeface="Palatino Linotype" panose="02040502050505030304" pitchFamily="18" charset="0"/>
            </a:endParaRPr>
          </a:p>
          <a:p>
            <a:endParaRPr lang="en-GB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3003766" cy="315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4757" y="-36060"/>
            <a:ext cx="2649243" cy="241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5223" y="3861048"/>
            <a:ext cx="2500936" cy="300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556948"/>
            <a:ext cx="2987824" cy="329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78767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hr-HR" sz="2400" b="0" cap="none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- nikad nije uspješno preimenovan (</a:t>
            </a:r>
            <a:r>
              <a:rPr lang="hr-HR" sz="2400" b="0" i="1" cap="none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Germanicus</a:t>
            </a:r>
            <a:r>
              <a:rPr lang="hr-HR" sz="2400" b="0" cap="none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244408" cy="51319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1.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Kalendae 	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F	natalis Iovi Capitolino</a:t>
            </a:r>
            <a:endParaRPr lang="hr-HR" b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4. 		C	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Ludi Romani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(do 19.)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13.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Idus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NP	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epulum Iovis /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Iovi Optimo Maximo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/ 			clavus annalis</a:t>
            </a:r>
            <a:endParaRPr lang="hr-HR" b="1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18.		N	natalis Traiani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23. 		C	natalis Apollinis et Latonae / 				natalis Divi Augusti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26.		C	Veneri Genetrici in Foro Caesaris</a:t>
            </a:r>
          </a:p>
        </p:txBody>
      </p:sp>
    </p:spTree>
    <p:extLst>
      <p:ext uri="{BB962C8B-B14F-4D97-AF65-F5344CB8AC3E}">
        <p14:creationId xmlns:p14="http://schemas.microsoft.com/office/powerpoint/2010/main" val="8003579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boje zapreg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0"/>
            <a:ext cx="4038600" cy="4030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152400"/>
            <a:ext cx="5256584" cy="1349152"/>
          </a:xfrm>
        </p:spPr>
        <p:txBody>
          <a:bodyPr>
            <a:normAutofit/>
          </a:bodyPr>
          <a:lstStyle/>
          <a:p>
            <a:r>
              <a:rPr lang="hr-HR" altLang="sr-Latn-RS" b="0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</a:rPr>
              <a:t>Rimske igre </a:t>
            </a:r>
            <a:br>
              <a:rPr lang="hr-HR" altLang="sr-Latn-RS" b="0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altLang="sr-Latn-RS" b="0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</a:rPr>
              <a:t>	(</a:t>
            </a:r>
            <a:r>
              <a:rPr lang="hr-HR" altLang="sr-Latn-RS" b="0" i="1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</a:rPr>
              <a:t>Ludi Romani</a:t>
            </a:r>
            <a:r>
              <a:rPr lang="hr-HR" altLang="sr-Latn-RS" b="0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</a:rPr>
              <a:t>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99684"/>
            <a:ext cx="9144000" cy="566124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4.-19. septembra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uveo ih je kralj Tarkvinije Prisko u 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sr-Latn-RS" dirty="0">
                <a:latin typeface="Palatino Linotype" pitchFamily="18" charset="0"/>
              </a:rPr>
              <a:t>	6.st.pr.Kr.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svake 4 godine (od 366.pr.Kr. svake)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nakon ratne sezone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Najznačajnija i najveća rimska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altLang="sr-Latn-RS" dirty="0">
                <a:latin typeface="Palatino Linotype" pitchFamily="18" charset="0"/>
              </a:rPr>
              <a:t>   svetkovina (</a:t>
            </a:r>
            <a:r>
              <a:rPr lang="hr-HR" altLang="sr-Latn-RS" i="1" dirty="0">
                <a:latin typeface="Palatino Linotype" pitchFamily="18" charset="0"/>
              </a:rPr>
              <a:t>ludi magni</a:t>
            </a:r>
            <a:r>
              <a:rPr lang="hr-HR" altLang="sr-Latn-RS" dirty="0">
                <a:latin typeface="Palatino Linotype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pripremaju ih kurulski edili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odvijaju se i procesija i:  gozbe (2 dana)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sr-Latn-RS" dirty="0">
                <a:latin typeface="Palatino Linotype" pitchFamily="18" charset="0"/>
              </a:rPr>
              <a:t>		i gladijatorske igre u amfiteatru 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sr-Latn-RS" dirty="0">
                <a:latin typeface="Palatino Linotype" pitchFamily="18" charset="0"/>
              </a:rPr>
              <a:t>		i scenske igre u kazalištu (1. </a:t>
            </a:r>
            <a:r>
              <a:rPr lang="hr-HR" altLang="sr-Latn-RS">
                <a:latin typeface="Palatino Linotype" pitchFamily="18" charset="0"/>
              </a:rPr>
              <a:t>put; 4 dana) </a:t>
            </a:r>
            <a:endParaRPr lang="hr-HR" altLang="sr-Latn-RS" dirty="0">
              <a:latin typeface="Palatino Linotype" pitchFamily="18" charset="0"/>
            </a:endParaRP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sr-Latn-RS" dirty="0">
                <a:latin typeface="Palatino Linotype" pitchFamily="18" charset="0"/>
              </a:rPr>
              <a:t>		i utrke u cirku = 5 dana, 4 boje </a:t>
            </a:r>
            <a:r>
              <a:rPr lang="hr-HR" altLang="sr-Latn-RS" dirty="0">
                <a:solidFill>
                  <a:srgbClr val="6C6C6C"/>
                </a:solidFill>
                <a:latin typeface="Palatino Linotype" pitchFamily="18" charset="0"/>
              </a:rPr>
              <a:t>sudionika: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sr-Latn-RS" sz="20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	bijela – u ie. sustavu boja svećenika, posvećena Jupiteru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sr-Latn-RS" sz="20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	crvena – ratnička, Marsu 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sr-Latn-RS" sz="2000" dirty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	te zelena i plava – obrtnička, Veneri</a:t>
            </a:r>
          </a:p>
        </p:txBody>
      </p:sp>
    </p:spTree>
    <p:extLst>
      <p:ext uri="{BB962C8B-B14F-4D97-AF65-F5344CB8AC3E}">
        <p14:creationId xmlns:p14="http://schemas.microsoft.com/office/powerpoint/2010/main" val="26355227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709946" cy="313449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936104"/>
          </a:xfrm>
        </p:spPr>
        <p:txBody>
          <a:bodyPr/>
          <a:lstStyle/>
          <a:p>
            <a:r>
              <a:rPr lang="hr-HR" b="0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anose="02040502050505030304" pitchFamily="18" charset="0"/>
              </a:rPr>
              <a:t>Jupiterova gozba (</a:t>
            </a:r>
            <a:r>
              <a:rPr lang="hr-HR" b="0" i="1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anose="02040502050505030304" pitchFamily="18" charset="0"/>
              </a:rPr>
              <a:t>Epulum Iovis</a:t>
            </a:r>
            <a:r>
              <a:rPr lang="hr-HR" b="0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b="0" i="1" cap="none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36535"/>
            <a:ext cx="8244408" cy="5186976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Slavi se na Ide u septembru i novembru</a:t>
            </a:r>
          </a:p>
          <a:p>
            <a:r>
              <a:rPr lang="hr-HR" i="1" dirty="0">
                <a:latin typeface="Palatino Linotype" panose="02040502050505030304" pitchFamily="18" charset="0"/>
              </a:rPr>
              <a:t>Lectisternium: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Kipovi bogova iznose se iz hramova i smještaju na raskošne ležajeve, gdje im se poslužuje hrana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Za ritual se brinu posebni svećenici: </a:t>
            </a:r>
            <a:r>
              <a:rPr lang="hr-HR" i="1" dirty="0">
                <a:latin typeface="Palatino Linotype" panose="02040502050505030304" pitchFamily="18" charset="0"/>
              </a:rPr>
              <a:t>epulones</a:t>
            </a:r>
          </a:p>
          <a:p>
            <a:pPr lvl="2"/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oni na kraju i pojedu gozbu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0400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>
                <a:solidFill>
                  <a:schemeClr val="accent3">
                    <a:lumMod val="50000"/>
                  </a:schemeClr>
                </a:solidFill>
              </a:rPr>
              <a:t>https://ammonastery.wordpress.com/2008/03/16/banquets-ii-iii/</a:t>
            </a:r>
          </a:p>
          <a:p>
            <a:pPr algn="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sz="1000" dirty="0" err="1">
                <a:solidFill>
                  <a:schemeClr val="accent3">
                    <a:lumMod val="50000"/>
                  </a:schemeClr>
                </a:solidFill>
              </a:rPr>
              <a:t>Triade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accent3">
                    <a:lumMod val="50000"/>
                  </a:schemeClr>
                </a:solidFill>
              </a:rPr>
              <a:t>Capitolina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 img126" by </a:t>
            </a:r>
            <a:r>
              <a:rPr lang="en-US" sz="1000" dirty="0" err="1">
                <a:solidFill>
                  <a:schemeClr val="accent3">
                    <a:lumMod val="50000"/>
                  </a:schemeClr>
                </a:solidFill>
              </a:rPr>
              <a:t>Luiclemens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 at the English language Wikipedia. Licensed under CC BY-SA 3.0 via Wikimedia Commons - http://commons.wikimedia.org/wiki/File:Triade_Capitolina_img126.jpg#/media/File:Triade_Capitolina_img126.jpg</a:t>
            </a:r>
            <a:endParaRPr lang="hr-HR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78972"/>
            <a:ext cx="3693790" cy="260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25431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44408" cy="5619024"/>
          </a:xfrm>
        </p:spPr>
        <p:txBody>
          <a:bodyPr/>
          <a:lstStyle/>
          <a:p>
            <a:r>
              <a:rPr lang="hr-HR" b="1" u="sng" dirty="0">
                <a:latin typeface="Palatino Linotype" panose="02040502050505030304" pitchFamily="18" charset="0"/>
              </a:rPr>
              <a:t>Ide u septembru</a:t>
            </a:r>
            <a:r>
              <a:rPr lang="hr-HR" dirty="0">
                <a:latin typeface="Palatino Linotype" panose="02040502050505030304" pitchFamily="18" charset="0"/>
              </a:rPr>
              <a:t> su i dan posvećenja hrama kapitolijske trijade</a:t>
            </a:r>
          </a:p>
          <a:p>
            <a:pPr lvl="1"/>
            <a:r>
              <a:rPr lang="hr-HR" i="1" dirty="0">
                <a:latin typeface="Palatino Linotype" panose="02040502050505030304" pitchFamily="18" charset="0"/>
              </a:rPr>
              <a:t>Clavus annalis </a:t>
            </a:r>
            <a:r>
              <a:rPr lang="hr-HR" dirty="0">
                <a:latin typeface="Palatino Linotype" panose="02040502050505030304" pitchFamily="18" charset="0"/>
              </a:rPr>
              <a:t>u Minervin dio</a:t>
            </a:r>
            <a:endParaRPr lang="hr-HR" i="1" dirty="0">
              <a:latin typeface="Palatino Linotype" panose="02040502050505030304" pitchFamily="18" charset="0"/>
            </a:endParaRPr>
          </a:p>
          <a:p>
            <a:pPr lvl="2"/>
            <a:r>
              <a:rPr lang="hr-HR" i="0" dirty="0">
                <a:latin typeface="Palatino Linotype" panose="02040502050505030304" pitchFamily="18" charset="0"/>
              </a:rPr>
              <a:t>zaštita</a:t>
            </a:r>
            <a:r>
              <a:rPr lang="hr-HR" i="0" baseline="0" dirty="0">
                <a:latin typeface="Palatino Linotype" panose="02040502050505030304" pitchFamily="18" charset="0"/>
              </a:rPr>
              <a:t> protiv kuge (očišćenje) + brojanje godina</a:t>
            </a:r>
            <a:endParaRPr lang="hr-HR" i="0" dirty="0">
              <a:latin typeface="Palatino Linotype" panose="02040502050505030304" pitchFamily="18" charset="0"/>
            </a:endParaRPr>
          </a:p>
          <a:p>
            <a:r>
              <a:rPr lang="hr-HR" dirty="0">
                <a:latin typeface="Palatino Linotype" panose="02040502050505030304" pitchFamily="18" charset="0"/>
              </a:rPr>
              <a:t>Procesija (</a:t>
            </a:r>
            <a:r>
              <a:rPr lang="hr-HR" i="1" dirty="0">
                <a:latin typeface="Palatino Linotype" panose="02040502050505030304" pitchFamily="18" charset="0"/>
              </a:rPr>
              <a:t>pompa circensis</a:t>
            </a:r>
            <a:r>
              <a:rPr lang="hr-HR" dirty="0">
                <a:latin typeface="Palatino Linotype" panose="02040502050505030304" pitchFamily="18" charset="0"/>
              </a:rPr>
              <a:t>)</a:t>
            </a:r>
            <a:r>
              <a:rPr lang="hr-HR" i="1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s Kapitolija preko Foruma</a:t>
            </a:r>
            <a:r>
              <a:rPr lang="hr-HR" baseline="0" dirty="0">
                <a:latin typeface="Palatino Linotype" panose="02040502050505030304" pitchFamily="18" charset="0"/>
              </a:rPr>
              <a:t> do Cirka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Na čelu su mladići, pješke i na konjima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Natjecatelji: </a:t>
            </a:r>
          </a:p>
          <a:p>
            <a:pPr lvl="2"/>
            <a:r>
              <a:rPr lang="hr-HR" dirty="0">
                <a:latin typeface="Palatino Linotype" panose="02040502050505030304" pitchFamily="18" charset="0"/>
              </a:rPr>
              <a:t>Vozači kola, gimnastičari, gladijatori...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Plesači, zabavljači, svirači, „satiri”...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Najvažnije su nosiljke s kipovima bogova, obavijene tamjanom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5652120" cy="259644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966508"/>
            <a:ext cx="34198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"PalazzoTrinci026" by Georges </a:t>
            </a:r>
            <a:r>
              <a:rPr lang="en-GB" sz="11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Jansoone</a:t>
            </a:r>
            <a:r>
              <a:rPr lang="en-GB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1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JoJan</a:t>
            </a:r>
            <a:r>
              <a:rPr lang="en-GB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Own work. Licensed under CC BY-SA 3.0 via Wikimedia Commons - http://commons.wikimedia.org/wiki/File:PalazzoTrinci026.jpg#/media/File:PalazzoTrinci026.jpg</a:t>
            </a:r>
          </a:p>
        </p:txBody>
      </p:sp>
    </p:spTree>
    <p:extLst>
      <p:ext uri="{BB962C8B-B14F-4D97-AF65-F5344CB8AC3E}">
        <p14:creationId xmlns:p14="http://schemas.microsoft.com/office/powerpoint/2010/main" val="26932088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477" y="-28219"/>
            <a:ext cx="5715000" cy="33051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162925" cy="1152128"/>
          </a:xfrm>
        </p:spPr>
        <p:txBody>
          <a:bodyPr>
            <a:normAutofit fontScale="90000"/>
          </a:bodyPr>
          <a:lstStyle/>
          <a:p>
            <a:r>
              <a:rPr lang="hr-HR" altLang="sr-Latn-RS" cap="sm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Vrste žrtve </a:t>
            </a:r>
            <a:br>
              <a:rPr lang="hr-HR" altLang="sr-Latn-RS" cap="sm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</a:br>
            <a:r>
              <a:rPr lang="hr-HR" altLang="sr-Latn-RS" cap="sm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u Rimu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60848"/>
            <a:ext cx="8460432" cy="4941168"/>
          </a:xfrm>
        </p:spPr>
        <p:txBody>
          <a:bodyPr/>
          <a:lstStyle/>
          <a:p>
            <a:pPr lvl="1"/>
            <a:r>
              <a:rPr lang="hr-HR" altLang="sr-Latn-RS" sz="3300" dirty="0">
                <a:latin typeface="Palatino Linotype" panose="02040502050505030304" pitchFamily="18" charset="0"/>
              </a:rPr>
              <a:t>Ljevanice </a:t>
            </a:r>
          </a:p>
          <a:p>
            <a:pPr lvl="2"/>
            <a:r>
              <a:rPr lang="hr-HR" altLang="sr-Latn-RS" sz="2900" dirty="0">
                <a:latin typeface="Palatino Linotype" panose="02040502050505030304" pitchFamily="18" charset="0"/>
              </a:rPr>
              <a:t>vino, mlijeko, med...</a:t>
            </a:r>
          </a:p>
          <a:p>
            <a:pPr lvl="1"/>
            <a:r>
              <a:rPr lang="hr-HR" altLang="sr-Latn-RS" sz="3300" dirty="0">
                <a:latin typeface="Palatino Linotype" panose="02040502050505030304" pitchFamily="18" charset="0"/>
              </a:rPr>
              <a:t>Paljenice </a:t>
            </a:r>
          </a:p>
          <a:p>
            <a:pPr lvl="2"/>
            <a:r>
              <a:rPr lang="hr-HR" altLang="sr-Latn-RS" sz="2900" dirty="0">
                <a:latin typeface="Palatino Linotype" panose="02040502050505030304" pitchFamily="18" charset="0"/>
              </a:rPr>
              <a:t>meso životinja bez mane, posebno za pojedine bogove</a:t>
            </a:r>
          </a:p>
          <a:p>
            <a:pPr lvl="1"/>
            <a:r>
              <a:rPr lang="hr-HR" altLang="sr-Latn-RS" sz="3300" dirty="0">
                <a:latin typeface="Palatino Linotype" panose="02040502050505030304" pitchFamily="18" charset="0"/>
              </a:rPr>
              <a:t>Prinosi: kolači, prvi plodovi, zavjetni darovi</a:t>
            </a:r>
          </a:p>
          <a:p>
            <a:pPr lvl="1"/>
            <a:r>
              <a:rPr lang="hr-HR" altLang="sr-Latn-RS" sz="3300" dirty="0">
                <a:latin typeface="Palatino Linotype" panose="02040502050505030304" pitchFamily="18" charset="0"/>
              </a:rPr>
              <a:t>Pokojnicima se prinosi u posudama s probušenim dnom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3826" y="12122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http://www.vroma.org/images/raia_images/lararium_fresco_sacrifice.jpg</a:t>
            </a:r>
          </a:p>
        </p:txBody>
      </p:sp>
    </p:spTree>
    <p:extLst>
      <p:ext uri="{BB962C8B-B14F-4D97-AF65-F5344CB8AC3E}">
        <p14:creationId xmlns:p14="http://schemas.microsoft.com/office/powerpoint/2010/main" val="26005030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Grp="1" noChangeArrowheads="1"/>
          </p:cNvSpPr>
          <p:nvPr>
            <p:ph type="title"/>
          </p:nvPr>
        </p:nvSpPr>
        <p:spPr>
          <a:xfrm flipH="1">
            <a:off x="251520" y="13447"/>
            <a:ext cx="7776864" cy="609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sr-Latn-RS" sz="3200" cap="none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anose="02040502050505030304" pitchFamily="18" charset="0"/>
              </a:rPr>
              <a:t>Opća pravila za žrtvovanje (paljenice)</a:t>
            </a:r>
            <a:endParaRPr lang="en-GB" altLang="sr-Latn-RS" sz="3200" cap="none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03431" name="Rectangle 7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Žrtvuje se najčešće u zoru</a:t>
            </a:r>
            <a:r>
              <a:rPr lang="hr-HR" altLang="sr-Latn-RS" sz="3200" dirty="0">
                <a:latin typeface="Palatino Linotype" panose="0204050205050503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Životinja </a:t>
            </a:r>
          </a:p>
          <a:p>
            <a:pPr lvl="1">
              <a:lnSpc>
                <a:spcPct val="80000"/>
              </a:lnSpc>
            </a:pPr>
            <a:r>
              <a:rPr lang="hr-HR" altLang="sr-Latn-RS" sz="2500" dirty="0">
                <a:latin typeface="Palatino Linotype" panose="02040502050505030304" pitchFamily="18" charset="0"/>
              </a:rPr>
              <a:t>bez mane, okićena vijencima, ne korištena za posao </a:t>
            </a:r>
          </a:p>
          <a:p>
            <a:pPr lvl="1">
              <a:lnSpc>
                <a:spcPct val="8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mora dobrovoljno ići oltaru</a:t>
            </a:r>
          </a:p>
          <a:p>
            <a:pPr>
              <a:lnSpc>
                <a:spcPct val="8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Svi sudionici moraju biti čisti </a:t>
            </a:r>
          </a:p>
          <a:p>
            <a:pPr>
              <a:lnSpc>
                <a:spcPct val="8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Žrtvovatelj je u bijelom, pokrivene i ovjenčane gla</a:t>
            </a:r>
            <a:r>
              <a:rPr lang="hr-HR" altLang="sr-Latn-RS" sz="2800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ve</a:t>
            </a:r>
          </a:p>
          <a:p>
            <a:pPr>
              <a:lnSpc>
                <a:spcPct val="8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Zapovijeda se šutnja i svira frulač / trubač </a:t>
            </a:r>
          </a:p>
          <a:p>
            <a:pPr lvl="1">
              <a:lnSpc>
                <a:spcPct val="8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Formula se mora besprijekorno izreći </a:t>
            </a:r>
          </a:p>
          <a:p>
            <a:pPr lvl="2">
              <a:lnSpc>
                <a:spcPct val="80000"/>
              </a:lnSpc>
            </a:pPr>
            <a:r>
              <a:rPr lang="hr-HR" altLang="sr-Latn-RS" sz="2100" dirty="0">
                <a:latin typeface="Palatino Linotype" panose="02040502050505030304" pitchFamily="18" charset="0"/>
              </a:rPr>
              <a:t>ponavljanje triput, prikrivanje zlih riječi</a:t>
            </a:r>
          </a:p>
          <a:p>
            <a:pPr>
              <a:lnSpc>
                <a:spcPct val="8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Životinja se posipa žrtvenim brašnom i vinom,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   režu joj se dlake s glave i bacaju u vatru; zatim je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   se ubija</a:t>
            </a:r>
          </a:p>
          <a:p>
            <a:pPr lvl="1">
              <a:lnSpc>
                <a:spcPct val="8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Utroba se nakon ispitivanja spaljuje (s nejestivim dijelov</a:t>
            </a:r>
            <a:r>
              <a:rPr lang="hr-HR" altLang="sr-Latn-RS" sz="24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ima)</a:t>
            </a:r>
            <a:r>
              <a:rPr lang="hr-HR" altLang="sr-Latn-RS" sz="2400" dirty="0">
                <a:latin typeface="Palatino Linotype" panose="02040502050505030304" pitchFamily="18" charset="0"/>
              </a:rPr>
              <a:t>), a meso jedu sudionici</a:t>
            </a:r>
          </a:p>
          <a:p>
            <a:pPr lvl="1">
              <a:lnSpc>
                <a:spcPct val="8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Krv ide na žrtvenik</a:t>
            </a:r>
          </a:p>
        </p:txBody>
      </p:sp>
    </p:spTree>
    <p:extLst>
      <p:ext uri="{BB962C8B-B14F-4D97-AF65-F5344CB8AC3E}">
        <p14:creationId xmlns:p14="http://schemas.microsoft.com/office/powerpoint/2010/main" val="25536804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243" y="260648"/>
            <a:ext cx="8568952" cy="4176464"/>
          </a:xfrm>
        </p:spPr>
        <p:txBody>
          <a:bodyPr>
            <a:normAutofit/>
          </a:bodyPr>
          <a:lstStyle/>
          <a:p>
            <a:pPr marL="292608" lvl="1" indent="0">
              <a:buNone/>
            </a:pPr>
            <a:r>
              <a:rPr lang="hr-HR" altLang="sr-Latn-RS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Iz Grčke potječu pojmovi:</a:t>
            </a:r>
          </a:p>
          <a:p>
            <a:pPr marL="292608" lvl="1" indent="0">
              <a:buNone/>
            </a:pPr>
            <a:endParaRPr lang="hr-HR" altLang="sr-Latn-RS" sz="3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hr-HR" altLang="sr-Latn-RS" sz="3200" i="1" dirty="0">
                <a:latin typeface="Palatino Linotype" panose="02040502050505030304" pitchFamily="18" charset="0"/>
              </a:rPr>
              <a:t>Holokauston</a:t>
            </a:r>
            <a:r>
              <a:rPr lang="hr-HR" altLang="sr-Latn-RS" sz="3200" dirty="0">
                <a:latin typeface="Palatino Linotype" panose="02040502050505030304" pitchFamily="18" charset="0"/>
              </a:rPr>
              <a:t> = kad se cijela žrtva spali </a:t>
            </a:r>
          </a:p>
          <a:p>
            <a:pPr lvl="2"/>
            <a:r>
              <a:rPr lang="hr-HR" altLang="sr-Latn-RS" sz="2800" dirty="0">
                <a:latin typeface="Palatino Linotype" panose="02040502050505030304" pitchFamily="18" charset="0"/>
              </a:rPr>
              <a:t>podzemnim bogovima, također služi za očišćenje</a:t>
            </a:r>
          </a:p>
          <a:p>
            <a:pPr lvl="1"/>
            <a:r>
              <a:rPr lang="hr-HR" altLang="sr-Latn-RS" sz="3200" i="1" dirty="0">
                <a:latin typeface="Palatino Linotype" panose="02040502050505030304" pitchFamily="18" charset="0"/>
              </a:rPr>
              <a:t>Hekatomb</a:t>
            </a:r>
            <a:r>
              <a:rPr lang="en-US" altLang="sr-Latn-RS" sz="3200" i="1" dirty="0">
                <a:latin typeface="Palatino Linotype" panose="02040502050505030304" pitchFamily="18" charset="0"/>
              </a:rPr>
              <a:t>ē</a:t>
            </a:r>
            <a:r>
              <a:rPr lang="hr-HR" altLang="sr-Latn-RS" sz="3200" dirty="0">
                <a:latin typeface="Palatino Linotype" panose="02040502050505030304" pitchFamily="18" charset="0"/>
              </a:rPr>
              <a:t> = žrtva 100 goveda</a:t>
            </a:r>
          </a:p>
          <a:p>
            <a:pPr lvl="2"/>
            <a:r>
              <a:rPr lang="hr-HR" altLang="sr-Latn-RS" sz="2800" dirty="0">
                <a:latin typeface="Palatino Linotype" panose="02040502050505030304" pitchFamily="18" charset="0"/>
              </a:rPr>
              <a:t>U posebno svečanim </a:t>
            </a:r>
          </a:p>
          <a:p>
            <a:pPr marL="530352" lvl="2" indent="0"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   prilikama</a:t>
            </a:r>
          </a:p>
        </p:txBody>
      </p:sp>
      <p:pic>
        <p:nvPicPr>
          <p:cNvPr id="28676" name="Picture 4" descr="sacrifi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91719" y="3409918"/>
            <a:ext cx="4752281" cy="3421642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3342928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2539"/>
            <a:ext cx="4231051" cy="30797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2539"/>
            <a:ext cx="8162925" cy="762000"/>
          </a:xfrm>
        </p:spPr>
        <p:txBody>
          <a:bodyPr/>
          <a:lstStyle/>
          <a:p>
            <a:r>
              <a:rPr lang="hr-HR" altLang="sr-Latn-RS" cap="sm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Bogoslužja</a:t>
            </a:r>
            <a:endParaRPr lang="hr-HR" altLang="sr-Latn-RS" cap="small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08720"/>
            <a:ext cx="8642350" cy="5949280"/>
          </a:xfrm>
        </p:spPr>
        <p:txBody>
          <a:bodyPr/>
          <a:lstStyle/>
          <a:p>
            <a:r>
              <a:rPr lang="hr-HR" altLang="sr-Latn-RS" sz="2800" u="sng" dirty="0">
                <a:latin typeface="Palatino Linotype" panose="02040502050505030304" pitchFamily="18" charset="0"/>
              </a:rPr>
              <a:t>Povorke</a:t>
            </a:r>
            <a:r>
              <a:rPr lang="hr-HR" altLang="sr-Latn-RS" sz="2800" dirty="0">
                <a:latin typeface="Palatino Linotype" panose="02040502050505030304" pitchFamily="18" charset="0"/>
              </a:rPr>
              <a:t> – uz pojedine </a:t>
            </a:r>
          </a:p>
          <a:p>
            <a:pPr marL="0" indent="0"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    		svetkovine </a:t>
            </a:r>
          </a:p>
          <a:p>
            <a:pPr lvl="1"/>
            <a:r>
              <a:rPr lang="hr-HR" altLang="sr-Latn-RS" sz="2500" dirty="0">
                <a:latin typeface="Palatino Linotype" panose="02040502050505030304" pitchFamily="18" charset="0"/>
              </a:rPr>
              <a:t>baklje, ukrasi, darovi, pjesma,</a:t>
            </a:r>
          </a:p>
          <a:p>
            <a:pPr marL="292608" lvl="1" indent="0">
              <a:buNone/>
            </a:pPr>
            <a:r>
              <a:rPr lang="hr-HR" altLang="sr-Latn-RS" sz="2500" dirty="0">
                <a:latin typeface="Palatino Linotype" panose="02040502050505030304" pitchFamily="18" charset="0"/>
              </a:rPr>
              <a:t>   ples</a:t>
            </a:r>
            <a:endParaRPr lang="hr-HR" altLang="sr-Latn-RS" sz="2500" u="sng" dirty="0">
              <a:latin typeface="Palatino Linotype" panose="02040502050505030304" pitchFamily="18" charset="0"/>
            </a:endParaRPr>
          </a:p>
          <a:p>
            <a:r>
              <a:rPr lang="hr-HR" altLang="sr-Latn-RS" sz="2800" u="sng" dirty="0">
                <a:latin typeface="Palatino Linotype" panose="02040502050505030304" pitchFamily="18" charset="0"/>
              </a:rPr>
              <a:t>Molitva</a:t>
            </a:r>
            <a:r>
              <a:rPr lang="hr-HR" altLang="sr-Latn-RS" sz="2800" dirty="0">
                <a:latin typeface="Palatino Linotype" panose="02040502050505030304" pitchFamily="18" charset="0"/>
              </a:rPr>
              <a:t> </a:t>
            </a:r>
          </a:p>
          <a:p>
            <a:pPr lvl="1"/>
            <a:r>
              <a:rPr lang="hr-HR" altLang="sr-Latn-RS" sz="2400" dirty="0">
                <a:latin typeface="Palatino Linotype" panose="02040502050505030304" pitchFamily="18" charset="0"/>
              </a:rPr>
              <a:t>stojećki, ruke prema nebu ili tlu</a:t>
            </a:r>
          </a:p>
          <a:p>
            <a:pPr lvl="1"/>
            <a:r>
              <a:rPr lang="hr-HR" altLang="sr-Latn-RS" sz="2400" dirty="0">
                <a:latin typeface="Palatino Linotype" panose="02040502050505030304" pitchFamily="18" charset="0"/>
              </a:rPr>
              <a:t>Važno je zazvati točno ime boga/božice</a:t>
            </a:r>
          </a:p>
          <a:p>
            <a:pPr lvl="1"/>
            <a:r>
              <a:rPr lang="hr-HR" altLang="sr-Latn-RS" sz="2400" dirty="0">
                <a:latin typeface="Palatino Linotype" panose="02040502050505030304" pitchFamily="18" charset="0"/>
              </a:rPr>
              <a:t>Pogodba: “ja ću..., ako ti, bože, ...” ili obratno</a:t>
            </a:r>
          </a:p>
          <a:p>
            <a:pPr lvl="1"/>
            <a:r>
              <a:rPr lang="hr-HR" altLang="sr-Latn-RS" sz="2400" dirty="0">
                <a:latin typeface="Palatino Linotype" panose="02040502050505030304" pitchFamily="18" charset="0"/>
              </a:rPr>
              <a:t>Postoje i pjesme (himne, peani, ...)</a:t>
            </a:r>
          </a:p>
          <a:p>
            <a:r>
              <a:rPr lang="hr-HR" altLang="sr-Latn-RS" sz="2800" u="sng" dirty="0">
                <a:latin typeface="Palatino Linotype" panose="02040502050505030304" pitchFamily="18" charset="0"/>
              </a:rPr>
              <a:t>Igre</a:t>
            </a:r>
            <a:r>
              <a:rPr lang="hr-HR" altLang="sr-Latn-RS" sz="2800" dirty="0">
                <a:latin typeface="Palatino Linotype" panose="02040502050505030304" pitchFamily="18" charset="0"/>
              </a:rPr>
              <a:t> – razna sportska i umjetnička natjecanja</a:t>
            </a:r>
          </a:p>
          <a:p>
            <a:pPr lvl="1"/>
            <a:r>
              <a:rPr lang="hr-HR" altLang="sr-Latn-RS" sz="2500" dirty="0">
                <a:latin typeface="Palatino Linotype" panose="02040502050505030304" pitchFamily="18" charset="0"/>
              </a:rPr>
              <a:t>U Grčkoj: Olimpijske, Pitijske, Nemejske, Istamske</a:t>
            </a:r>
          </a:p>
          <a:p>
            <a:pPr lvl="1"/>
            <a:r>
              <a:rPr lang="hr-HR" altLang="sr-Latn-RS" sz="2500" dirty="0">
                <a:latin typeface="Palatino Linotype" panose="02040502050505030304" pitchFamily="18" charset="0"/>
              </a:rPr>
              <a:t>U Rimu: </a:t>
            </a:r>
            <a:r>
              <a:rPr lang="hr-HR" altLang="sr-Latn-RS" sz="2500" i="1" dirty="0">
                <a:latin typeface="Palatino Linotype" panose="02040502050505030304" pitchFamily="18" charset="0"/>
              </a:rPr>
              <a:t>ludi </a:t>
            </a:r>
            <a:r>
              <a:rPr lang="hr-HR" altLang="sr-Latn-RS" sz="2500" dirty="0">
                <a:latin typeface="Palatino Linotype" panose="02040502050505030304" pitchFamily="18" charset="0"/>
              </a:rPr>
              <a:t>(</a:t>
            </a:r>
            <a:r>
              <a:rPr lang="hr-HR" altLang="sr-Latn-RS" sz="2500" i="1" dirty="0" err="1">
                <a:latin typeface="Palatino Linotype" panose="02040502050505030304" pitchFamily="18" charset="0"/>
              </a:rPr>
              <a:t>circenses</a:t>
            </a:r>
            <a:r>
              <a:rPr lang="hr-HR" altLang="sr-Latn-RS" sz="2500" dirty="0">
                <a:latin typeface="Palatino Linotype" panose="02040502050505030304" pitchFamily="18" charset="0"/>
              </a:rPr>
              <a:t>, npr.)</a:t>
            </a:r>
          </a:p>
          <a:p>
            <a:pPr lvl="2"/>
            <a:r>
              <a:rPr lang="hr-HR" altLang="sr-Latn-RS" sz="2200" dirty="0">
                <a:latin typeface="Palatino Linotype" panose="02040502050505030304" pitchFamily="18" charset="0"/>
              </a:rPr>
              <a:t>Gladijatorske igre: nastale iz pogrebnih žrtava</a:t>
            </a:r>
          </a:p>
        </p:txBody>
      </p:sp>
    </p:spTree>
    <p:extLst>
      <p:ext uri="{BB962C8B-B14F-4D97-AF65-F5344CB8AC3E}">
        <p14:creationId xmlns:p14="http://schemas.microsoft.com/office/powerpoint/2010/main" val="266647544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2074</Words>
  <Application>Microsoft Office PowerPoint</Application>
  <PresentationFormat>On-screen Show (4:3)</PresentationFormat>
  <Paragraphs>260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Book Antiqua</vt:lpstr>
      <vt:lpstr>Calibri</vt:lpstr>
      <vt:lpstr>Palatino Linotype</vt:lpstr>
      <vt:lpstr>Sylfaen</vt:lpstr>
      <vt:lpstr>Times New Roman</vt:lpstr>
      <vt:lpstr>Trebuchet MS</vt:lpstr>
      <vt:lpstr>Wingdings</vt:lpstr>
      <vt:lpstr>Wingdings 2</vt:lpstr>
      <vt:lpstr>Opulent</vt:lpstr>
      <vt:lpstr>September</vt:lpstr>
      <vt:lpstr>- nikad nije uspješno preimenovan (Germanicus)</vt:lpstr>
      <vt:lpstr>Rimske igre   (Ludi Romani)</vt:lpstr>
      <vt:lpstr>Jupiterova gozba (Epulum Iovis)</vt:lpstr>
      <vt:lpstr>PowerPoint Presentation</vt:lpstr>
      <vt:lpstr>Vrste žrtve  u Rimu</vt:lpstr>
      <vt:lpstr>Opća pravila za žrtvovanje (paljenice)</vt:lpstr>
      <vt:lpstr>PowerPoint Presentation</vt:lpstr>
      <vt:lpstr>Bogoslužja</vt:lpstr>
      <vt:lpstr>Očišćenje</vt:lpstr>
      <vt:lpstr>Jupiter (Iuppiter)</vt:lpstr>
      <vt:lpstr>Zeus</vt:lpstr>
      <vt:lpstr>ZEUS + </vt:lpstr>
      <vt:lpstr>Jupiter</vt:lpstr>
      <vt:lpstr>PowerPoint Presentation</vt:lpstr>
      <vt:lpstr>Svećenik</vt:lpstr>
      <vt:lpstr>Svetkovine</vt:lpstr>
      <vt:lpstr>Usporednice</vt:lpstr>
      <vt:lpstr>Mitovi (izbor)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</dc:title>
  <dc:creator>Maja</dc:creator>
  <cp:lastModifiedBy>mrmat</cp:lastModifiedBy>
  <cp:revision>53</cp:revision>
  <dcterms:created xsi:type="dcterms:W3CDTF">2015-03-11T20:33:29Z</dcterms:created>
  <dcterms:modified xsi:type="dcterms:W3CDTF">2022-04-20T17:54:21Z</dcterms:modified>
</cp:coreProperties>
</file>