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3966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27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202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018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70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211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749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010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94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664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838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3A2084-0B89-46FC-8BDB-D64D7559FC43}" type="datetimeFigureOut">
              <a:rPr lang="hr-HR" smtClean="0"/>
              <a:t>10.10.2016.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F8188E8-D621-436A-B973-5E0034B12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510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zima@hrstud.h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latin typeface="Georgia" panose="02040502050405020303" pitchFamily="18" charset="0"/>
              </a:rPr>
              <a:t>Svjetska književnost 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latin typeface="Georgia" panose="02040502050405020303" pitchFamily="18" charset="0"/>
              </a:rPr>
              <a:t>Seminarski rad - upute</a:t>
            </a:r>
            <a:endParaRPr lang="hr-H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693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Način predaje radova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Georgia" panose="02040502050405020303" pitchFamily="18" charset="0"/>
              </a:rPr>
              <a:t>Radovi se šalju isključivo mailom na adresu:</a:t>
            </a:r>
          </a:p>
          <a:p>
            <a:pPr marL="1671400" lvl="6" indent="0">
              <a:buNone/>
            </a:pPr>
            <a:endParaRPr lang="hr-HR" sz="2800" dirty="0" smtClean="0">
              <a:latin typeface="Georgia" panose="02040502050405020303" pitchFamily="18" charset="0"/>
              <a:hlinkClick r:id="rId2"/>
            </a:endParaRPr>
          </a:p>
          <a:p>
            <a:pPr marL="1671400" lvl="6" indent="0">
              <a:buNone/>
            </a:pPr>
            <a:r>
              <a:rPr lang="hr-HR" sz="3600" dirty="0" smtClean="0">
                <a:latin typeface="Georgia" panose="02040502050405020303" pitchFamily="18" charset="0"/>
                <a:hlinkClick r:id="rId2"/>
              </a:rPr>
              <a:t>dzima@hrstud.hr</a:t>
            </a:r>
            <a:r>
              <a:rPr lang="hr-HR" sz="3600" dirty="0" smtClean="0">
                <a:latin typeface="Georgia" panose="02040502050405020303" pitchFamily="18" charset="0"/>
              </a:rPr>
              <a:t> </a:t>
            </a:r>
          </a:p>
          <a:p>
            <a:pPr marL="1671400" lvl="6" indent="0">
              <a:buNone/>
            </a:pPr>
            <a:endParaRPr lang="hr-HR" sz="2800" dirty="0">
              <a:latin typeface="Georgia" panose="02040502050405020303" pitchFamily="18" charset="0"/>
            </a:endParaRPr>
          </a:p>
          <a:p>
            <a:pPr marL="1671400" lvl="6" indent="0">
              <a:buNone/>
            </a:pPr>
            <a:endParaRPr lang="hr-HR" sz="2800" dirty="0" smtClean="0">
              <a:latin typeface="Georgia" panose="02040502050405020303" pitchFamily="18" charset="0"/>
            </a:endParaRPr>
          </a:p>
          <a:p>
            <a:pPr marL="1671400" lvl="6" indent="0">
              <a:buNone/>
            </a:pPr>
            <a:endParaRPr lang="hr-HR" sz="2800" dirty="0">
              <a:latin typeface="Georgia" panose="02040502050405020303" pitchFamily="18" charset="0"/>
            </a:endParaRPr>
          </a:p>
          <a:p>
            <a:pPr marL="1671400" lvl="6" indent="0">
              <a:buNone/>
            </a:pPr>
            <a:endParaRPr lang="hr-HR" sz="36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73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Datumi predaje radova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>
                <a:latin typeface="Georgia" panose="02040502050405020303" pitchFamily="18" charset="0"/>
              </a:rPr>
              <a:t>Prvi kolokvijski rad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Georgia" panose="02040502050405020303" pitchFamily="18" charset="0"/>
              </a:rPr>
              <a:t>Rad se predaje do </a:t>
            </a:r>
          </a:p>
          <a:p>
            <a:pPr marL="0" indent="0">
              <a:buNone/>
            </a:pPr>
            <a:r>
              <a:rPr lang="hr-HR" sz="2800" b="1" dirty="0">
                <a:latin typeface="Georgia" panose="02040502050405020303" pitchFamily="18" charset="0"/>
              </a:rPr>
              <a:t> </a:t>
            </a:r>
            <a:r>
              <a:rPr lang="hr-HR" sz="2800" b="1" dirty="0" smtClean="0">
                <a:latin typeface="Georgia" panose="02040502050405020303" pitchFamily="18" charset="0"/>
              </a:rPr>
              <a:t>  30. studenoga 2016.</a:t>
            </a:r>
          </a:p>
          <a:p>
            <a:pPr marL="0" indent="0">
              <a:buNone/>
            </a:pPr>
            <a:endParaRPr lang="hr-HR" sz="28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2800" dirty="0" smtClean="0">
                <a:latin typeface="Georgia" panose="02040502050405020303" pitchFamily="18" charset="0"/>
              </a:rPr>
              <a:t>Za svaki dan kašnjenja oduzima se pola boda od bodova za rad.</a:t>
            </a:r>
            <a:endParaRPr lang="hr-HR" sz="2800" dirty="0">
              <a:latin typeface="Georgia" panose="02040502050405020303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Georgia" panose="02040502050405020303" pitchFamily="18" charset="0"/>
              </a:rPr>
              <a:t>Drugi kolokvijski rad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Georgia" panose="02040502050405020303" pitchFamily="18" charset="0"/>
              </a:rPr>
              <a:t>Rad se predaje do </a:t>
            </a:r>
          </a:p>
          <a:p>
            <a:pPr marL="0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 </a:t>
            </a:r>
            <a:r>
              <a:rPr lang="hr-HR" sz="2800" dirty="0" smtClean="0">
                <a:latin typeface="Georgia" panose="02040502050405020303" pitchFamily="18" charset="0"/>
              </a:rPr>
              <a:t>  </a:t>
            </a:r>
            <a:r>
              <a:rPr lang="hr-HR" sz="2800" b="1" dirty="0" smtClean="0">
                <a:latin typeface="Georgia" panose="02040502050405020303" pitchFamily="18" charset="0"/>
              </a:rPr>
              <a:t>20. siječnja 2017.</a:t>
            </a:r>
          </a:p>
          <a:p>
            <a:pPr marL="0" indent="0">
              <a:buNone/>
            </a:pPr>
            <a:endParaRPr lang="hr-HR" sz="28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2800" dirty="0" smtClean="0">
                <a:latin typeface="Georgia" panose="02040502050405020303" pitchFamily="18" charset="0"/>
              </a:rPr>
              <a:t>Za svaki dan kašnjenja oduzima se pola boda od bodova za rad.</a:t>
            </a:r>
            <a:endParaRPr lang="hr-HR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46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Obvezni elementi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sz="2800" dirty="0">
                <a:latin typeface="Georgia" panose="02040502050405020303" pitchFamily="18" charset="0"/>
              </a:rPr>
              <a:t>Ime i prezime autorice/a seminara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sz="2800" dirty="0">
                <a:latin typeface="Georgia" panose="02040502050405020303" pitchFamily="18" charset="0"/>
              </a:rPr>
              <a:t>Ime autora/</a:t>
            </a:r>
            <a:r>
              <a:rPr lang="hr-HR" sz="2800" dirty="0" err="1">
                <a:latin typeface="Georgia" panose="02040502050405020303" pitchFamily="18" charset="0"/>
              </a:rPr>
              <a:t>ice</a:t>
            </a:r>
            <a:r>
              <a:rPr lang="hr-HR" sz="2800" dirty="0">
                <a:latin typeface="Georgia" panose="02040502050405020303" pitchFamily="18" charset="0"/>
              </a:rPr>
              <a:t> teksta i naslov teksta koji se obrađuje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sz="2800" dirty="0">
                <a:latin typeface="Georgia" panose="02040502050405020303" pitchFamily="18" charset="0"/>
              </a:rPr>
              <a:t>Godina (akademska i kalendarska)</a:t>
            </a:r>
          </a:p>
          <a:p>
            <a:endParaRPr lang="hr-HR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525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Struktura rada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1. Utvrđivanje vremenskog konteksta teksta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hr-HR" sz="2600" dirty="0" smtClean="0">
                <a:latin typeface="Georgia" panose="02040502050405020303" pitchFamily="18" charset="0"/>
              </a:rPr>
              <a:t>	William </a:t>
            </a:r>
            <a:r>
              <a:rPr lang="hr-HR" sz="2600" dirty="0">
                <a:latin typeface="Georgia" panose="02040502050405020303" pitchFamily="18" charset="0"/>
              </a:rPr>
              <a:t>Shakespeare prvi se put kao pisac spominje 1592. godine, kao što navodi Ivo Vidan, a prva je njegova poznata drama </a:t>
            </a:r>
            <a:r>
              <a:rPr lang="hr-HR" sz="2600" i="1" dirty="0">
                <a:latin typeface="Georgia" panose="02040502050405020303" pitchFamily="18" charset="0"/>
              </a:rPr>
              <a:t>Romeo i Julija</a:t>
            </a:r>
            <a:r>
              <a:rPr lang="hr-HR" sz="2600" dirty="0">
                <a:latin typeface="Georgia" panose="02040502050405020303" pitchFamily="18" charset="0"/>
              </a:rPr>
              <a:t> iz 1593. </a:t>
            </a:r>
            <a:endParaRPr lang="hr-HR" sz="2600" dirty="0" smtClean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hr-HR" sz="2600" dirty="0">
                <a:latin typeface="Georgia" panose="02040502050405020303" pitchFamily="18" charset="0"/>
              </a:rPr>
              <a:t>	</a:t>
            </a:r>
            <a:r>
              <a:rPr lang="hr-HR" sz="2600" dirty="0" smtClean="0">
                <a:latin typeface="Georgia" panose="02040502050405020303" pitchFamily="18" charset="0"/>
              </a:rPr>
              <a:t>Razdoblje </a:t>
            </a:r>
            <a:r>
              <a:rPr lang="hr-HR" sz="2600" dirty="0">
                <a:latin typeface="Georgia" panose="02040502050405020303" pitchFamily="18" charset="0"/>
              </a:rPr>
              <a:t>u kojem stvara u književnoj se </a:t>
            </a:r>
            <a:r>
              <a:rPr lang="hr-HR" sz="2600" dirty="0" err="1">
                <a:latin typeface="Georgia" panose="02040502050405020303" pitchFamily="18" charset="0"/>
              </a:rPr>
              <a:t>periodizacijskoj</a:t>
            </a:r>
            <a:r>
              <a:rPr lang="hr-HR" sz="2600" dirty="0">
                <a:latin typeface="Georgia" panose="02040502050405020303" pitchFamily="18" charset="0"/>
              </a:rPr>
              <a:t> podjeli naziva renesansom itd.  </a:t>
            </a:r>
          </a:p>
          <a:p>
            <a:endParaRPr lang="hr-HR" sz="2800" dirty="0">
              <a:latin typeface="Georgia" panose="02040502050405020303" pitchFamily="18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2. Kratak opis i interpretacija odabranog teksta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	Drama </a:t>
            </a:r>
            <a:r>
              <a:rPr lang="hr-HR" sz="2400" i="1" dirty="0">
                <a:latin typeface="Georgia" panose="02040502050405020303" pitchFamily="18" charset="0"/>
              </a:rPr>
              <a:t>Romeo i Julija</a:t>
            </a:r>
            <a:r>
              <a:rPr lang="hr-HR" sz="2400" dirty="0">
                <a:latin typeface="Georgia" panose="02040502050405020303" pitchFamily="18" charset="0"/>
              </a:rPr>
              <a:t> jedan je od najpoznatijih tekstova svjetske književnosti, i to ne samo dramske. Radnja ove tragedije odnosi se na neprijateljstvo dvije ugledne talijanske obitelji u Veroni i na romantičnu ljubav dvoje njihovih mlađih članova.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7852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3. Navođenje dvoje/dvije/dvojice autor/</a:t>
            </a:r>
            <a:r>
              <a:rPr lang="hr-HR" dirty="0" err="1" smtClean="0">
                <a:latin typeface="Georgia" panose="02040502050405020303" pitchFamily="18" charset="0"/>
              </a:rPr>
              <a:t>ic</a:t>
            </a:r>
            <a:r>
              <a:rPr lang="hr-HR" dirty="0" smtClean="0">
                <a:latin typeface="Georgia" panose="02040502050405020303" pitchFamily="18" charset="0"/>
              </a:rPr>
              <a:t>/a koje su pisale o odabranom tekstu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	O </a:t>
            </a:r>
            <a:r>
              <a:rPr lang="hr-HR" sz="2400" dirty="0">
                <a:latin typeface="Georgia" panose="02040502050405020303" pitchFamily="18" charset="0"/>
              </a:rPr>
              <a:t>Williamu Shakespeareu napisano je jako mnogo tekstova i njegov je dramski opus mnogo puta interpretiran. </a:t>
            </a:r>
            <a:endParaRPr lang="hr-HR" sz="2400" dirty="0" smtClean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hr-HR" sz="2400" dirty="0">
                <a:latin typeface="Georgia" panose="02040502050405020303" pitchFamily="18" charset="0"/>
              </a:rPr>
              <a:t>	</a:t>
            </a:r>
            <a:r>
              <a:rPr lang="hr-HR" sz="2400" dirty="0" smtClean="0">
                <a:latin typeface="Georgia" panose="02040502050405020303" pitchFamily="18" charset="0"/>
              </a:rPr>
              <a:t>U </a:t>
            </a:r>
            <a:r>
              <a:rPr lang="hr-HR" sz="2400" dirty="0">
                <a:latin typeface="Georgia" panose="02040502050405020303" pitchFamily="18" charset="0"/>
              </a:rPr>
              <a:t>Hrvatskoj su se Shakespeareom osobito bavili Ivo Vidan i Janja Ciglar Žanić, a jedan je od najvažnijih </a:t>
            </a:r>
            <a:r>
              <a:rPr lang="hr-HR" sz="2400" dirty="0" err="1">
                <a:latin typeface="Georgia" panose="02040502050405020303" pitchFamily="18" charset="0"/>
              </a:rPr>
              <a:t>šekspirologa</a:t>
            </a:r>
            <a:r>
              <a:rPr lang="hr-HR" sz="2400" dirty="0">
                <a:latin typeface="Georgia" panose="02040502050405020303" pitchFamily="18" charset="0"/>
              </a:rPr>
              <a:t> poljski teatrolog Jan </a:t>
            </a:r>
            <a:r>
              <a:rPr lang="hr-HR" sz="2400" dirty="0" err="1">
                <a:latin typeface="Georgia" panose="02040502050405020303" pitchFamily="18" charset="0"/>
              </a:rPr>
              <a:t>Kott</a:t>
            </a:r>
            <a:r>
              <a:rPr lang="hr-HR" sz="2400" dirty="0">
                <a:latin typeface="Georgia" panose="02040502050405020303" pitchFamily="18" charset="0"/>
              </a:rPr>
              <a:t>, čija je jedna studija o Shakespeareu prevedena na hrvatski. 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4. Analiza / interpretacija odabranog problema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Npr. rodna problematika, tematske / motivske specifičnosti, poetičke osobitosti ili slično.</a:t>
            </a:r>
            <a:endParaRPr lang="hr-HR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88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Georgia" panose="02040502050405020303" pitchFamily="18" charset="0"/>
              </a:rPr>
              <a:t>5. Vlastito mišljenje o tekstu i o interpretacijama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Zaključak – na osnovi pročitanog i analiziranoga</a:t>
            </a:r>
          </a:p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U zaključku se ne citira! </a:t>
            </a:r>
            <a:endParaRPr lang="hr-HR" sz="2400" dirty="0">
              <a:latin typeface="Georgia" panose="02040502050405020303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Georgia" panose="02040502050405020303" pitchFamily="18" charset="0"/>
              </a:rPr>
              <a:t>6. Popis literature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sz="2600" dirty="0" err="1">
                <a:latin typeface="Georgia" panose="02040502050405020303" pitchFamily="18" charset="0"/>
              </a:rPr>
              <a:t>Kott</a:t>
            </a:r>
            <a:r>
              <a:rPr lang="hr-HR" sz="2600" dirty="0">
                <a:latin typeface="Georgia" panose="02040502050405020303" pitchFamily="18" charset="0"/>
              </a:rPr>
              <a:t>, Jan. 1997. </a:t>
            </a:r>
            <a:r>
              <a:rPr lang="hr-HR" sz="2600" dirty="0" err="1">
                <a:latin typeface="Georgia" panose="02040502050405020303" pitchFamily="18" charset="0"/>
              </a:rPr>
              <a:t>Rozalindin</a:t>
            </a:r>
            <a:r>
              <a:rPr lang="hr-HR" sz="2600" dirty="0">
                <a:latin typeface="Georgia" panose="02040502050405020303" pitchFamily="18" charset="0"/>
              </a:rPr>
              <a:t> spol. Zagreb: Znanje.</a:t>
            </a:r>
          </a:p>
          <a:p>
            <a:r>
              <a:rPr lang="hr-HR" sz="2600" dirty="0">
                <a:latin typeface="Georgia" panose="02040502050405020303" pitchFamily="18" charset="0"/>
              </a:rPr>
              <a:t>Matoš, Antun </a:t>
            </a:r>
            <a:r>
              <a:rPr lang="hr-HR" sz="2600" dirty="0" smtClean="0">
                <a:latin typeface="Georgia" panose="02040502050405020303" pitchFamily="18" charset="0"/>
              </a:rPr>
              <a:t>Gustav. 1973. </a:t>
            </a:r>
            <a:r>
              <a:rPr lang="hr-HR" sz="2600" dirty="0">
                <a:latin typeface="Georgia" panose="02040502050405020303" pitchFamily="18" charset="0"/>
              </a:rPr>
              <a:t>Dojmovi s pariške izložbe. U: Sabrana djela III. Zagreb: JAZU/</a:t>
            </a:r>
            <a:r>
              <a:rPr lang="hr-HR" sz="2600" dirty="0" err="1">
                <a:latin typeface="Georgia" panose="02040502050405020303" pitchFamily="18" charset="0"/>
              </a:rPr>
              <a:t>Liber</a:t>
            </a:r>
            <a:r>
              <a:rPr lang="hr-HR" sz="2600" dirty="0">
                <a:latin typeface="Georgia" panose="02040502050405020303" pitchFamily="18" charset="0"/>
              </a:rPr>
              <a:t>/Mladost. 230-340.</a:t>
            </a:r>
          </a:p>
          <a:p>
            <a:r>
              <a:rPr lang="hr-HR" sz="2600" dirty="0" err="1">
                <a:latin typeface="Georgia" panose="02040502050405020303" pitchFamily="18" charset="0"/>
              </a:rPr>
              <a:t>Brlenić</a:t>
            </a:r>
            <a:r>
              <a:rPr lang="hr-HR" sz="2600" dirty="0">
                <a:latin typeface="Georgia" panose="02040502050405020303" pitchFamily="18" charset="0"/>
              </a:rPr>
              <a:t>-Vujić, </a:t>
            </a:r>
            <a:r>
              <a:rPr lang="hr-HR" sz="2600" dirty="0" smtClean="0">
                <a:latin typeface="Georgia" panose="02040502050405020303" pitchFamily="18" charset="0"/>
              </a:rPr>
              <a:t>Branka. 2001. </a:t>
            </a:r>
            <a:r>
              <a:rPr lang="hr-HR" sz="2600" dirty="0">
                <a:latin typeface="Georgia" panose="02040502050405020303" pitchFamily="18" charset="0"/>
              </a:rPr>
              <a:t>Matošev fin de </a:t>
            </a:r>
            <a:r>
              <a:rPr lang="hr-HR" sz="2600" dirty="0" err="1">
                <a:latin typeface="Georgia" panose="02040502050405020303" pitchFamily="18" charset="0"/>
              </a:rPr>
              <a:t>siècle</a:t>
            </a:r>
            <a:r>
              <a:rPr lang="hr-HR" sz="2600" dirty="0">
                <a:latin typeface="Georgia" panose="02040502050405020303" pitchFamily="18" charset="0"/>
              </a:rPr>
              <a:t>. U: Dani hvarskog kazališta, vol. 27, 1, 161-171</a:t>
            </a:r>
            <a:r>
              <a:rPr lang="hr-HR" sz="2600" dirty="0" smtClean="0">
                <a:latin typeface="Georgia" panose="02040502050405020303" pitchFamily="18" charset="0"/>
              </a:rPr>
              <a:t>.</a:t>
            </a:r>
          </a:p>
          <a:p>
            <a:r>
              <a:rPr lang="hr-HR" sz="2600" dirty="0" err="1">
                <a:latin typeface="Georgia" panose="02040502050405020303" pitchFamily="18" charset="0"/>
              </a:rPr>
              <a:t>Šicel</a:t>
            </a:r>
            <a:r>
              <a:rPr lang="hr-HR" sz="2600" dirty="0">
                <a:latin typeface="Georgia" panose="02040502050405020303" pitchFamily="18" charset="0"/>
              </a:rPr>
              <a:t>, </a:t>
            </a:r>
            <a:r>
              <a:rPr lang="hr-HR" sz="2600" dirty="0" smtClean="0">
                <a:latin typeface="Georgia" panose="02040502050405020303" pitchFamily="18" charset="0"/>
              </a:rPr>
              <a:t>Miroslav. 2000. </a:t>
            </a:r>
            <a:r>
              <a:rPr lang="hr-HR" sz="2600" dirty="0">
                <a:latin typeface="Georgia" panose="02040502050405020303" pitchFamily="18" charset="0"/>
              </a:rPr>
              <a:t>Antun Gustav Matoš. Natuknica. U: Nemec, </a:t>
            </a:r>
            <a:r>
              <a:rPr lang="hr-HR" sz="2600" dirty="0" err="1">
                <a:latin typeface="Georgia" panose="02040502050405020303" pitchFamily="18" charset="0"/>
              </a:rPr>
              <a:t>Fališevac</a:t>
            </a:r>
            <a:r>
              <a:rPr lang="hr-HR" sz="2600" dirty="0">
                <a:latin typeface="Georgia" panose="02040502050405020303" pitchFamily="18" charset="0"/>
              </a:rPr>
              <a:t>, Novaković (</a:t>
            </a:r>
            <a:r>
              <a:rPr lang="hr-HR" sz="2600" dirty="0" err="1">
                <a:latin typeface="Georgia" panose="02040502050405020303" pitchFamily="18" charset="0"/>
              </a:rPr>
              <a:t>ur</a:t>
            </a:r>
            <a:r>
              <a:rPr lang="hr-HR" sz="2600" dirty="0">
                <a:latin typeface="Georgia" panose="02040502050405020303" pitchFamily="18" charset="0"/>
              </a:rPr>
              <a:t>.) Leksikon hrvatskih pisaca. Zagreb: Školska knjiga. </a:t>
            </a:r>
          </a:p>
          <a:p>
            <a:endParaRPr lang="hr-HR" sz="2600" dirty="0">
              <a:latin typeface="Georgia" panose="02040502050405020303" pitchFamily="18" charset="0"/>
            </a:endParaRPr>
          </a:p>
          <a:p>
            <a:endParaRPr lang="hr-HR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11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Dodatak: referiranje i citiranje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Citat: </a:t>
            </a:r>
          </a:p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„…” (</a:t>
            </a:r>
            <a:r>
              <a:rPr lang="hr-HR" sz="2400" dirty="0" err="1" smtClean="0">
                <a:latin typeface="Georgia" panose="02040502050405020303" pitchFamily="18" charset="0"/>
              </a:rPr>
              <a:t>Kott</a:t>
            </a:r>
            <a:r>
              <a:rPr lang="hr-HR" sz="2400" dirty="0" smtClean="0">
                <a:latin typeface="Georgia" panose="02040502050405020303" pitchFamily="18" charset="0"/>
              </a:rPr>
              <a:t> 1997: 24)</a:t>
            </a:r>
          </a:p>
          <a:p>
            <a:pPr marL="0" indent="0">
              <a:buNone/>
            </a:pPr>
            <a:endParaRPr lang="hr-HR" sz="2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Citat unutar citata:</a:t>
            </a:r>
          </a:p>
          <a:p>
            <a:pPr marL="0" indent="0">
              <a:buNone/>
            </a:pPr>
            <a:endParaRPr lang="hr-HR" sz="2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2400" dirty="0" smtClean="0">
                <a:latin typeface="Georgia" panose="02040502050405020303" pitchFamily="18" charset="0"/>
              </a:rPr>
              <a:t>„…” (Shakespeare prema </a:t>
            </a:r>
            <a:r>
              <a:rPr lang="hr-HR" sz="2400" dirty="0" err="1" smtClean="0">
                <a:latin typeface="Georgia" panose="02040502050405020303" pitchFamily="18" charset="0"/>
              </a:rPr>
              <a:t>Kott</a:t>
            </a:r>
            <a:r>
              <a:rPr lang="hr-HR" sz="2400" dirty="0" smtClean="0">
                <a:latin typeface="Georgia" panose="02040502050405020303" pitchFamily="18" charset="0"/>
              </a:rPr>
              <a:t> 1997: 123)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800" dirty="0" smtClean="0">
                <a:latin typeface="Georgia" panose="02040502050405020303" pitchFamily="18" charset="0"/>
              </a:rPr>
              <a:t>Referiranje: </a:t>
            </a:r>
          </a:p>
          <a:p>
            <a:pPr marL="0" indent="0">
              <a:buNone/>
            </a:pPr>
            <a:endParaRPr lang="hr-HR" sz="2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sz="2800" dirty="0" smtClean="0">
                <a:latin typeface="Georgia" panose="02040502050405020303" pitchFamily="18" charset="0"/>
              </a:rPr>
              <a:t>Pozivanje na tuđi tekst kako bi se potvrdile vlastite teze, nije nužno navoditi doslovne citate, ali je OBVEZNO navesti referencu za izvor teza, podataka, interpretacija. </a:t>
            </a:r>
            <a:endParaRPr lang="hr-HR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63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Georgia" panose="02040502050405020303" pitchFamily="18" charset="0"/>
              </a:rPr>
              <a:t>Važno: </a:t>
            </a:r>
            <a:r>
              <a:rPr lang="hr-HR" dirty="0" err="1" smtClean="0">
                <a:latin typeface="Georgia" panose="02040502050405020303" pitchFamily="18" charset="0"/>
              </a:rPr>
              <a:t>wikipedija</a:t>
            </a:r>
            <a:endParaRPr lang="hr-HR" dirty="0">
              <a:latin typeface="Georgia" panose="02040502050405020303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Georgia" panose="02040502050405020303" pitchFamily="18" charset="0"/>
              </a:rPr>
              <a:t>Wikipedija NIJE relevantan izvor za akademske radove, radovi koji se koriste </a:t>
            </a:r>
            <a:r>
              <a:rPr lang="hr-HR" sz="2800" dirty="0" err="1" smtClean="0">
                <a:latin typeface="Georgia" panose="02040502050405020303" pitchFamily="18" charset="0"/>
              </a:rPr>
              <a:t>wikipedijom</a:t>
            </a:r>
            <a:r>
              <a:rPr lang="hr-HR" sz="2800" dirty="0" smtClean="0">
                <a:latin typeface="Georgia" panose="02040502050405020303" pitchFamily="18" charset="0"/>
              </a:rPr>
              <a:t> kao referencom bit će ocijenjeni negativno.</a:t>
            </a:r>
          </a:p>
          <a:p>
            <a:r>
              <a:rPr lang="hr-HR" sz="2800" dirty="0" smtClean="0">
                <a:latin typeface="Georgia" panose="02040502050405020303" pitchFamily="18" charset="0"/>
              </a:rPr>
              <a:t>Plagiranje: kopiranje tuđega teksta bez navođenja izvora.</a:t>
            </a:r>
          </a:p>
          <a:p>
            <a:r>
              <a:rPr lang="hr-HR" sz="2800" dirty="0" smtClean="0">
                <a:latin typeface="Georgia" panose="02040502050405020303" pitchFamily="18" charset="0"/>
              </a:rPr>
              <a:t>Također: web stranice s nepotpisanim tekstovima nisu adekvatan izvor za akademske radove. Srednjoškolski udžbenici nisu adekvatan izvor za akademske radove. </a:t>
            </a:r>
            <a:endParaRPr lang="hr-HR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4854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</TotalTime>
  <Words>377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Georgia</vt:lpstr>
      <vt:lpstr>Savon</vt:lpstr>
      <vt:lpstr>Svjetska književnost </vt:lpstr>
      <vt:lpstr>Način predaje radova</vt:lpstr>
      <vt:lpstr>Datumi predaje radova</vt:lpstr>
      <vt:lpstr>Obvezni elementi</vt:lpstr>
      <vt:lpstr>Struktura rada</vt:lpstr>
      <vt:lpstr>PowerPoint Presentation</vt:lpstr>
      <vt:lpstr>PowerPoint Presentation</vt:lpstr>
      <vt:lpstr>Dodatak: referiranje i citiranje</vt:lpstr>
      <vt:lpstr>Važno: wikipedija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Svjetska književnost </dc:title>
  <dc:creator>Dubravka Zima</dc:creator>
  <cp:lastModifiedBy>Dubravka Zima</cp:lastModifiedBy>
  <cp:revision>3</cp:revision>
  <dcterms:created xsi:type="dcterms:W3CDTF">2016-10-10T06:53:54Z</dcterms:created>
  <dcterms:modified xsi:type="dcterms:W3CDTF">2016-10-10T07:13:35Z</dcterms:modified>
</cp:coreProperties>
</file>