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9" r:id="rId1"/>
  </p:sldMasterIdLst>
  <p:sldIdLst>
    <p:sldId id="256" r:id="rId2"/>
    <p:sldId id="257" r:id="rId3"/>
    <p:sldId id="258" r:id="rId4"/>
    <p:sldId id="259" r:id="rId5"/>
    <p:sldId id="261" r:id="rId6"/>
    <p:sldId id="264" r:id="rId7"/>
    <p:sldId id="262" r:id="rId8"/>
    <p:sldId id="263" r:id="rId9"/>
    <p:sldId id="260" r:id="rId10"/>
    <p:sldId id="265" r:id="rId11"/>
    <p:sldId id="266" r:id="rId12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05844CE4-749F-4504-ACD8-5627052C9F63}" type="datetimeFigureOut">
              <a:rPr lang="hr-HR" smtClean="0"/>
              <a:t>10.5.2018.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5938D45-6752-43FC-AB69-1F822CB71674}" type="slidenum">
              <a:rPr lang="hr-HR" smtClean="0"/>
              <a:t>‹#›</a:t>
            </a:fld>
            <a:endParaRPr lang="hr-HR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9143022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44CE4-749F-4504-ACD8-5627052C9F63}" type="datetimeFigureOut">
              <a:rPr lang="hr-HR" smtClean="0"/>
              <a:t>10.5.2018.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38D45-6752-43FC-AB69-1F822CB7167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71805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44CE4-749F-4504-ACD8-5627052C9F63}" type="datetimeFigureOut">
              <a:rPr lang="hr-HR" smtClean="0"/>
              <a:t>10.5.2018.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38D45-6752-43FC-AB69-1F822CB7167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0026684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44CE4-749F-4504-ACD8-5627052C9F63}" type="datetimeFigureOut">
              <a:rPr lang="hr-HR" smtClean="0"/>
              <a:t>10.5.2018.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38D45-6752-43FC-AB69-1F822CB7167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81321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844CE4-749F-4504-ACD8-5627052C9F63}" type="datetimeFigureOut">
              <a:rPr lang="hr-HR" smtClean="0"/>
              <a:t>10.5.2018.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5938D45-6752-43FC-AB69-1F822CB71674}" type="slidenum">
              <a:rPr lang="hr-HR" smtClean="0"/>
              <a:t>‹#›</a:t>
            </a:fld>
            <a:endParaRPr lang="hr-HR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5667836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44CE4-749F-4504-ACD8-5627052C9F63}" type="datetimeFigureOut">
              <a:rPr lang="hr-HR" smtClean="0"/>
              <a:t>10.5.2018.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38D45-6752-43FC-AB69-1F822CB7167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67654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44CE4-749F-4504-ACD8-5627052C9F63}" type="datetimeFigureOut">
              <a:rPr lang="hr-HR" smtClean="0"/>
              <a:t>10.5.2018.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38D45-6752-43FC-AB69-1F822CB7167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67720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44CE4-749F-4504-ACD8-5627052C9F63}" type="datetimeFigureOut">
              <a:rPr lang="hr-HR" smtClean="0"/>
              <a:t>10.5.2018.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38D45-6752-43FC-AB69-1F822CB7167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69525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44CE4-749F-4504-ACD8-5627052C9F63}" type="datetimeFigureOut">
              <a:rPr lang="hr-HR" smtClean="0"/>
              <a:t>10.5.2018.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38D45-6752-43FC-AB69-1F822CB7167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16044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844CE4-749F-4504-ACD8-5627052C9F63}" type="datetimeFigureOut">
              <a:rPr lang="hr-HR" smtClean="0"/>
              <a:t>10.5.2018.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5938D45-6752-43FC-AB69-1F822CB71674}" type="slidenum">
              <a:rPr lang="hr-HR" smtClean="0"/>
              <a:t>‹#›</a:t>
            </a:fld>
            <a:endParaRPr lang="hr-HR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79820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844CE4-749F-4504-ACD8-5627052C9F63}" type="datetimeFigureOut">
              <a:rPr lang="hr-HR" smtClean="0"/>
              <a:t>10.5.2018.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5938D45-6752-43FC-AB69-1F822CB71674}" type="slidenum">
              <a:rPr lang="hr-HR" smtClean="0"/>
              <a:t>‹#›</a:t>
            </a:fld>
            <a:endParaRPr lang="hr-HR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17376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05844CE4-749F-4504-ACD8-5627052C9F63}" type="datetimeFigureOut">
              <a:rPr lang="hr-HR" smtClean="0"/>
              <a:t>10.5.2018.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D5938D45-6752-43FC-AB69-1F822CB71674}" type="slidenum">
              <a:rPr lang="hr-HR" smtClean="0"/>
              <a:t>‹#›</a:t>
            </a:fld>
            <a:endParaRPr lang="hr-HR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21239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hr-HR" b="1" dirty="0" smtClean="0"/>
              <a:t>Franjevci</a:t>
            </a:r>
            <a:endParaRPr lang="hr-HR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08100" y="4521925"/>
            <a:ext cx="9639300" cy="706355"/>
          </a:xfrm>
        </p:spPr>
        <p:txBody>
          <a:bodyPr>
            <a:normAutofit fontScale="92500" lnSpcReduction="20000"/>
          </a:bodyPr>
          <a:lstStyle/>
          <a:p>
            <a:r>
              <a:rPr lang="hr-HR" dirty="0" smtClean="0"/>
              <a:t>Anamarija Blažanin, Tea Ćiraković, Marko Galetić, Martina, Ruk, Josip </a:t>
            </a:r>
            <a:r>
              <a:rPr lang="hr-HR" dirty="0" smtClean="0"/>
              <a:t>Petrović, Paula Brcković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3368966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Čuvaju najstarije hrvatske lekcionare</a:t>
            </a:r>
            <a:br>
              <a:rPr lang="hr-HR" dirty="0" smtClean="0"/>
            </a:br>
            <a:r>
              <a:rPr lang="hr-HR" dirty="0" smtClean="0"/>
              <a:t>	- korčulanski 14. stoljeće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1116471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dirty="0" smtClean="0"/>
              <a:t>PITANJA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1. Koji je najbrojniji crkveni red?</a:t>
            </a:r>
          </a:p>
          <a:p>
            <a:r>
              <a:rPr lang="hr-HR" dirty="0" smtClean="0"/>
              <a:t>2. Tko je utemeljitelj franjevaca?</a:t>
            </a:r>
          </a:p>
          <a:p>
            <a:r>
              <a:rPr lang="hr-HR" dirty="0" smtClean="0"/>
              <a:t>3. Koji je hrvatski franjevac poučavao jednog od najvećih renesansnih mecena Medicia?</a:t>
            </a:r>
          </a:p>
          <a:p>
            <a:r>
              <a:rPr lang="hr-HR" dirty="0" smtClean="0"/>
              <a:t>4. Kome posvećuju svoju djelatnost?</a:t>
            </a:r>
          </a:p>
          <a:p>
            <a:r>
              <a:rPr lang="hr-HR" dirty="0" smtClean="0"/>
              <a:t>5. Što je ˝Bukva˝i tko ju je napisao?</a:t>
            </a:r>
          </a:p>
          <a:p>
            <a:r>
              <a:rPr lang="hr-HR" dirty="0" smtClean="0"/>
              <a:t>6. Gdje osnivaju svoje škole?</a:t>
            </a:r>
          </a:p>
          <a:p>
            <a:r>
              <a:rPr lang="hr-HR" dirty="0" smtClean="0"/>
              <a:t>7. Prvu nastavu na hrvatskom jeziku ima koja gimnazija?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908407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977900"/>
          </a:xfrm>
        </p:spPr>
        <p:txBody>
          <a:bodyPr/>
          <a:lstStyle/>
          <a:p>
            <a:r>
              <a:rPr lang="hr-HR" i="1" dirty="0"/>
              <a:t>Ordo fratrum minorum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257300" y="1663700"/>
            <a:ext cx="10185400" cy="4622800"/>
          </a:xfrm>
        </p:spPr>
        <p:txBody>
          <a:bodyPr>
            <a:normAutofit/>
          </a:bodyPr>
          <a:lstStyle/>
          <a:p>
            <a:r>
              <a:rPr lang="hr-HR" dirty="0" smtClean="0"/>
              <a:t>Utemeljitelj: sv. Franjo Asiški</a:t>
            </a:r>
          </a:p>
          <a:p>
            <a:r>
              <a:rPr lang="hr-HR" dirty="0" smtClean="0"/>
              <a:t>Najbrojniji crkveni red</a:t>
            </a:r>
          </a:p>
          <a:p>
            <a:r>
              <a:rPr lang="hr-HR" dirty="0" smtClean="0"/>
              <a:t>Prvi hrvatski svetac – franjevac</a:t>
            </a:r>
          </a:p>
          <a:p>
            <a:r>
              <a:rPr lang="hr-HR" dirty="0" smtClean="0"/>
              <a:t>Bratstvo:</a:t>
            </a:r>
            <a:br>
              <a:rPr lang="hr-HR" dirty="0" smtClean="0"/>
            </a:br>
            <a:r>
              <a:rPr lang="hr-HR" dirty="0" smtClean="0"/>
              <a:t>	Manja braća – muški red</a:t>
            </a:r>
            <a:br>
              <a:rPr lang="hr-HR" dirty="0" smtClean="0"/>
            </a:br>
            <a:r>
              <a:rPr lang="hr-HR" dirty="0" smtClean="0"/>
              <a:t>	Klarise – ženski red</a:t>
            </a:r>
            <a:br>
              <a:rPr lang="hr-HR" dirty="0" smtClean="0"/>
            </a:br>
            <a:r>
              <a:rPr lang="hr-HR" dirty="0" smtClean="0"/>
              <a:t>	Franjevački Svjetovni Red – i muški i ženski red</a:t>
            </a:r>
            <a:br>
              <a:rPr lang="hr-HR" dirty="0" smtClean="0"/>
            </a:br>
            <a:r>
              <a:rPr lang="hr-HR" dirty="0" smtClean="0"/>
              <a:t>	Franjevački trećoreci glagoljaši – muški samostanski red	</a:t>
            </a:r>
          </a:p>
          <a:p>
            <a:r>
              <a:rPr lang="hr-HR" dirty="0" smtClean="0"/>
              <a:t>Pojedini ogranci Reda:</a:t>
            </a:r>
            <a:br>
              <a:rPr lang="hr-HR" dirty="0" smtClean="0"/>
            </a:br>
            <a:r>
              <a:rPr lang="hr-HR" dirty="0" smtClean="0"/>
              <a:t>	Mala braća</a:t>
            </a:r>
            <a:br>
              <a:rPr lang="hr-HR" dirty="0" smtClean="0"/>
            </a:br>
            <a:r>
              <a:rPr lang="hr-HR" dirty="0" smtClean="0"/>
              <a:t>	Mala braća konventualci</a:t>
            </a:r>
            <a:br>
              <a:rPr lang="hr-HR" dirty="0" smtClean="0"/>
            </a:br>
            <a:r>
              <a:rPr lang="hr-HR" dirty="0" smtClean="0"/>
              <a:t>	Mala braća kapucini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7584" y="1254125"/>
            <a:ext cx="3798116" cy="2774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45872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Osnovno školstvo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Poučavali djecu  velikaša (franjevac Juraj Dragišić poučavao jednog od najvećih renesansnih mecena Lorenza de Medicia)</a:t>
            </a:r>
          </a:p>
          <a:p>
            <a:r>
              <a:rPr lang="hr-HR" dirty="0" smtClean="0"/>
              <a:t>Svoju djelatnost uglavnom posvećuju običnom puku → socijalna skrb</a:t>
            </a:r>
          </a:p>
          <a:p>
            <a:r>
              <a:rPr lang="hr-HR" dirty="0" smtClean="0"/>
              <a:t>Niska razina školovanja</a:t>
            </a:r>
          </a:p>
          <a:p>
            <a:r>
              <a:rPr lang="hr-HR" dirty="0" smtClean="0"/>
              <a:t>Prva hrvatsko glagoljska početnica – izdao Pavao Modrusanin</a:t>
            </a:r>
          </a:p>
          <a:p>
            <a:r>
              <a:rPr lang="hr-HR" dirty="0" smtClean="0"/>
              <a:t>Katekizmi kršćanskoga nauka → uloga početnica</a:t>
            </a:r>
          </a:p>
          <a:p>
            <a:r>
              <a:rPr lang="hr-HR" dirty="0" smtClean="0"/>
              <a:t>Donose abecedu (Divković, Levaković i fra Stipan Badrić)</a:t>
            </a:r>
          </a:p>
          <a:p>
            <a:endParaRPr lang="hr-HR" dirty="0" smtClean="0"/>
          </a:p>
          <a:p>
            <a:endParaRPr lang="hr-HR" dirty="0" smtClean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0596127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Osnovno </a:t>
            </a:r>
            <a:r>
              <a:rPr lang="hr-HR" dirty="0" smtClean="0"/>
              <a:t>školstvo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Fra Stjepan Marijanović, </a:t>
            </a:r>
            <a:r>
              <a:rPr lang="hr-HR" i="1" dirty="0"/>
              <a:t>Bukvar</a:t>
            </a:r>
            <a:r>
              <a:rPr lang="hr-HR" dirty="0" smtClean="0"/>
              <a:t> → priručnik za opismenjavanje</a:t>
            </a:r>
          </a:p>
          <a:p>
            <a:r>
              <a:rPr lang="hr-HR" dirty="0" smtClean="0"/>
              <a:t>Ivan Franjo Jukić, </a:t>
            </a:r>
            <a:r>
              <a:rPr lang="hr-HR" i="1" dirty="0" smtClean="0"/>
              <a:t>Abecedar</a:t>
            </a:r>
          </a:p>
          <a:p>
            <a:r>
              <a:rPr lang="hr-HR" dirty="0" smtClean="0"/>
              <a:t>Osnovne škole nalaze se skoro po svim franjevačkim samostanima</a:t>
            </a:r>
            <a:br>
              <a:rPr lang="hr-HR" dirty="0" smtClean="0"/>
            </a:br>
            <a:r>
              <a:rPr lang="hr-HR" dirty="0" smtClean="0"/>
              <a:t>	- čitanje, pisanje, latinica, bosančica, gramatika i kršćanski nauk</a:t>
            </a:r>
            <a:br>
              <a:rPr lang="hr-HR" dirty="0" smtClean="0"/>
            </a:br>
            <a:r>
              <a:rPr lang="hr-HR" dirty="0" smtClean="0"/>
              <a:t>	-fra Mate Zoričić, </a:t>
            </a:r>
            <a:r>
              <a:rPr lang="hr-HR" i="1" dirty="0" smtClean="0"/>
              <a:t>Aritmetika</a:t>
            </a:r>
            <a:r>
              <a:rPr lang="hr-HR" dirty="0" smtClean="0"/>
              <a:t> → priručnik računanja</a:t>
            </a:r>
          </a:p>
          <a:p>
            <a:r>
              <a:rPr lang="hr-HR" dirty="0" smtClean="0"/>
              <a:t>Škole: Krapina, Virovitica, Samobor, Kostajnica i po drugim slavonskim gradićima</a:t>
            </a:r>
          </a:p>
          <a:p>
            <a:r>
              <a:rPr lang="hr-HR" dirty="0" smtClean="0"/>
              <a:t>U Dalmaciji pouke o opismenjavanju (Šibenik, Drniš, Omiš, Makarska, Imotski, Opuzen, Metković i Sinj)</a:t>
            </a:r>
          </a:p>
          <a:p>
            <a:r>
              <a:rPr lang="hr-HR" dirty="0" smtClean="0"/>
              <a:t>Na selima: pouka vjeronauka</a:t>
            </a:r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3328" y="139700"/>
            <a:ext cx="3288171" cy="303212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983433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Gramatičko-humanističke škole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578100"/>
            <a:ext cx="9829800" cy="2565400"/>
          </a:xfrm>
        </p:spPr>
        <p:txBody>
          <a:bodyPr/>
          <a:lstStyle/>
          <a:p>
            <a:r>
              <a:rPr lang="hr-HR" dirty="0" smtClean="0"/>
              <a:t>U srednjem vijeku, srednje i osnovno školstvo nije u potpunosti razgraničeno</a:t>
            </a:r>
          </a:p>
          <a:p>
            <a:r>
              <a:rPr lang="hr-HR" dirty="0" smtClean="0"/>
              <a:t>Četiri stupnja učilišta → najniža učilišta humanističke ili gramatičke škole</a:t>
            </a:r>
          </a:p>
          <a:p>
            <a:r>
              <a:rPr lang="hr-HR" dirty="0" smtClean="0"/>
              <a:t>Stupanje u Red: dolazak u samostan u dobi oko 12 godina, završavanje oko 16 godine. Primanje u novicijat. Nakon novicijata, pripremanje za studij filozofije. </a:t>
            </a:r>
          </a:p>
          <a:p>
            <a:r>
              <a:rPr lang="hr-HR" dirty="0" smtClean="0"/>
              <a:t>Škole: Zadar i Trsat (1593.)</a:t>
            </a:r>
          </a:p>
          <a:p>
            <a:pPr marL="0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817289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Gramatičko-humanističke škole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743200"/>
            <a:ext cx="9601200" cy="2743200"/>
          </a:xfrm>
        </p:spPr>
        <p:txBody>
          <a:bodyPr/>
          <a:lstStyle/>
          <a:p>
            <a:r>
              <a:rPr lang="hr-HR" dirty="0"/>
              <a:t>Gimazija u Velikoj 1640. godine (40 učenika), 1650. – gimnazija u Našicama (50 učenika)</a:t>
            </a:r>
          </a:p>
          <a:p>
            <a:r>
              <a:rPr lang="hr-HR" dirty="0"/>
              <a:t>Preuzimaju isusovačke gimnazije u Požegi i Varaždinu </a:t>
            </a:r>
          </a:p>
          <a:p>
            <a:r>
              <a:rPr lang="hr-HR" dirty="0"/>
              <a:t>1848. gimnazija u Sinju – prva gimnazija na hrvatskom nastavnom jeziku u južnoj Hrvatskoj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8358518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977900"/>
          </a:xfrm>
        </p:spPr>
        <p:txBody>
          <a:bodyPr/>
          <a:lstStyle/>
          <a:p>
            <a:r>
              <a:rPr lang="hr-HR" dirty="0" smtClean="0"/>
              <a:t>Visoko školstvo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790700"/>
            <a:ext cx="9601200" cy="4127500"/>
          </a:xfrm>
        </p:spPr>
        <p:txBody>
          <a:bodyPr/>
          <a:lstStyle/>
          <a:p>
            <a:r>
              <a:rPr lang="hr-HR" dirty="0" smtClean="0"/>
              <a:t>Vlasite visoke škole (predavala se filozofija ili teologija ili te obje struke)</a:t>
            </a:r>
            <a:br>
              <a:rPr lang="hr-HR" dirty="0" smtClean="0"/>
            </a:br>
            <a:r>
              <a:rPr lang="hr-HR" dirty="0" smtClean="0"/>
              <a:t>	-</a:t>
            </a:r>
            <a:r>
              <a:rPr lang="hr-HR" dirty="0"/>
              <a:t>Različiti tipovi: pokrajinska učilišta, škole praktičnog bogoslovlja i opća </a:t>
            </a:r>
            <a:r>
              <a:rPr lang="hr-HR" dirty="0" smtClean="0"/>
              <a:t>učilišta</a:t>
            </a:r>
            <a:endParaRPr lang="hr-HR" dirty="0"/>
          </a:p>
          <a:p>
            <a:endParaRPr lang="hr-HR" i="0" dirty="0" smtClean="0"/>
          </a:p>
          <a:p>
            <a:pPr marL="0" indent="0">
              <a:buNone/>
            </a:pPr>
            <a:r>
              <a:rPr lang="hr-HR" b="1" dirty="0" smtClean="0"/>
              <a:t>Akademski naslovi</a:t>
            </a:r>
          </a:p>
          <a:p>
            <a:r>
              <a:rPr lang="hr-HR" dirty="0" smtClean="0"/>
              <a:t>Veliki broj franjevaca – naslov lektora (stupanj visokoškolskog profesora)</a:t>
            </a:r>
          </a:p>
          <a:p>
            <a:r>
              <a:rPr lang="hr-HR" i="0" dirty="0" smtClean="0"/>
              <a:t>Zarana po samostanima počeli osnivati više školstvo</a:t>
            </a:r>
          </a:p>
          <a:p>
            <a:pPr marL="0" indent="0">
              <a:buNone/>
            </a:pPr>
            <a:r>
              <a:rPr lang="hr-HR" b="1" dirty="0" smtClean="0"/>
              <a:t>Filozofska učilišta</a:t>
            </a:r>
            <a:endParaRPr lang="hr-HR" dirty="0" smtClean="0"/>
          </a:p>
          <a:p>
            <a:r>
              <a:rPr lang="hr-HR" dirty="0" smtClean="0"/>
              <a:t>filozofija najmanje 3 godine (u njenom okviru metafizika, logika i fizika)</a:t>
            </a:r>
          </a:p>
          <a:p>
            <a:r>
              <a:rPr lang="hr-HR" dirty="0" smtClean="0"/>
              <a:t>1645. Madrid – određeno da svaka provincija treba imati provincijsko filozofsko učilište</a:t>
            </a:r>
            <a:endParaRPr lang="hr-HR" i="0" dirty="0"/>
          </a:p>
        </p:txBody>
      </p:sp>
    </p:spTree>
    <p:extLst>
      <p:ext uri="{BB962C8B-B14F-4D97-AF65-F5344CB8AC3E}">
        <p14:creationId xmlns:p14="http://schemas.microsoft.com/office/powerpoint/2010/main" val="1103216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Visoko školstvo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r-HR" b="1" dirty="0" smtClean="0"/>
              <a:t>Bogoslovna učilišta</a:t>
            </a:r>
          </a:p>
          <a:p>
            <a:r>
              <a:rPr lang="hr-HR" dirty="0" smtClean="0"/>
              <a:t>Pripravljali su uglavnom buduće svećenike i župnike</a:t>
            </a:r>
          </a:p>
          <a:p>
            <a:r>
              <a:rPr lang="hr-HR" dirty="0" smtClean="0"/>
              <a:t>Generalna učilišta drugog stupnja djelovala su još na Trsatu, Varaždinu, Šibeniku i Makarskoj</a:t>
            </a:r>
          </a:p>
          <a:p>
            <a:r>
              <a:rPr lang="hr-HR" dirty="0" smtClean="0"/>
              <a:t>Učilišta I. Reda postojala su u Budimu, Dubrovniku, Šibeniku i Osijeku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1218752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079500"/>
          </a:xfrm>
        </p:spPr>
        <p:txBody>
          <a:bodyPr/>
          <a:lstStyle/>
          <a:p>
            <a:r>
              <a:rPr lang="hr-HR" dirty="0" smtClean="0"/>
              <a:t>Izvanškolska prosvjetiteljska djelatnost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Propovjednici – poznavanje teoloških i filozofskih tekstova</a:t>
            </a:r>
          </a:p>
          <a:p>
            <a:r>
              <a:rPr lang="hr-HR" dirty="0" smtClean="0"/>
              <a:t>Veliki opus franjevaca:</a:t>
            </a:r>
            <a:br>
              <a:rPr lang="hr-HR" dirty="0" smtClean="0"/>
            </a:br>
            <a:r>
              <a:rPr lang="hr-HR" dirty="0" smtClean="0"/>
              <a:t>	- religiozno-prosvjetna svrha</a:t>
            </a:r>
            <a:br>
              <a:rPr lang="hr-HR" dirty="0" smtClean="0"/>
            </a:br>
            <a:r>
              <a:rPr lang="hr-HR" dirty="0" smtClean="0"/>
              <a:t>	- izdavanje bogoslovnih priručnika</a:t>
            </a:r>
            <a:br>
              <a:rPr lang="hr-HR" dirty="0" smtClean="0"/>
            </a:br>
            <a:r>
              <a:rPr lang="hr-HR" dirty="0" smtClean="0"/>
              <a:t>	- cilj franjevačkih djela je približavanje Boga narodu</a:t>
            </a:r>
          </a:p>
          <a:p>
            <a:r>
              <a:rPr lang="hr-HR" dirty="0" smtClean="0"/>
              <a:t>Iz franjevačkog reda dolazi najveći broj znanstvenika, pisaca i profesora</a:t>
            </a:r>
          </a:p>
          <a:p>
            <a:r>
              <a:rPr lang="hr-HR" dirty="0" smtClean="0"/>
              <a:t>Otvaraju biblioteke u sklopu samostana: Dubrovnik, Zadar, Split i Šibenik</a:t>
            </a:r>
          </a:p>
          <a:p>
            <a:r>
              <a:rPr lang="hr-HR" dirty="0" smtClean="0"/>
              <a:t>„Čuvari glagoljice” – jedini izdaju glagoljačke misale</a:t>
            </a:r>
          </a:p>
          <a:p>
            <a:r>
              <a:rPr lang="hr-HR" dirty="0" smtClean="0"/>
              <a:t>Uvode hrvatsku liturgijsku knjigu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211063222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TM10001105[[fn=Crop]]</Template>
  <TotalTime>61</TotalTime>
  <Words>367</Words>
  <Application>Microsoft Office PowerPoint</Application>
  <PresentationFormat>Widescreen</PresentationFormat>
  <Paragraphs>62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Franklin Gothic Book</vt:lpstr>
      <vt:lpstr>Crop</vt:lpstr>
      <vt:lpstr>Franjevci</vt:lpstr>
      <vt:lpstr>Ordo fratrum minorum</vt:lpstr>
      <vt:lpstr>Osnovno školstvo</vt:lpstr>
      <vt:lpstr>Osnovno školstvo</vt:lpstr>
      <vt:lpstr>Gramatičko-humanističke škole</vt:lpstr>
      <vt:lpstr>Gramatičko-humanističke škole</vt:lpstr>
      <vt:lpstr>Visoko školstvo</vt:lpstr>
      <vt:lpstr>Visoko školstvo</vt:lpstr>
      <vt:lpstr>Izvanškolska prosvjetiteljska djelatnost</vt:lpstr>
      <vt:lpstr>PowerPoint Presentation</vt:lpstr>
      <vt:lpstr>PITANJA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Franjevci</dc:title>
  <dc:creator>Profesor</dc:creator>
  <cp:lastModifiedBy>Profesor</cp:lastModifiedBy>
  <cp:revision>9</cp:revision>
  <dcterms:created xsi:type="dcterms:W3CDTF">2018-04-26T06:27:34Z</dcterms:created>
  <dcterms:modified xsi:type="dcterms:W3CDTF">2018-05-10T06:46:56Z</dcterms:modified>
</cp:coreProperties>
</file>