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1" r:id="rId6"/>
    <p:sldId id="260" r:id="rId7"/>
    <p:sldId id="262" r:id="rId8"/>
    <p:sldId id="263" r:id="rId9"/>
    <p:sldId id="266" r:id="rId10"/>
    <p:sldId id="264" r:id="rId11"/>
    <p:sldId id="265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sr-Latn-C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26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21562CA-1500-4502-A5A7-576A5F867305}" type="doc">
      <dgm:prSet loTypeId="urn:microsoft.com/office/officeart/2005/8/layout/pyramid1" loCatId="pyramid" qsTypeId="urn:microsoft.com/office/officeart/2005/8/quickstyle/simple1" qsCatId="simple" csTypeId="urn:microsoft.com/office/officeart/2005/8/colors/accent1_2" csCatId="accent1" phldr="1"/>
      <dgm:spPr/>
    </dgm:pt>
    <dgm:pt modelId="{CBE5AE79-14A1-499C-BC03-7BA57672D0A2}">
      <dgm:prSet phldrT="[Text]"/>
      <dgm:spPr/>
      <dgm:t>
        <a:bodyPr/>
        <a:lstStyle/>
        <a:p>
          <a:r>
            <a:rPr lang="hr-HR" dirty="0" smtClean="0"/>
            <a:t>Voditelj studija</a:t>
          </a:r>
          <a:endParaRPr lang="hr-HR" dirty="0"/>
        </a:p>
      </dgm:t>
    </dgm:pt>
    <dgm:pt modelId="{FC17FCB0-E418-425A-833E-B0C8017340F9}" type="parTrans" cxnId="{2DC1E27C-3FCA-4477-9F87-A5574DA67429}">
      <dgm:prSet/>
      <dgm:spPr/>
      <dgm:t>
        <a:bodyPr/>
        <a:lstStyle/>
        <a:p>
          <a:endParaRPr lang="hr-HR"/>
        </a:p>
      </dgm:t>
    </dgm:pt>
    <dgm:pt modelId="{3C17FE4F-04A3-4990-B143-2084AEA99CB0}" type="sibTrans" cxnId="{2DC1E27C-3FCA-4477-9F87-A5574DA67429}">
      <dgm:prSet/>
      <dgm:spPr/>
      <dgm:t>
        <a:bodyPr/>
        <a:lstStyle/>
        <a:p>
          <a:endParaRPr lang="hr-HR"/>
        </a:p>
      </dgm:t>
    </dgm:pt>
    <dgm:pt modelId="{8B3CC1C6-EBF2-475C-8C7B-BA809154495C}">
      <dgm:prSet phldrT="[Text]"/>
      <dgm:spPr/>
      <dgm:t>
        <a:bodyPr/>
        <a:lstStyle/>
        <a:p>
          <a:r>
            <a:rPr lang="hr-HR" dirty="0" smtClean="0"/>
            <a:t>Profesori </a:t>
          </a:r>
          <a:endParaRPr lang="hr-HR" dirty="0"/>
        </a:p>
      </dgm:t>
    </dgm:pt>
    <dgm:pt modelId="{1BD2CC45-027A-4334-863C-0A670FF1D233}" type="parTrans" cxnId="{EF21A83A-ABCB-4C4B-80ED-C255B4ADC7FE}">
      <dgm:prSet/>
      <dgm:spPr/>
      <dgm:t>
        <a:bodyPr/>
        <a:lstStyle/>
        <a:p>
          <a:endParaRPr lang="hr-HR"/>
        </a:p>
      </dgm:t>
    </dgm:pt>
    <dgm:pt modelId="{1DE444E2-1A28-43BE-891F-E001A9F0DCCC}" type="sibTrans" cxnId="{EF21A83A-ABCB-4C4B-80ED-C255B4ADC7FE}">
      <dgm:prSet/>
      <dgm:spPr/>
      <dgm:t>
        <a:bodyPr/>
        <a:lstStyle/>
        <a:p>
          <a:endParaRPr lang="hr-HR"/>
        </a:p>
      </dgm:t>
    </dgm:pt>
    <dgm:pt modelId="{5B6DD132-E611-4BD1-81E4-11158FCAF4C6}">
      <dgm:prSet phldrT="[Text]"/>
      <dgm:spPr/>
      <dgm:t>
        <a:bodyPr/>
        <a:lstStyle/>
        <a:p>
          <a:r>
            <a:rPr lang="hr-HR" dirty="0" smtClean="0"/>
            <a:t>Studenti </a:t>
          </a:r>
          <a:endParaRPr lang="hr-HR" dirty="0"/>
        </a:p>
      </dgm:t>
    </dgm:pt>
    <dgm:pt modelId="{EFE13A23-9DBA-41CD-9640-17C8BBA79D1D}" type="parTrans" cxnId="{6876384F-3CB6-4B7F-A0B3-D7C713B3E0BB}">
      <dgm:prSet/>
      <dgm:spPr/>
      <dgm:t>
        <a:bodyPr/>
        <a:lstStyle/>
        <a:p>
          <a:endParaRPr lang="hr-HR"/>
        </a:p>
      </dgm:t>
    </dgm:pt>
    <dgm:pt modelId="{FE548CD7-2DEB-491B-ADEC-EA5612686BD4}" type="sibTrans" cxnId="{6876384F-3CB6-4B7F-A0B3-D7C713B3E0BB}">
      <dgm:prSet/>
      <dgm:spPr/>
      <dgm:t>
        <a:bodyPr/>
        <a:lstStyle/>
        <a:p>
          <a:endParaRPr lang="hr-HR"/>
        </a:p>
      </dgm:t>
    </dgm:pt>
    <dgm:pt modelId="{42AB1366-2AF3-49A7-B372-994980658E17}" type="pres">
      <dgm:prSet presAssocID="{321562CA-1500-4502-A5A7-576A5F867305}" presName="Name0" presStyleCnt="0">
        <dgm:presLayoutVars>
          <dgm:dir/>
          <dgm:animLvl val="lvl"/>
          <dgm:resizeHandles val="exact"/>
        </dgm:presLayoutVars>
      </dgm:prSet>
      <dgm:spPr/>
    </dgm:pt>
    <dgm:pt modelId="{18364BE3-ABBA-4AF2-81A3-CCE4D7F5C758}" type="pres">
      <dgm:prSet presAssocID="{CBE5AE79-14A1-499C-BC03-7BA57672D0A2}" presName="Name8" presStyleCnt="0"/>
      <dgm:spPr/>
    </dgm:pt>
    <dgm:pt modelId="{483C082D-8EC9-4E9F-817F-238C83093B9F}" type="pres">
      <dgm:prSet presAssocID="{CBE5AE79-14A1-499C-BC03-7BA57672D0A2}" presName="level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C2453F80-09F5-48F5-93A9-6FADAF0D0FA0}" type="pres">
      <dgm:prSet presAssocID="{CBE5AE79-14A1-499C-BC03-7BA57672D0A2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52C5E769-1846-4480-8E80-1A20B26BC41A}" type="pres">
      <dgm:prSet presAssocID="{8B3CC1C6-EBF2-475C-8C7B-BA809154495C}" presName="Name8" presStyleCnt="0"/>
      <dgm:spPr/>
    </dgm:pt>
    <dgm:pt modelId="{15C5B7E3-5736-4F40-8BD8-D91319C31C96}" type="pres">
      <dgm:prSet presAssocID="{8B3CC1C6-EBF2-475C-8C7B-BA809154495C}" presName="level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F36245AB-DFCC-49B0-94AC-947E1D28C100}" type="pres">
      <dgm:prSet presAssocID="{8B3CC1C6-EBF2-475C-8C7B-BA809154495C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64B6A463-6102-4D8E-9F2C-3464E00844AE}" type="pres">
      <dgm:prSet presAssocID="{5B6DD132-E611-4BD1-81E4-11158FCAF4C6}" presName="Name8" presStyleCnt="0"/>
      <dgm:spPr/>
    </dgm:pt>
    <dgm:pt modelId="{3CECC3E0-D5C0-4EF9-9535-D3CBFC8ED71B}" type="pres">
      <dgm:prSet presAssocID="{5B6DD132-E611-4BD1-81E4-11158FCAF4C6}" presName="level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C0EEE00E-754D-4575-9BE7-ECA004055C46}" type="pres">
      <dgm:prSet presAssocID="{5B6DD132-E611-4BD1-81E4-11158FCAF4C6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hr-HR"/>
        </a:p>
      </dgm:t>
    </dgm:pt>
  </dgm:ptLst>
  <dgm:cxnLst>
    <dgm:cxn modelId="{5D4D3E03-8CA7-4EEB-AA2D-19C360B7994E}" type="presOf" srcId="{8B3CC1C6-EBF2-475C-8C7B-BA809154495C}" destId="{15C5B7E3-5736-4F40-8BD8-D91319C31C96}" srcOrd="0" destOrd="0" presId="urn:microsoft.com/office/officeart/2005/8/layout/pyramid1"/>
    <dgm:cxn modelId="{EF21A83A-ABCB-4C4B-80ED-C255B4ADC7FE}" srcId="{321562CA-1500-4502-A5A7-576A5F867305}" destId="{8B3CC1C6-EBF2-475C-8C7B-BA809154495C}" srcOrd="1" destOrd="0" parTransId="{1BD2CC45-027A-4334-863C-0A670FF1D233}" sibTransId="{1DE444E2-1A28-43BE-891F-E001A9F0DCCC}"/>
    <dgm:cxn modelId="{B07F5D71-D58A-4E74-8843-A77BE850AD60}" type="presOf" srcId="{8B3CC1C6-EBF2-475C-8C7B-BA809154495C}" destId="{F36245AB-DFCC-49B0-94AC-947E1D28C100}" srcOrd="1" destOrd="0" presId="urn:microsoft.com/office/officeart/2005/8/layout/pyramid1"/>
    <dgm:cxn modelId="{AA9BFA0B-8515-4004-8AF2-14D46645FFFC}" type="presOf" srcId="{5B6DD132-E611-4BD1-81E4-11158FCAF4C6}" destId="{C0EEE00E-754D-4575-9BE7-ECA004055C46}" srcOrd="1" destOrd="0" presId="urn:microsoft.com/office/officeart/2005/8/layout/pyramid1"/>
    <dgm:cxn modelId="{616B8A2C-B6AE-43D3-9A01-1F2882967F51}" type="presOf" srcId="{321562CA-1500-4502-A5A7-576A5F867305}" destId="{42AB1366-2AF3-49A7-B372-994980658E17}" srcOrd="0" destOrd="0" presId="urn:microsoft.com/office/officeart/2005/8/layout/pyramid1"/>
    <dgm:cxn modelId="{ED8D59D6-E297-477E-8112-8E68DDA2D1B0}" type="presOf" srcId="{CBE5AE79-14A1-499C-BC03-7BA57672D0A2}" destId="{C2453F80-09F5-48F5-93A9-6FADAF0D0FA0}" srcOrd="1" destOrd="0" presId="urn:microsoft.com/office/officeart/2005/8/layout/pyramid1"/>
    <dgm:cxn modelId="{6876384F-3CB6-4B7F-A0B3-D7C713B3E0BB}" srcId="{321562CA-1500-4502-A5A7-576A5F867305}" destId="{5B6DD132-E611-4BD1-81E4-11158FCAF4C6}" srcOrd="2" destOrd="0" parTransId="{EFE13A23-9DBA-41CD-9640-17C8BBA79D1D}" sibTransId="{FE548CD7-2DEB-491B-ADEC-EA5612686BD4}"/>
    <dgm:cxn modelId="{AEFCF60A-E68D-41E5-9ABA-F341612A718B}" type="presOf" srcId="{CBE5AE79-14A1-499C-BC03-7BA57672D0A2}" destId="{483C082D-8EC9-4E9F-817F-238C83093B9F}" srcOrd="0" destOrd="0" presId="urn:microsoft.com/office/officeart/2005/8/layout/pyramid1"/>
    <dgm:cxn modelId="{DBB39223-8130-425C-A304-EA673577F627}" type="presOf" srcId="{5B6DD132-E611-4BD1-81E4-11158FCAF4C6}" destId="{3CECC3E0-D5C0-4EF9-9535-D3CBFC8ED71B}" srcOrd="0" destOrd="0" presId="urn:microsoft.com/office/officeart/2005/8/layout/pyramid1"/>
    <dgm:cxn modelId="{2DC1E27C-3FCA-4477-9F87-A5574DA67429}" srcId="{321562CA-1500-4502-A5A7-576A5F867305}" destId="{CBE5AE79-14A1-499C-BC03-7BA57672D0A2}" srcOrd="0" destOrd="0" parTransId="{FC17FCB0-E418-425A-833E-B0C8017340F9}" sibTransId="{3C17FE4F-04A3-4990-B143-2084AEA99CB0}"/>
    <dgm:cxn modelId="{307F9486-9A81-4733-A17C-9CF7BA97D726}" type="presParOf" srcId="{42AB1366-2AF3-49A7-B372-994980658E17}" destId="{18364BE3-ABBA-4AF2-81A3-CCE4D7F5C758}" srcOrd="0" destOrd="0" presId="urn:microsoft.com/office/officeart/2005/8/layout/pyramid1"/>
    <dgm:cxn modelId="{6DBE8A48-C9FE-44D3-BF1E-F59F6556A89C}" type="presParOf" srcId="{18364BE3-ABBA-4AF2-81A3-CCE4D7F5C758}" destId="{483C082D-8EC9-4E9F-817F-238C83093B9F}" srcOrd="0" destOrd="0" presId="urn:microsoft.com/office/officeart/2005/8/layout/pyramid1"/>
    <dgm:cxn modelId="{65C3871E-6AA0-4FB5-99C4-568F65A16701}" type="presParOf" srcId="{18364BE3-ABBA-4AF2-81A3-CCE4D7F5C758}" destId="{C2453F80-09F5-48F5-93A9-6FADAF0D0FA0}" srcOrd="1" destOrd="0" presId="urn:microsoft.com/office/officeart/2005/8/layout/pyramid1"/>
    <dgm:cxn modelId="{557CFBF1-08B1-496F-B37D-9E9CC74340FB}" type="presParOf" srcId="{42AB1366-2AF3-49A7-B372-994980658E17}" destId="{52C5E769-1846-4480-8E80-1A20B26BC41A}" srcOrd="1" destOrd="0" presId="urn:microsoft.com/office/officeart/2005/8/layout/pyramid1"/>
    <dgm:cxn modelId="{1BF1E5E9-2936-4D58-A677-F050894DD963}" type="presParOf" srcId="{52C5E769-1846-4480-8E80-1A20B26BC41A}" destId="{15C5B7E3-5736-4F40-8BD8-D91319C31C96}" srcOrd="0" destOrd="0" presId="urn:microsoft.com/office/officeart/2005/8/layout/pyramid1"/>
    <dgm:cxn modelId="{052ECC0C-B203-4EF8-87FE-21CBBE9EE861}" type="presParOf" srcId="{52C5E769-1846-4480-8E80-1A20B26BC41A}" destId="{F36245AB-DFCC-49B0-94AC-947E1D28C100}" srcOrd="1" destOrd="0" presId="urn:microsoft.com/office/officeart/2005/8/layout/pyramid1"/>
    <dgm:cxn modelId="{28DD3DF8-39BF-4F3E-8656-AD5A597F03C4}" type="presParOf" srcId="{42AB1366-2AF3-49A7-B372-994980658E17}" destId="{64B6A463-6102-4D8E-9F2C-3464E00844AE}" srcOrd="2" destOrd="0" presId="urn:microsoft.com/office/officeart/2005/8/layout/pyramid1"/>
    <dgm:cxn modelId="{441F58AC-1438-463C-8734-1502CFEB3C45}" type="presParOf" srcId="{64B6A463-6102-4D8E-9F2C-3464E00844AE}" destId="{3CECC3E0-D5C0-4EF9-9535-D3CBFC8ED71B}" srcOrd="0" destOrd="0" presId="urn:microsoft.com/office/officeart/2005/8/layout/pyramid1"/>
    <dgm:cxn modelId="{D90E3AEA-51DF-44F5-924F-EE9CCD3774F0}" type="presParOf" srcId="{64B6A463-6102-4D8E-9F2C-3464E00844AE}" destId="{C0EEE00E-754D-4575-9BE7-ECA004055C46}" srcOrd="1" destOrd="0" presId="urn:microsoft.com/office/officeart/2005/8/layout/pyramid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83C082D-8EC9-4E9F-817F-238C83093B9F}">
      <dsp:nvSpPr>
        <dsp:cNvPr id="0" name=""/>
        <dsp:cNvSpPr/>
      </dsp:nvSpPr>
      <dsp:spPr>
        <a:xfrm>
          <a:off x="2824172" y="0"/>
          <a:ext cx="2824172" cy="1991260"/>
        </a:xfrm>
        <a:prstGeom prst="trapezoid">
          <a:avLst>
            <a:gd name="adj" fmla="val 70914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3660" tIns="73660" rIns="73660" bIns="73660" numCol="1" spcCol="1270" anchor="ctr" anchorCtr="0">
          <a:noAutofit/>
        </a:bodyPr>
        <a:lstStyle/>
        <a:p>
          <a:pPr lvl="0" algn="ctr" defTabSz="2578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5800" kern="1200" dirty="0" smtClean="0"/>
            <a:t>Voditelj studija</a:t>
          </a:r>
          <a:endParaRPr lang="hr-HR" sz="5800" kern="1200" dirty="0"/>
        </a:p>
      </dsp:txBody>
      <dsp:txXfrm>
        <a:off x="2824172" y="0"/>
        <a:ext cx="2824172" cy="1991260"/>
      </dsp:txXfrm>
    </dsp:sp>
    <dsp:sp modelId="{15C5B7E3-5736-4F40-8BD8-D91319C31C96}">
      <dsp:nvSpPr>
        <dsp:cNvPr id="0" name=""/>
        <dsp:cNvSpPr/>
      </dsp:nvSpPr>
      <dsp:spPr>
        <a:xfrm>
          <a:off x="1412086" y="1991261"/>
          <a:ext cx="5648345" cy="1991260"/>
        </a:xfrm>
        <a:prstGeom prst="trapezoid">
          <a:avLst>
            <a:gd name="adj" fmla="val 70914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3660" tIns="73660" rIns="73660" bIns="73660" numCol="1" spcCol="1270" anchor="ctr" anchorCtr="0">
          <a:noAutofit/>
        </a:bodyPr>
        <a:lstStyle/>
        <a:p>
          <a:pPr lvl="0" algn="ctr" defTabSz="2578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5800" kern="1200" dirty="0" smtClean="0"/>
            <a:t>Profesori </a:t>
          </a:r>
          <a:endParaRPr lang="hr-HR" sz="5800" kern="1200" dirty="0"/>
        </a:p>
      </dsp:txBody>
      <dsp:txXfrm>
        <a:off x="2400546" y="1991261"/>
        <a:ext cx="3671424" cy="1991260"/>
      </dsp:txXfrm>
    </dsp:sp>
    <dsp:sp modelId="{3CECC3E0-D5C0-4EF9-9535-D3CBFC8ED71B}">
      <dsp:nvSpPr>
        <dsp:cNvPr id="0" name=""/>
        <dsp:cNvSpPr/>
      </dsp:nvSpPr>
      <dsp:spPr>
        <a:xfrm>
          <a:off x="0" y="3982522"/>
          <a:ext cx="8472518" cy="1991260"/>
        </a:xfrm>
        <a:prstGeom prst="trapezoid">
          <a:avLst>
            <a:gd name="adj" fmla="val 70914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3660" tIns="73660" rIns="73660" bIns="73660" numCol="1" spcCol="1270" anchor="ctr" anchorCtr="0">
          <a:noAutofit/>
        </a:bodyPr>
        <a:lstStyle/>
        <a:p>
          <a:pPr lvl="0" algn="ctr" defTabSz="2578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5800" kern="1200" dirty="0" smtClean="0"/>
            <a:t>Studenti </a:t>
          </a:r>
          <a:endParaRPr lang="hr-HR" sz="5800" kern="1200" dirty="0"/>
        </a:p>
      </dsp:txBody>
      <dsp:txXfrm>
        <a:off x="1482690" y="3982522"/>
        <a:ext cx="5507136" cy="199126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1">
  <dgm:title val=""/>
  <dgm:desc val=""/>
  <dgm:catLst>
    <dgm:cat type="pyramid" pri="1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linDir" val="fromB"/>
          <dgm:param type="txDir" val="fromT"/>
          <dgm:param type="pyraAcctPos" val="aft"/>
          <dgm:param type="pyraAcctTxMar" val="step"/>
          <dgm:param type="pyraAcctBkgdNode" val="acctBkgd"/>
          <dgm:param type="pyraAcctTxNode" val="acctTx"/>
          <dgm:param type="pyraLvlNode" val="level"/>
        </dgm:alg>
      </dgm:if>
      <dgm:else name="Name3">
        <dgm:alg type="pyra">
          <dgm:param type="linDir" val="fromB"/>
          <dgm:param type="txDir" val="fromT"/>
          <dgm:param type="pyraAcctPos" val="bef"/>
          <dgm:param type="pyraAcctTxMar" val="step"/>
          <dgm:param type="pyraAcctBkgdNode" val="acctBkgd"/>
          <dgm:param type="pyraAcctTxNode" val="acctTx"/>
          <dgm:param type="pyraLvlNode" val="level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44279115-BB09-4A50-9309-E17E6383B888}" type="datetimeFigureOut">
              <a:rPr lang="sr-Latn-CS" smtClean="0"/>
              <a:t>10.5.2018.</a:t>
            </a:fld>
            <a:endParaRPr lang="hr-HR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hr-HR"/>
          </a:p>
        </p:txBody>
      </p:sp>
      <p:sp>
        <p:nvSpPr>
          <p:cNvPr id="10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ctangle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Straight Connector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Straight Connector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a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a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a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AC0084BD-5992-4622-90A1-6E95738C8134}" type="slidenum">
              <a:rPr lang="hr-HR" smtClean="0"/>
              <a:t>‹#›</a:t>
            </a:fld>
            <a:endParaRPr lang="hr-H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279115-BB09-4A50-9309-E17E6383B888}" type="datetimeFigureOut">
              <a:rPr lang="sr-Latn-CS" smtClean="0"/>
              <a:t>10.5.2018.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0084BD-5992-4622-90A1-6E95738C8134}" type="slidenum">
              <a:rPr lang="hr-HR" smtClean="0"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279115-BB09-4A50-9309-E17E6383B888}" type="datetimeFigureOut">
              <a:rPr lang="sr-Latn-CS" smtClean="0"/>
              <a:t>10.5.2018.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0084BD-5992-4622-90A1-6E95738C8134}" type="slidenum">
              <a:rPr lang="hr-HR" smtClean="0"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44279115-BB09-4A50-9309-E17E6383B888}" type="datetimeFigureOut">
              <a:rPr lang="sr-Latn-CS" smtClean="0"/>
              <a:t>10.5.2018.</a:t>
            </a:fld>
            <a:endParaRPr lang="hr-H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AC0084BD-5992-4622-90A1-6E95738C8134}" type="slidenum">
              <a:rPr lang="hr-HR" smtClean="0"/>
              <a:t>‹#›</a:t>
            </a:fld>
            <a:endParaRPr lang="hr-HR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hr-H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44279115-BB09-4A50-9309-E17E6383B888}" type="datetimeFigureOut">
              <a:rPr lang="sr-Latn-CS" smtClean="0"/>
              <a:t>10.5.2018.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hr-HR"/>
          </a:p>
        </p:txBody>
      </p:sp>
      <p:sp>
        <p:nvSpPr>
          <p:cNvPr id="9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Straight Connector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a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a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Straight Connector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AC0084BD-5992-4622-90A1-6E95738C8134}" type="slidenum">
              <a:rPr lang="hr-HR" smtClean="0"/>
              <a:t>‹#›</a:t>
            </a:fld>
            <a:endParaRPr lang="hr-H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279115-BB09-4A50-9309-E17E6383B888}" type="datetimeFigureOut">
              <a:rPr lang="sr-Latn-CS" smtClean="0"/>
              <a:t>10.5.2018.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0084BD-5992-4622-90A1-6E95738C8134}" type="slidenum">
              <a:rPr lang="hr-HR" smtClean="0"/>
              <a:t>‹#›</a:t>
            </a:fld>
            <a:endParaRPr lang="hr-HR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279115-BB09-4A50-9309-E17E6383B888}" type="datetimeFigureOut">
              <a:rPr lang="sr-Latn-CS" smtClean="0"/>
              <a:t>10.5.2018.</a:t>
            </a:fld>
            <a:endParaRPr lang="hr-H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0084BD-5992-4622-90A1-6E95738C8134}" type="slidenum">
              <a:rPr lang="hr-HR" smtClean="0"/>
              <a:t>‹#›</a:t>
            </a:fld>
            <a:endParaRPr lang="hr-HR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44279115-BB09-4A50-9309-E17E6383B888}" type="datetimeFigureOut">
              <a:rPr lang="sr-Latn-CS" smtClean="0"/>
              <a:t>10.5.2018.</a:t>
            </a:fld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AC0084BD-5992-4622-90A1-6E95738C8134}" type="slidenum">
              <a:rPr lang="hr-HR" smtClean="0"/>
              <a:t>‹#›</a:t>
            </a:fld>
            <a:endParaRPr lang="hr-H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hr-H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279115-BB09-4A50-9309-E17E6383B888}" type="datetimeFigureOut">
              <a:rPr lang="sr-Latn-CS" smtClean="0"/>
              <a:t>10.5.2018.</a:t>
            </a:fld>
            <a:endParaRPr lang="hr-H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0084BD-5992-4622-90A1-6E95738C8134}" type="slidenum">
              <a:rPr lang="hr-HR" smtClean="0"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44279115-BB09-4A50-9309-E17E6383B888}" type="datetimeFigureOut">
              <a:rPr lang="sr-Latn-CS" smtClean="0"/>
              <a:t>10.5.2018.</a:t>
            </a:fld>
            <a:endParaRPr lang="hr-HR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AC0084BD-5992-4622-90A1-6E95738C8134}" type="slidenum">
              <a:rPr lang="hr-HR" smtClean="0"/>
              <a:t>‹#›</a:t>
            </a:fld>
            <a:endParaRPr lang="hr-HR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hr-H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Straight Connector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44279115-BB09-4A50-9309-E17E6383B888}" type="datetimeFigureOut">
              <a:rPr lang="sr-Latn-CS" smtClean="0"/>
              <a:t>10.5.2018.</a:t>
            </a:fld>
            <a:endParaRPr lang="hr-HR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AC0084BD-5992-4622-90A1-6E95738C8134}" type="slidenum">
              <a:rPr lang="hr-HR" smtClean="0"/>
              <a:t>‹#›</a:t>
            </a:fld>
            <a:endParaRPr lang="hr-HR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hr-H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44279115-BB09-4A50-9309-E17E6383B888}" type="datetimeFigureOut">
              <a:rPr lang="sr-Latn-CS" smtClean="0"/>
              <a:t>10.5.2018.</a:t>
            </a:fld>
            <a:endParaRPr lang="hr-H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hr-HR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AC0084BD-5992-4622-90A1-6E95738C8134}" type="slidenum">
              <a:rPr lang="hr-HR" smtClean="0"/>
              <a:t>‹#›</a:t>
            </a:fld>
            <a:endParaRPr lang="hr-H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0" y="764704"/>
            <a:ext cx="6172200" cy="2736304"/>
          </a:xfrm>
        </p:spPr>
        <p:txBody>
          <a:bodyPr/>
          <a:lstStyle/>
          <a:p>
            <a:r>
              <a:rPr lang="hr-HR" dirty="0" smtClean="0"/>
              <a:t>Sustav visokoškolskog odgoja hrvatskih pavlina</a:t>
            </a:r>
            <a:endParaRPr lang="hr-H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hr-H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učilišta</a:t>
            </a:r>
            <a:endParaRPr lang="hr-HR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hr-HR" dirty="0" smtClean="0"/>
              <a:t>Martin Borković – Bečko Novo Mjesto (učilište)</a:t>
            </a:r>
          </a:p>
          <a:p>
            <a:endParaRPr lang="hr-HR" dirty="0" smtClean="0"/>
          </a:p>
          <a:p>
            <a:r>
              <a:rPr lang="hr-HR" dirty="0" smtClean="0"/>
              <a:t>Pavao Ivanović – </a:t>
            </a:r>
            <a:r>
              <a:rPr lang="hr-HR" dirty="0" err="1" smtClean="0"/>
              <a:t>Trnava</a:t>
            </a:r>
            <a:r>
              <a:rPr lang="hr-HR" dirty="0" smtClean="0"/>
              <a:t> (sjemenište) → filozofsko učilište seli u Lepoglavu (1654.)</a:t>
            </a:r>
          </a:p>
          <a:p>
            <a:endParaRPr lang="hr-HR" dirty="0"/>
          </a:p>
          <a:p>
            <a:r>
              <a:rPr lang="hr-HR" dirty="0" smtClean="0"/>
              <a:t>Prvi profesor u </a:t>
            </a:r>
            <a:r>
              <a:rPr lang="hr-HR" dirty="0"/>
              <a:t>L</a:t>
            </a:r>
            <a:r>
              <a:rPr lang="hr-HR" dirty="0" smtClean="0"/>
              <a:t>epoglavi – Jakov </a:t>
            </a:r>
            <a:r>
              <a:rPr lang="hr-HR" dirty="0" err="1" smtClean="0"/>
              <a:t>Obostranec</a:t>
            </a:r>
            <a:endParaRPr lang="hr-HR" dirty="0" smtClean="0"/>
          </a:p>
          <a:p>
            <a:r>
              <a:rPr lang="hr-HR" dirty="0" smtClean="0"/>
              <a:t>Od 1677. – 2 odjela filozofskog učilišta u Lepoglavi → </a:t>
            </a:r>
            <a:r>
              <a:rPr lang="hr-HR" b="1" dirty="0" smtClean="0">
                <a:solidFill>
                  <a:schemeClr val="accent1"/>
                </a:solidFill>
              </a:rPr>
              <a:t>hrvatski i ugarski odjel </a:t>
            </a:r>
          </a:p>
          <a:p>
            <a:endParaRPr lang="hr-HR" b="1" dirty="0">
              <a:solidFill>
                <a:schemeClr val="accent1"/>
              </a:solidFill>
            </a:endParaRPr>
          </a:p>
          <a:p>
            <a:r>
              <a:rPr lang="hr-HR" dirty="0" smtClean="0"/>
              <a:t>Ivan</a:t>
            </a:r>
            <a:r>
              <a:rPr lang="hr-HR" dirty="0" smtClean="0">
                <a:solidFill>
                  <a:schemeClr val="accent1"/>
                </a:solidFill>
              </a:rPr>
              <a:t> </a:t>
            </a:r>
            <a:r>
              <a:rPr lang="hr-HR" dirty="0" err="1" smtClean="0"/>
              <a:t>Kery</a:t>
            </a:r>
            <a:r>
              <a:rPr lang="hr-HR" dirty="0" smtClean="0"/>
              <a:t> – bogoslovno učilište u </a:t>
            </a:r>
            <a:r>
              <a:rPr lang="hr-HR" dirty="0" err="1" smtClean="0"/>
              <a:t>Trnavi</a:t>
            </a:r>
            <a:endParaRPr lang="hr-H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err="1" smtClean="0"/>
              <a:t>lepoglava</a:t>
            </a:r>
            <a:endParaRPr lang="hr-HR" dirty="0"/>
          </a:p>
        </p:txBody>
      </p:sp>
      <p:sp>
        <p:nvSpPr>
          <p:cNvPr id="3" name="Rezervirano mjesto sadržaja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hr-HR" dirty="0" smtClean="0"/>
              <a:t>Gašpar </a:t>
            </a:r>
            <a:r>
              <a:rPr lang="hr-HR" dirty="0" err="1" smtClean="0"/>
              <a:t>Malešić</a:t>
            </a:r>
            <a:r>
              <a:rPr lang="hr-HR" dirty="0" smtClean="0"/>
              <a:t> – bogoslovno učilište (1700.)</a:t>
            </a:r>
          </a:p>
          <a:p>
            <a:endParaRPr lang="hr-HR" dirty="0"/>
          </a:p>
          <a:p>
            <a:r>
              <a:rPr lang="hr-HR" dirty="0" smtClean="0"/>
              <a:t>Bula pape </a:t>
            </a:r>
            <a:r>
              <a:rPr lang="hr-HR" dirty="0" err="1" smtClean="0"/>
              <a:t>Klementa</a:t>
            </a:r>
            <a:r>
              <a:rPr lang="hr-HR" dirty="0" smtClean="0"/>
              <a:t> X. – sveučilišni stupanj</a:t>
            </a:r>
          </a:p>
          <a:p>
            <a:endParaRPr lang="hr-HR" dirty="0"/>
          </a:p>
          <a:p>
            <a:r>
              <a:rPr lang="hr-HR" dirty="0" smtClean="0"/>
              <a:t>Odobrio i car Leopold I.</a:t>
            </a:r>
          </a:p>
          <a:p>
            <a:endParaRPr lang="hr-HR" dirty="0"/>
          </a:p>
          <a:p>
            <a:r>
              <a:rPr lang="hr-HR" dirty="0" smtClean="0"/>
              <a:t>Dogmatsko i moralno bogoslovlje i crkveno pravo</a:t>
            </a:r>
          </a:p>
          <a:p>
            <a:endParaRPr lang="hr-HR" dirty="0"/>
          </a:p>
          <a:p>
            <a:r>
              <a:rPr lang="hr-HR" dirty="0" smtClean="0"/>
              <a:t>Prvi doktori filozofije i bogoštovlja 1673.</a:t>
            </a: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2203943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zervirano mjesto sadržaja 2"/>
          <p:cNvSpPr>
            <a:spLocks noGrp="1"/>
          </p:cNvSpPr>
          <p:nvPr>
            <p:ph sz="quarter" idx="1"/>
          </p:nvPr>
        </p:nvSpPr>
        <p:spPr>
          <a:xfrm>
            <a:off x="457200" y="548680"/>
            <a:ext cx="7467600" cy="5925272"/>
          </a:xfrm>
        </p:spPr>
        <p:txBody>
          <a:bodyPr/>
          <a:lstStyle/>
          <a:p>
            <a:r>
              <a:rPr lang="hr-HR" dirty="0" smtClean="0"/>
              <a:t>Velika knjižnica – Gašpar </a:t>
            </a:r>
            <a:r>
              <a:rPr lang="hr-HR" dirty="0" err="1" smtClean="0"/>
              <a:t>Malečić</a:t>
            </a:r>
            <a:endParaRPr lang="hr-HR" dirty="0" smtClean="0"/>
          </a:p>
          <a:p>
            <a:endParaRPr lang="hr-HR" dirty="0"/>
          </a:p>
          <a:p>
            <a:r>
              <a:rPr lang="hr-HR" dirty="0" smtClean="0"/>
              <a:t>Humanist Marko iz Dubrave – začetnik lepoglavske gramatičke škole i začetnik pavlinske historiografije</a:t>
            </a:r>
          </a:p>
          <a:p>
            <a:endParaRPr lang="hr-HR" dirty="0"/>
          </a:p>
          <a:p>
            <a:r>
              <a:rPr lang="hr-HR" dirty="0" smtClean="0"/>
              <a:t>Martin Borković – skupljač povijesne građe i utemeljitelj pavlinske škole u Bečkom Novom Mjestu</a:t>
            </a:r>
          </a:p>
          <a:p>
            <a:endParaRPr lang="hr-HR" dirty="0"/>
          </a:p>
          <a:p>
            <a:r>
              <a:rPr lang="hr-HR" dirty="0" smtClean="0"/>
              <a:t>Kulturno-književno poticajno raspoloženje</a:t>
            </a: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353081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zervirano mjesto sadržaja 2"/>
          <p:cNvSpPr>
            <a:spLocks noGrp="1"/>
          </p:cNvSpPr>
          <p:nvPr>
            <p:ph sz="quarter" idx="1"/>
          </p:nvPr>
        </p:nvSpPr>
        <p:spPr>
          <a:xfrm>
            <a:off x="457200" y="548680"/>
            <a:ext cx="7467600" cy="5925272"/>
          </a:xfrm>
        </p:spPr>
        <p:txBody>
          <a:bodyPr/>
          <a:lstStyle/>
          <a:p>
            <a:r>
              <a:rPr lang="hr-HR" dirty="0" smtClean="0"/>
              <a:t>Ivan Krstitelj </a:t>
            </a:r>
            <a:r>
              <a:rPr lang="hr-HR" dirty="0" err="1" smtClean="0"/>
              <a:t>Tkalčić</a:t>
            </a:r>
            <a:r>
              <a:rPr lang="hr-HR" dirty="0" smtClean="0"/>
              <a:t> </a:t>
            </a:r>
            <a:r>
              <a:rPr lang="hr-HR" i="1" dirty="0" smtClean="0"/>
              <a:t>O stanju više nastave u Hrvatskoj prije, a osobito za </a:t>
            </a:r>
            <a:r>
              <a:rPr lang="hr-HR" i="1" dirty="0" err="1" smtClean="0"/>
              <a:t>pavlinah</a:t>
            </a:r>
            <a:r>
              <a:rPr lang="hr-HR" i="1" dirty="0" smtClean="0"/>
              <a:t> (1895.)</a:t>
            </a:r>
          </a:p>
          <a:p>
            <a:endParaRPr lang="hr-HR" dirty="0"/>
          </a:p>
          <a:p>
            <a:r>
              <a:rPr lang="hr-HR" dirty="0" smtClean="0"/>
              <a:t>A. </a:t>
            </a:r>
            <a:r>
              <a:rPr lang="hr-HR" dirty="0" err="1" smtClean="0"/>
              <a:t>Cuvaj</a:t>
            </a:r>
            <a:r>
              <a:rPr lang="hr-HR" dirty="0" smtClean="0"/>
              <a:t> </a:t>
            </a:r>
            <a:r>
              <a:rPr lang="hr-HR" i="1" dirty="0" smtClean="0"/>
              <a:t>Građa za povijest školstva Kraljevine Hrvatske i Slavonije I-II (1910.)</a:t>
            </a:r>
          </a:p>
          <a:p>
            <a:endParaRPr lang="hr-HR" i="1" dirty="0"/>
          </a:p>
          <a:p>
            <a:r>
              <a:rPr lang="hr-HR" dirty="0" smtClean="0"/>
              <a:t>Kamilo </a:t>
            </a:r>
            <a:r>
              <a:rPr lang="hr-HR" dirty="0" err="1" smtClean="0"/>
              <a:t>Dočkaj</a:t>
            </a:r>
            <a:r>
              <a:rPr lang="hr-HR" dirty="0" smtClean="0"/>
              <a:t>, Josip Bratulić, Alojz </a:t>
            </a:r>
            <a:r>
              <a:rPr lang="hr-HR" dirty="0" err="1" smtClean="0"/>
              <a:t>Jembrih</a:t>
            </a:r>
            <a:r>
              <a:rPr lang="hr-HR" dirty="0" smtClean="0"/>
              <a:t>….</a:t>
            </a: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4191029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hr-HR" dirty="0" smtClean="0"/>
              <a:t>PITANJA?</a:t>
            </a:r>
            <a:endParaRPr lang="hr-HR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hr-HR" dirty="0" smtClean="0"/>
              <a:t>Tko je bio prvi vrhovni poglavar pavlinskog reda?</a:t>
            </a:r>
          </a:p>
          <a:p>
            <a:pPr marL="457200" indent="-457200">
              <a:buFont typeface="+mj-lt"/>
              <a:buAutoNum type="arabicPeriod"/>
            </a:pPr>
            <a:r>
              <a:rPr lang="hr-HR" dirty="0" smtClean="0"/>
              <a:t>Koje su dvije temeljne značajke reda?</a:t>
            </a:r>
          </a:p>
          <a:p>
            <a:pPr marL="457200" indent="-457200">
              <a:buFont typeface="+mj-lt"/>
              <a:buAutoNum type="arabicPeriod"/>
            </a:pPr>
            <a:r>
              <a:rPr lang="hr-HR" dirty="0" smtClean="0"/>
              <a:t>Kakva je bila hijerarhija učilišta i koja je bila zadaća svakog člana hijerarhije?</a:t>
            </a:r>
          </a:p>
          <a:p>
            <a:pPr marL="457200" indent="-457200">
              <a:buFont typeface="+mj-lt"/>
              <a:buAutoNum type="arabicPeriod"/>
            </a:pPr>
            <a:r>
              <a:rPr lang="hr-HR" dirty="0" smtClean="0"/>
              <a:t>Koje je bilo 1. pavlinsko učilište u Hrvatskoj?</a:t>
            </a:r>
          </a:p>
          <a:p>
            <a:pPr marL="457200" indent="-457200">
              <a:buFont typeface="+mj-lt"/>
              <a:buAutoNum type="arabicPeriod"/>
            </a:pPr>
            <a:r>
              <a:rPr lang="hr-HR" smtClean="0"/>
              <a:t>Tko je odobrio sveučilišni stupanj lepoglavskom učilištu?</a:t>
            </a: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42397425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Osnivanje reda</a:t>
            </a:r>
            <a:endParaRPr lang="hr-HR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hr-HR" dirty="0" smtClean="0"/>
              <a:t>Prvi vrhovni poglavar – Euzebije</a:t>
            </a:r>
          </a:p>
          <a:p>
            <a:endParaRPr lang="hr-HR" dirty="0" smtClean="0"/>
          </a:p>
          <a:p>
            <a:r>
              <a:rPr lang="hr-HR" dirty="0" smtClean="0"/>
              <a:t>Papa Urban IV.</a:t>
            </a:r>
          </a:p>
          <a:p>
            <a:endParaRPr lang="hr-HR" dirty="0" smtClean="0"/>
          </a:p>
          <a:p>
            <a:r>
              <a:rPr lang="hr-HR" dirty="0" smtClean="0"/>
              <a:t>Temeljne značajke reda: </a:t>
            </a:r>
          </a:p>
          <a:p>
            <a:pPr marL="457200" indent="-457200">
              <a:buAutoNum type="arabicPeriod"/>
            </a:pPr>
            <a:r>
              <a:rPr lang="hr-HR" dirty="0" smtClean="0"/>
              <a:t>Pustinjačka kontemplativnost</a:t>
            </a:r>
          </a:p>
          <a:p>
            <a:pPr marL="457200" indent="-457200">
              <a:buAutoNum type="arabicPeriod"/>
            </a:pPr>
            <a:r>
              <a:rPr lang="hr-HR" dirty="0" smtClean="0"/>
              <a:t>Aktivna zauzetost u crkvenom životu</a:t>
            </a:r>
            <a:endParaRPr lang="hr-HR" dirty="0" smtClean="0"/>
          </a:p>
          <a:p>
            <a:pPr marL="457200" indent="-457200">
              <a:buAutoNum type="arabicPeriod"/>
            </a:pPr>
            <a:endParaRPr lang="hr-HR" dirty="0" smtClean="0"/>
          </a:p>
          <a:p>
            <a:pPr marL="457200" indent="-457200">
              <a:buNone/>
            </a:pPr>
            <a:endParaRPr lang="hr-HR" dirty="0" smtClean="0"/>
          </a:p>
          <a:p>
            <a:pPr marL="457200" indent="-457200">
              <a:buNone/>
            </a:pPr>
            <a:endParaRPr lang="hr-HR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357166"/>
            <a:ext cx="7467600" cy="6116786"/>
          </a:xfrm>
        </p:spPr>
        <p:txBody>
          <a:bodyPr/>
          <a:lstStyle/>
          <a:p>
            <a:r>
              <a:rPr lang="hr-HR" dirty="0" smtClean="0"/>
              <a:t>Biskup Bartul – okupio pustinjake u samostanu sv. Jakova na Pataču </a:t>
            </a:r>
            <a:r>
              <a:rPr lang="hr-HR" dirty="0" smtClean="0">
                <a:latin typeface="Century Schoolbook"/>
              </a:rPr>
              <a:t>→ </a:t>
            </a:r>
            <a:r>
              <a:rPr lang="hr-HR" b="1" dirty="0" smtClean="0">
                <a:solidFill>
                  <a:schemeClr val="accent1"/>
                </a:solidFill>
                <a:latin typeface="Century Schoolbook"/>
              </a:rPr>
              <a:t>Pravila</a:t>
            </a:r>
          </a:p>
          <a:p>
            <a:endParaRPr lang="hr-HR" dirty="0" smtClean="0">
              <a:latin typeface="Century Schoolbook"/>
            </a:endParaRPr>
          </a:p>
          <a:p>
            <a:r>
              <a:rPr lang="hr-HR" dirty="0" smtClean="0">
                <a:latin typeface="Century Schoolbook"/>
              </a:rPr>
              <a:t>Redovnici upućeni na unutarnji život i osobnu svetost</a:t>
            </a:r>
          </a:p>
          <a:p>
            <a:endParaRPr lang="hr-HR" dirty="0" smtClean="0">
              <a:latin typeface="Century Schoolbook"/>
            </a:endParaRPr>
          </a:p>
          <a:p>
            <a:r>
              <a:rPr lang="hr-HR" b="1" dirty="0" smtClean="0">
                <a:solidFill>
                  <a:schemeClr val="accent1"/>
                </a:solidFill>
                <a:latin typeface="Century Schoolbook"/>
              </a:rPr>
              <a:t>Pavlinima nije bili dopušteno propovijedati niti dijeliti sakramente</a:t>
            </a:r>
          </a:p>
          <a:p>
            <a:endParaRPr lang="hr-HR" dirty="0" smtClean="0">
              <a:latin typeface="Century Schoolbook"/>
            </a:endParaRPr>
          </a:p>
          <a:p>
            <a:r>
              <a:rPr lang="hr-HR" dirty="0" smtClean="0">
                <a:latin typeface="Century Schoolbook"/>
              </a:rPr>
              <a:t>Školuju se na učilištima u Rimu, Beču, Trnavi, Olomucu...</a:t>
            </a:r>
          </a:p>
          <a:p>
            <a:endParaRPr lang="hr-HR" dirty="0" smtClean="0">
              <a:latin typeface="Century Schoolbook"/>
            </a:endParaRPr>
          </a:p>
          <a:p>
            <a:r>
              <a:rPr lang="hr-HR" dirty="0" smtClean="0">
                <a:latin typeface="Century Schoolbook"/>
              </a:rPr>
              <a:t>U Hrvatskoj od sredine XIII. do kraja XVIII. stoljeća </a:t>
            </a:r>
            <a:endParaRPr lang="hr-H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Ustanove – temeljni zakon reda</a:t>
            </a:r>
            <a:endParaRPr lang="hr-HR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hr-HR" dirty="0" smtClean="0"/>
              <a:t>Spasenje osobno i bližnjih</a:t>
            </a:r>
          </a:p>
          <a:p>
            <a:r>
              <a:rPr lang="hr-HR" dirty="0" smtClean="0"/>
              <a:t>Spajanje osobnog i redovničkog života sa zahtjevima budućeg svećenika</a:t>
            </a:r>
          </a:p>
          <a:p>
            <a:r>
              <a:rPr lang="hr-HR" dirty="0" smtClean="0"/>
              <a:t>Studij se treba isticati strogošću i znanstvenim postupkom</a:t>
            </a:r>
          </a:p>
          <a:p>
            <a:r>
              <a:rPr lang="hr-HR" dirty="0" smtClean="0"/>
              <a:t>Svaka provincija ima svoje središnje učilište</a:t>
            </a:r>
          </a:p>
          <a:p>
            <a:r>
              <a:rPr lang="hr-HR" dirty="0" smtClean="0"/>
              <a:t>Klerici nakon prvih zavjeta prelaze u kuću studija</a:t>
            </a:r>
          </a:p>
          <a:p>
            <a:endParaRPr lang="hr-HR" dirty="0" smtClean="0"/>
          </a:p>
          <a:p>
            <a:r>
              <a:rPr lang="hr-HR" b="1" dirty="0" smtClean="0">
                <a:solidFill>
                  <a:schemeClr val="accent1"/>
                </a:solidFill>
              </a:rPr>
              <a:t>Samostani:</a:t>
            </a:r>
            <a:r>
              <a:rPr lang="hr-HR" dirty="0" smtClean="0"/>
              <a:t> samostani novaštva, kuće profesorija i samostani učilišta bogoslovskih znanosti</a:t>
            </a:r>
            <a:endParaRPr lang="hr-H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</p:nvPr>
        </p:nvGraphicFramePr>
        <p:xfrm>
          <a:off x="142844" y="357166"/>
          <a:ext cx="8472518" cy="597378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Prefekt studija</a:t>
            </a:r>
            <a:endParaRPr lang="hr-HR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hr-HR" dirty="0" smtClean="0"/>
              <a:t>Prior samostana u kojem se školuju mladi pavlini</a:t>
            </a:r>
          </a:p>
          <a:p>
            <a:endParaRPr lang="hr-HR" dirty="0" smtClean="0"/>
          </a:p>
          <a:p>
            <a:r>
              <a:rPr lang="hr-HR" dirty="0" smtClean="0"/>
              <a:t>Prvenstveno </a:t>
            </a:r>
            <a:r>
              <a:rPr lang="hr-HR" b="1" dirty="0" smtClean="0">
                <a:solidFill>
                  <a:schemeClr val="accent1"/>
                </a:solidFill>
              </a:rPr>
              <a:t>odgojna zadaća</a:t>
            </a:r>
          </a:p>
          <a:p>
            <a:endParaRPr lang="hr-HR" dirty="0" smtClean="0"/>
          </a:p>
          <a:p>
            <a:r>
              <a:rPr lang="hr-HR" dirty="0" smtClean="0"/>
              <a:t>Obaveze: raspored predavanja; rasprava s višim poglavarima o odnosima studenata i profesora; odgovornost za satnicu, predavanja, javne rasprave, ispite, raspored odmora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Profesori </a:t>
            </a:r>
            <a:endParaRPr lang="hr-HR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hr-HR" dirty="0" smtClean="0"/>
              <a:t>Odlike – osobni redovnički život i punina znanja 			</a:t>
            </a:r>
            <a:r>
              <a:rPr lang="hr-HR" b="1" dirty="0" smtClean="0">
                <a:solidFill>
                  <a:schemeClr val="accent1"/>
                </a:solidFill>
                <a:latin typeface="Century Schoolbook"/>
              </a:rPr>
              <a:t>→ uzori studentima </a:t>
            </a:r>
          </a:p>
          <a:p>
            <a:endParaRPr lang="hr-HR" dirty="0" smtClean="0">
              <a:latin typeface="Century Schoolbook"/>
            </a:endParaRPr>
          </a:p>
          <a:p>
            <a:r>
              <a:rPr lang="hr-HR" dirty="0" smtClean="0">
                <a:latin typeface="Century Schoolbook"/>
              </a:rPr>
              <a:t>Dosljeno poučavanje u skladu s učenjem sv. Tome Akvinskog</a:t>
            </a:r>
          </a:p>
          <a:p>
            <a:r>
              <a:rPr lang="hr-HR" dirty="0" smtClean="0">
                <a:latin typeface="Century Schoolbook"/>
              </a:rPr>
              <a:t>Dužni poticati znatiželju kod studenata</a:t>
            </a:r>
          </a:p>
          <a:p>
            <a:r>
              <a:rPr lang="hr-HR" dirty="0" smtClean="0">
                <a:latin typeface="Century Schoolbook"/>
              </a:rPr>
              <a:t>U tumačenju se koriste Svetim pismom i učenjem crkvenih otaca</a:t>
            </a:r>
          </a:p>
          <a:p>
            <a:r>
              <a:rPr lang="hr-HR" dirty="0" smtClean="0">
                <a:latin typeface="Century Schoolbook"/>
              </a:rPr>
              <a:t>Molitva prije predavanja</a:t>
            </a:r>
          </a:p>
          <a:p>
            <a:r>
              <a:rPr lang="hr-HR" dirty="0" smtClean="0">
                <a:latin typeface="Century Schoolbook"/>
              </a:rPr>
              <a:t>Rasprava  i ponavljanje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studenti</a:t>
            </a:r>
            <a:endParaRPr lang="hr-HR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hr-HR" dirty="0" smtClean="0"/>
              <a:t>Stjecanje znanja u redovničkoj skromnosti i pokori</a:t>
            </a:r>
          </a:p>
          <a:p>
            <a:r>
              <a:rPr lang="hr-HR" dirty="0" smtClean="0"/>
              <a:t>Biti pozorni na predavanjima</a:t>
            </a:r>
          </a:p>
          <a:p>
            <a:r>
              <a:rPr lang="hr-HR" dirty="0" smtClean="0"/>
              <a:t>Dužni su pisati predavanja</a:t>
            </a:r>
          </a:p>
          <a:p>
            <a:r>
              <a:rPr lang="hr-HR" dirty="0" smtClean="0"/>
              <a:t>Ne smiju šarati po zidovima</a:t>
            </a:r>
          </a:p>
          <a:p>
            <a:r>
              <a:rPr lang="hr-HR" dirty="0" smtClean="0"/>
              <a:t>Iz učionice izlaze po dvojica</a:t>
            </a:r>
          </a:p>
          <a:p>
            <a:r>
              <a:rPr lang="hr-HR" dirty="0" smtClean="0"/>
              <a:t>U raspravama ne podižu glas, ne služe se ružnim riječima i u svemu trebaju biti skromni</a:t>
            </a:r>
          </a:p>
          <a:p>
            <a:endParaRPr lang="hr-HR" dirty="0" smtClean="0"/>
          </a:p>
          <a:p>
            <a:r>
              <a:rPr lang="hr-HR" dirty="0" smtClean="0"/>
              <a:t>U Maria Thallu (svibanj 1736.) – utvrđena pravila prema kojima klerik može biti udaljen sa studija</a:t>
            </a:r>
            <a:endParaRPr lang="hr-H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err="1" smtClean="0"/>
              <a:t>Ratio</a:t>
            </a:r>
            <a:r>
              <a:rPr lang="hr-HR" dirty="0" smtClean="0"/>
              <a:t> </a:t>
            </a:r>
            <a:r>
              <a:rPr lang="hr-HR" dirty="0" err="1" smtClean="0"/>
              <a:t>studiorum</a:t>
            </a:r>
            <a:endParaRPr lang="hr-HR" dirty="0"/>
          </a:p>
        </p:txBody>
      </p:sp>
      <p:sp>
        <p:nvSpPr>
          <p:cNvPr id="3" name="Rezervirano mjesto sadržaja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hr-HR" dirty="0" smtClean="0"/>
              <a:t>Pouka iz filozofije – 3 godine</a:t>
            </a:r>
          </a:p>
          <a:p>
            <a:r>
              <a:rPr lang="hr-HR" dirty="0" smtClean="0"/>
              <a:t>1. logika</a:t>
            </a:r>
          </a:p>
          <a:p>
            <a:r>
              <a:rPr lang="hr-HR" dirty="0" smtClean="0"/>
              <a:t>2. fizika</a:t>
            </a:r>
          </a:p>
          <a:p>
            <a:r>
              <a:rPr lang="hr-HR" dirty="0" smtClean="0"/>
              <a:t>3. metafizika; </a:t>
            </a:r>
            <a:r>
              <a:rPr lang="hr-HR" dirty="0" err="1" smtClean="0"/>
              <a:t>teodiceja</a:t>
            </a:r>
            <a:r>
              <a:rPr lang="hr-HR" dirty="0" smtClean="0"/>
              <a:t> i etika</a:t>
            </a:r>
          </a:p>
          <a:p>
            <a:endParaRPr lang="hr-HR" dirty="0"/>
          </a:p>
          <a:p>
            <a:r>
              <a:rPr lang="hr-HR" dirty="0" smtClean="0"/>
              <a:t>U pavlinskim učilištima dvogodišnja filozofska obuka</a:t>
            </a:r>
          </a:p>
          <a:p>
            <a:endParaRPr lang="hr-HR" dirty="0"/>
          </a:p>
          <a:p>
            <a:r>
              <a:rPr lang="hr-HR" dirty="0" smtClean="0"/>
              <a:t>tomističko-peripatetička filozofija</a:t>
            </a:r>
          </a:p>
          <a:p>
            <a:endParaRPr lang="hr-HR" dirty="0"/>
          </a:p>
          <a:p>
            <a:r>
              <a:rPr lang="hr-HR" dirty="0" smtClean="0"/>
              <a:t>Rasprave ili znanstvene </a:t>
            </a:r>
            <a:r>
              <a:rPr lang="hr-HR" dirty="0" err="1" smtClean="0"/>
              <a:t>dispute</a:t>
            </a: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1425554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Oriel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304</TotalTime>
  <Words>500</Words>
  <Application>Microsoft Office PowerPoint</Application>
  <PresentationFormat>On-screen Show (4:3)</PresentationFormat>
  <Paragraphs>101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8" baseType="lpstr">
      <vt:lpstr>Century Schoolbook</vt:lpstr>
      <vt:lpstr>Wingdings</vt:lpstr>
      <vt:lpstr>Wingdings 2</vt:lpstr>
      <vt:lpstr>Oriel</vt:lpstr>
      <vt:lpstr>Sustav visokoškolskog odgoja hrvatskih pavlina</vt:lpstr>
      <vt:lpstr>Osnivanje reda</vt:lpstr>
      <vt:lpstr>PowerPoint Presentation</vt:lpstr>
      <vt:lpstr>Ustanove – temeljni zakon reda</vt:lpstr>
      <vt:lpstr>PowerPoint Presentation</vt:lpstr>
      <vt:lpstr>Prefekt studija</vt:lpstr>
      <vt:lpstr>Profesori </vt:lpstr>
      <vt:lpstr>studenti</vt:lpstr>
      <vt:lpstr>Ratio studiorum</vt:lpstr>
      <vt:lpstr>učilišta</vt:lpstr>
      <vt:lpstr>lepoglava</vt:lpstr>
      <vt:lpstr>PowerPoint Presentation</vt:lpstr>
      <vt:lpstr>PowerPoint Presentation</vt:lpstr>
      <vt:lpstr>PITANJA?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Sustav visokoškolskog odgoja hrvatskih pavlina</dc:title>
  <dc:creator>Dragec</dc:creator>
  <cp:lastModifiedBy>Profesor</cp:lastModifiedBy>
  <cp:revision>12</cp:revision>
  <dcterms:created xsi:type="dcterms:W3CDTF">2018-05-09T14:45:07Z</dcterms:created>
  <dcterms:modified xsi:type="dcterms:W3CDTF">2018-05-10T06:42:57Z</dcterms:modified>
</cp:coreProperties>
</file>