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50EB-EA76-44CA-9DB9-63B88A3689D6}" type="datetimeFigureOut">
              <a:rPr lang="sr-Latn-CS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1D2-5F9B-4969-AF16-B63B083729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50EB-EA76-44CA-9DB9-63B88A3689D6}" type="datetimeFigureOut">
              <a:rPr lang="sr-Latn-CS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1D2-5F9B-4969-AF16-B63B083729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50EB-EA76-44CA-9DB9-63B88A3689D6}" type="datetimeFigureOut">
              <a:rPr lang="sr-Latn-CS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1D2-5F9B-4969-AF16-B63B083729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50EB-EA76-44CA-9DB9-63B88A3689D6}" type="datetimeFigureOut">
              <a:rPr lang="sr-Latn-CS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1D2-5F9B-4969-AF16-B63B083729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50EB-EA76-44CA-9DB9-63B88A3689D6}" type="datetimeFigureOut">
              <a:rPr lang="sr-Latn-CS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1D2-5F9B-4969-AF16-B63B083729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50EB-EA76-44CA-9DB9-63B88A3689D6}" type="datetimeFigureOut">
              <a:rPr lang="sr-Latn-CS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1D2-5F9B-4969-AF16-B63B083729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50EB-EA76-44CA-9DB9-63B88A3689D6}" type="datetimeFigureOut">
              <a:rPr lang="sr-Latn-CS" smtClean="0"/>
              <a:t>29.10.2020.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1D2-5F9B-4969-AF16-B63B083729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50EB-EA76-44CA-9DB9-63B88A3689D6}" type="datetimeFigureOut">
              <a:rPr lang="sr-Latn-CS" smtClean="0"/>
              <a:t>29.10.2020.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1D2-5F9B-4969-AF16-B63B083729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50EB-EA76-44CA-9DB9-63B88A3689D6}" type="datetimeFigureOut">
              <a:rPr lang="sr-Latn-CS" smtClean="0"/>
              <a:t>29.10.2020.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1D2-5F9B-4969-AF16-B63B083729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50EB-EA76-44CA-9DB9-63B88A3689D6}" type="datetimeFigureOut">
              <a:rPr lang="sr-Latn-CS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1D2-5F9B-4969-AF16-B63B083729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50EB-EA76-44CA-9DB9-63B88A3689D6}" type="datetimeFigureOut">
              <a:rPr lang="sr-Latn-CS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1D2-5F9B-4969-AF16-B63B083729F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250EB-EA76-44CA-9DB9-63B88A3689D6}" type="datetimeFigureOut">
              <a:rPr lang="sr-Latn-CS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F1D2-5F9B-4969-AF16-B63B083729F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AvFl6UBZLv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icAwYp2IcC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85949"/>
          </a:xfrm>
        </p:spPr>
        <p:txBody>
          <a:bodyPr>
            <a:noAutofit/>
          </a:bodyPr>
          <a:lstStyle/>
          <a:p>
            <a:r>
              <a:rPr lang="hr-HR" sz="5400" b="1" dirty="0" smtClean="0">
                <a:solidFill>
                  <a:schemeClr val="tx2">
                    <a:lumMod val="75000"/>
                  </a:schemeClr>
                </a:solidFill>
              </a:rPr>
              <a:t>Religija u modernom društvu</a:t>
            </a:r>
            <a:endParaRPr lang="hr-HR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Image result for religions of the wor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76475"/>
            <a:ext cx="4762500" cy="458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Religijski fundamentalizam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hr-HR" sz="2000" dirty="0" smtClean="0"/>
              <a:t>Konzervativno stajalište koje zagovara povratak temeljnim načelima religije i nastoji obnoviti izvornu vjeru</a:t>
            </a:r>
          </a:p>
          <a:p>
            <a:pPr>
              <a:buNone/>
            </a:pPr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/>
          </a:p>
          <a:p>
            <a:r>
              <a:rPr lang="hr-HR" sz="2000" dirty="0" smtClean="0"/>
              <a:t>Javlja se kao obrana tradicionalnih vjerovanja pred brzim društvenim promjenama</a:t>
            </a:r>
            <a:endParaRPr lang="hr-HR" sz="2000" b="1" dirty="0" smtClean="0"/>
          </a:p>
          <a:p>
            <a:r>
              <a:rPr lang="hr-HR" sz="2000" dirty="0" smtClean="0"/>
              <a:t>Suprotstavljaju se zalima sekularizacije, nastoje obnoviti religijsku čistoću, doslovno tumače vjeru i “svete knjige” (npr. fundamentalni Baptisti, na slici)</a:t>
            </a:r>
          </a:p>
        </p:txBody>
      </p:sp>
      <p:pic>
        <p:nvPicPr>
          <p:cNvPr id="22530" name="Picture 2" descr="Image result for fundamental bapt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428868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15148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sz="1600" dirty="0" smtClean="0"/>
              <a:t>Revolucija u Iranu - na plakatu se nalazi fotografija ajatollaha Khomeinija, vođe revolucije</a:t>
            </a:r>
          </a:p>
        </p:txBody>
      </p:sp>
      <p:pic>
        <p:nvPicPr>
          <p:cNvPr id="23554" name="Picture 2" descr="Image result for ayatollah khomeini iran r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9056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Religioznost u Hrvatskoj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 razdoblju socijalizma religija u Jugoslaviji nije bila zabranjena, ali je u određenoj mjeri bila politički “sumnjiva”</a:t>
            </a:r>
          </a:p>
          <a:p>
            <a:r>
              <a:rPr lang="hr-HR" sz="2400" dirty="0" smtClean="0"/>
              <a:t>Nakon 1990. religioznost se slobodno izražava</a:t>
            </a:r>
          </a:p>
          <a:p>
            <a:endParaRPr lang="hr-HR" sz="2400" dirty="0" smtClean="0"/>
          </a:p>
          <a:p>
            <a:r>
              <a:rPr lang="hr-HR" sz="2400" dirty="0" smtClean="0"/>
              <a:t>1972. - 87 % katolika u zagrebačkoj regiji</a:t>
            </a:r>
          </a:p>
          <a:p>
            <a:r>
              <a:rPr lang="hr-HR" sz="2400" dirty="0" smtClean="0"/>
              <a:t>1982. - 77 %</a:t>
            </a:r>
          </a:p>
          <a:p>
            <a:r>
              <a:rPr lang="hr-HR" sz="2400" dirty="0" smtClean="0"/>
              <a:t>1999. -  92 % </a:t>
            </a:r>
          </a:p>
          <a:p>
            <a:endParaRPr lang="hr-HR" sz="2400" dirty="0"/>
          </a:p>
          <a:p>
            <a:r>
              <a:rPr lang="hr-HR" sz="2400" dirty="0" smtClean="0"/>
              <a:t>1989. u Hrvatskoj 42 % uvjerenih vjernika i religioznih osoba</a:t>
            </a:r>
          </a:p>
          <a:p>
            <a:r>
              <a:rPr lang="hr-HR" sz="2400" dirty="0" smtClean="0"/>
              <a:t>1996. - 73%    (u Zagrebu 85%)</a:t>
            </a:r>
            <a:endParaRPr lang="hr-HR" sz="2400" dirty="0"/>
          </a:p>
        </p:txBody>
      </p:sp>
      <p:pic>
        <p:nvPicPr>
          <p:cNvPr id="25602" name="Picture 2" descr="Image result for bog i hrva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571744"/>
            <a:ext cx="2352675" cy="235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28"/>
            <a:ext cx="8229600" cy="28575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/>
              <a:t>Nakon 1990. došlo je do porasta religioznosti</a:t>
            </a:r>
          </a:p>
          <a:p>
            <a:r>
              <a:rPr lang="hr-HR" sz="2400" dirty="0" smtClean="0"/>
              <a:t>U Hrvatskoj prevladavaju tradicionalna i običajna religioznost koja se prenosi u obitelji</a:t>
            </a:r>
          </a:p>
          <a:p>
            <a:r>
              <a:rPr lang="hr-HR" sz="2400" dirty="0" smtClean="0"/>
              <a:t>Osim religijskih vjerovanja, Hrvati vjeruju i u sudbinu, horoskop, reinkarnaciju</a:t>
            </a:r>
          </a:p>
          <a:p>
            <a:r>
              <a:rPr lang="hr-HR" sz="2400" dirty="0" smtClean="0"/>
              <a:t>Istraživanje Dinke Marinović Jerolimov pokazalo da su se ispitanici - što su bili religiozniji - više slagali s tvrdnjama da je religija izvor smisaonog i moralnog života (85 %)</a:t>
            </a:r>
          </a:p>
          <a:p>
            <a:endParaRPr lang="hr-HR" sz="2400" dirty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Nogometaš s </a:t>
            </a:r>
          </a:p>
          <a:p>
            <a:pPr>
              <a:buNone/>
            </a:pPr>
            <a:r>
              <a:rPr lang="hr-HR" sz="2000" dirty="0"/>
              <a:t>k</a:t>
            </a:r>
            <a:r>
              <a:rPr lang="hr-HR" sz="2000" dirty="0" smtClean="0"/>
              <a:t>runicom u ruci</a:t>
            </a:r>
            <a:endParaRPr lang="hr-HR" sz="2000" dirty="0"/>
          </a:p>
        </p:txBody>
      </p:sp>
      <p:pic>
        <p:nvPicPr>
          <p:cNvPr id="24578" name="Picture 2" descr="Image result for bog i hrva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500438"/>
            <a:ext cx="3071834" cy="3059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hr-HR" sz="4000" dirty="0" smtClean="0"/>
          </a:p>
          <a:p>
            <a:pPr algn="ctr">
              <a:buNone/>
            </a:pPr>
            <a:endParaRPr lang="hr-HR" sz="4000" dirty="0"/>
          </a:p>
          <a:p>
            <a:pPr algn="ctr">
              <a:buNone/>
            </a:pPr>
            <a:r>
              <a:rPr lang="hr-HR" sz="5400" dirty="0" smtClean="0">
                <a:solidFill>
                  <a:schemeClr val="tx2">
                    <a:lumMod val="75000"/>
                  </a:schemeClr>
                </a:solidFill>
              </a:rPr>
              <a:t>Hvala ;)</a:t>
            </a:r>
            <a:endParaRPr lang="hr-HR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>
            <a:off x="2928926" y="-214338"/>
            <a:ext cx="2857520" cy="214338"/>
          </a:xfrm>
        </p:spPr>
        <p:txBody>
          <a:bodyPr>
            <a:normAutofit fontScale="90000"/>
          </a:bodyPr>
          <a:lstStyle/>
          <a:p>
            <a:pPr algn="just"/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715148"/>
          </a:xfrm>
        </p:spPr>
        <p:txBody>
          <a:bodyPr>
            <a:normAutofit lnSpcReduction="10000"/>
          </a:bodyPr>
          <a:lstStyle/>
          <a:p>
            <a:endParaRPr lang="hr-HR" sz="2000" dirty="0" smtClean="0"/>
          </a:p>
          <a:p>
            <a:r>
              <a:rPr lang="hr-HR" sz="2000" dirty="0" smtClean="0"/>
              <a:t>Kakva je uloga religije u modernom društvu? </a:t>
            </a:r>
          </a:p>
          <a:p>
            <a:r>
              <a:rPr lang="hr-HR" sz="2000" dirty="0" smtClean="0"/>
              <a:t>Općenito, religija danas ima manju ulogu u društvu nego što je to bio slučaj u prošlosti</a:t>
            </a:r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pPr algn="ctr">
              <a:buNone/>
            </a:pPr>
            <a:r>
              <a:rPr lang="hr-HR" sz="2000" dirty="0" smtClean="0"/>
              <a:t>Božanstva starog Egipta, crtana hijeroglifima </a:t>
            </a:r>
            <a:endParaRPr lang="hr-HR" sz="2000" dirty="0"/>
          </a:p>
          <a:p>
            <a:endParaRPr lang="hr-HR" sz="2000" dirty="0" smtClean="0"/>
          </a:p>
          <a:p>
            <a:r>
              <a:rPr lang="hr-HR" sz="2000" dirty="0" smtClean="0"/>
              <a:t>Moderna društva – svjetovna, sekularna</a:t>
            </a:r>
          </a:p>
          <a:p>
            <a:r>
              <a:rPr lang="hr-HR" sz="2000" dirty="0" smtClean="0"/>
              <a:t>Porast racionalnosti i znanstvenog znanja odvratio ljude u modernim društvima od tradicionalnih oblika religijskih vjerovanja </a:t>
            </a:r>
          </a:p>
          <a:p>
            <a:r>
              <a:rPr lang="hr-HR" sz="2000" dirty="0" smtClean="0">
                <a:hlinkClick r:id="rId2"/>
              </a:rPr>
              <a:t>https://www.youtube.com/watch?v=AvFl6UBZLv4</a:t>
            </a:r>
            <a:endParaRPr lang="hr-HR" sz="2000" dirty="0"/>
          </a:p>
        </p:txBody>
      </p:sp>
      <p:pic>
        <p:nvPicPr>
          <p:cNvPr id="13316" name="Picture 4" descr="https://sites.google.com/a/dow.catholic.edu.au/10-religion/_/rsrc/1363054888789/home/ancient-indigenous/BIGancient-egypt-relig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3" y="1428735"/>
            <a:ext cx="5048252" cy="3362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Image result for religions of the wor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-1"/>
            <a:ext cx="6350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hr-HR" dirty="0" smtClean="0"/>
              <a:t>Sekularizacija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Posvjetovljenje</a:t>
            </a:r>
          </a:p>
          <a:p>
            <a:r>
              <a:rPr lang="hr-HR" sz="2400" dirty="0" smtClean="0"/>
              <a:t>Proces smanjivanja utjecaja religije u društvu (politički, socijalni i dr. utjecaji)</a:t>
            </a:r>
          </a:p>
          <a:p>
            <a:endParaRPr lang="hr-HR" sz="2400" dirty="0" smtClean="0"/>
          </a:p>
          <a:p>
            <a:r>
              <a:rPr lang="hr-HR" sz="2400" dirty="0" smtClean="0"/>
              <a:t>Znanost</a:t>
            </a:r>
          </a:p>
          <a:p>
            <a:r>
              <a:rPr lang="hr-HR" sz="2400" dirty="0" smtClean="0"/>
              <a:t>Tehnologija</a:t>
            </a:r>
          </a:p>
          <a:p>
            <a:r>
              <a:rPr lang="hr-HR" sz="2400" dirty="0" smtClean="0"/>
              <a:t>Materijalizam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 </a:t>
            </a:r>
          </a:p>
          <a:p>
            <a:pPr>
              <a:buFontTx/>
              <a:buChar char="-"/>
            </a:pPr>
            <a:r>
              <a:rPr lang="hr-HR" sz="2400" dirty="0"/>
              <a:t>O</a:t>
            </a:r>
            <a:r>
              <a:rPr lang="hr-HR" sz="2400" dirty="0" smtClean="0"/>
              <a:t>blikuju vrijednosti i norme modernog    društva</a:t>
            </a:r>
          </a:p>
          <a:p>
            <a:pPr>
              <a:buFontTx/>
              <a:buChar char="-"/>
            </a:pPr>
            <a:endParaRPr lang="hr-HR" sz="2400" dirty="0" smtClean="0"/>
          </a:p>
          <a:p>
            <a:pPr>
              <a:buFontTx/>
              <a:buChar char="-"/>
            </a:pPr>
            <a:r>
              <a:rPr lang="hr-HR" sz="2400" dirty="0" smtClean="0"/>
              <a:t>Smanjenje  - broja članova  vjerske organizacije</a:t>
            </a:r>
          </a:p>
          <a:p>
            <a:pPr>
              <a:buNone/>
            </a:pPr>
            <a:r>
              <a:rPr lang="hr-HR" sz="2400" dirty="0" smtClean="0"/>
              <a:t>                          -  broja vjenčanja u crkvi </a:t>
            </a:r>
          </a:p>
          <a:p>
            <a:pPr>
              <a:buNone/>
            </a:pPr>
            <a:r>
              <a:rPr lang="hr-HR" sz="2400" dirty="0" smtClean="0"/>
              <a:t>                          -  pohađanja vjerskih obreda </a:t>
            </a:r>
            <a:endParaRPr lang="hr-HR" sz="2400" dirty="0"/>
          </a:p>
        </p:txBody>
      </p:sp>
      <p:pic>
        <p:nvPicPr>
          <p:cNvPr id="16388" name="Picture 4" descr="Image result for science technology and relig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71678"/>
            <a:ext cx="299825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8229600" cy="28575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71514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Političke odluke donose se bez uplitanja crkve (izuzetak u Europi - Poljska)</a:t>
            </a:r>
          </a:p>
          <a:p>
            <a:r>
              <a:rPr lang="hr-HR" sz="2400" dirty="0" smtClean="0"/>
              <a:t>Školstvo, zdravstvo, socijalna pomoć – nekad pod crkvenom kontrolom, danas prelaze u institucije pod kontrolom države</a:t>
            </a:r>
          </a:p>
          <a:p>
            <a:endParaRPr lang="hr-HR" sz="2400" dirty="0"/>
          </a:p>
          <a:p>
            <a:pPr>
              <a:buNone/>
            </a:pPr>
            <a:r>
              <a:rPr lang="hr-HR" sz="2400" dirty="0" smtClean="0"/>
              <a:t>                         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Institucionalno shvaćanje religije </a:t>
            </a:r>
          </a:p>
          <a:p>
            <a:pPr>
              <a:buNone/>
            </a:pP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vs</a:t>
            </a:r>
          </a:p>
          <a:p>
            <a:pPr>
              <a:buNone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zbiljska religioznost ljudi </a:t>
            </a:r>
          </a:p>
          <a:p>
            <a:pPr>
              <a:buNone/>
            </a:pP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P. Glasner </a:t>
            </a:r>
            <a:r>
              <a:rPr lang="hr-HR" sz="2400" dirty="0" smtClean="0"/>
              <a:t>– “Religija nastavlja bujati izvan struktura što su je uobičajeno obuhvaćale.”</a:t>
            </a:r>
          </a:p>
          <a:p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Berger i Luckmann </a:t>
            </a:r>
            <a:r>
              <a:rPr lang="hr-HR" sz="2400" dirty="0" smtClean="0"/>
              <a:t>– Ljudi zahvaljujući duboko ukorijenjenoj religijskoj dimenziji mogu uopće imati osjećaj identiteta, smisla i svrhe u životu</a:t>
            </a:r>
          </a:p>
          <a:p>
            <a:r>
              <a:rPr lang="hr-HR" sz="2400" dirty="0" smtClean="0"/>
              <a:t>Privatizacija religije – preobrazba religije iz javne u osobnu stvar, usidrenu u individualnoj svijesti 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000132"/>
          </a:xfrm>
        </p:spPr>
        <p:txBody>
          <a:bodyPr/>
          <a:lstStyle/>
          <a:p>
            <a:r>
              <a:rPr lang="hr-HR" dirty="0" smtClean="0"/>
              <a:t>Civilna religija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378621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Kvazireligiozna vezanost za simbole i institucije sekularnog društva</a:t>
            </a:r>
          </a:p>
          <a:p>
            <a:r>
              <a:rPr lang="hr-HR" sz="2400" dirty="0" smtClean="0"/>
              <a:t>Skup vjerovanja, simbola i rituala koji se odnose na društveni poredak i proizvode društvenu solidarnost, te mobiliziraju građane na postizanje zajedničkih (političkih) ciljeva</a:t>
            </a:r>
          </a:p>
          <a:p>
            <a:r>
              <a:rPr lang="hr-HR" sz="2400" dirty="0" smtClean="0"/>
              <a:t>Državni i nacionalni simboli – svetinja</a:t>
            </a:r>
          </a:p>
          <a:p>
            <a:r>
              <a:rPr lang="hr-HR" sz="2400" dirty="0" smtClean="0"/>
              <a:t>npr. Amerikanci – novi Izabrani narod, “američki način života” dobar, američke vojne intervencije po svijetu blagotvorne za druge nacije </a:t>
            </a:r>
          </a:p>
        </p:txBody>
      </p:sp>
      <p:sp>
        <p:nvSpPr>
          <p:cNvPr id="17410" name="AutoShape 2" descr="Image result for civil reli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412" name="AutoShape 4" descr="Image result for civil reli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414" name="Picture 6" descr="https://religionnews.com/wp-content/uploads/2016/11/thumbRNS-RASHID-OPED111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875503"/>
            <a:ext cx="3976662" cy="2982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hr-HR" dirty="0" smtClean="0"/>
              <a:t>Nova religioznost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Od 60-ih godina prošlog stoljeća</a:t>
            </a:r>
          </a:p>
          <a:p>
            <a:r>
              <a:rPr lang="hr-HR" sz="2400" dirty="0" smtClean="0"/>
              <a:t>vjerske zajednice, sekte, religijski pokreti</a:t>
            </a:r>
          </a:p>
          <a:p>
            <a:r>
              <a:rPr lang="hr-HR" sz="2400" dirty="0"/>
              <a:t>n</a:t>
            </a:r>
            <a:r>
              <a:rPr lang="hr-HR" sz="2400" dirty="0" smtClean="0"/>
              <a:t>eke su varijacije već postojećih organizacija i crkava</a:t>
            </a:r>
          </a:p>
          <a:p>
            <a:r>
              <a:rPr lang="hr-HR" sz="2400" dirty="0" smtClean="0"/>
              <a:t>druge porijeklo vuku s drugih krajeva svijeta ( ugl. Daleki istok)</a:t>
            </a:r>
          </a:p>
          <a:p>
            <a:r>
              <a:rPr lang="hr-HR" sz="2400" dirty="0" smtClean="0"/>
              <a:t>treće su originalni izumi (scijentologija)</a:t>
            </a:r>
            <a:endParaRPr lang="hr-HR" sz="2400" dirty="0"/>
          </a:p>
        </p:txBody>
      </p:sp>
      <p:pic>
        <p:nvPicPr>
          <p:cNvPr id="19458" name="Picture 2" descr="What is The New Age Movement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57574"/>
            <a:ext cx="4162214" cy="2971822"/>
          </a:xfrm>
          <a:prstGeom prst="rect">
            <a:avLst/>
          </a:prstGeom>
          <a:noFill/>
        </p:spPr>
      </p:pic>
      <p:pic>
        <p:nvPicPr>
          <p:cNvPr id="19460" name="Picture 4" descr="Image result for new age relig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429000"/>
            <a:ext cx="3538522" cy="3151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35721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7151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sz="2400" dirty="0" smtClean="0"/>
              <a:t>3 tipa:</a:t>
            </a:r>
          </a:p>
          <a:p>
            <a:pPr marL="457200" indent="-457200">
              <a:buAutoNum type="arabicParenR"/>
            </a:pPr>
            <a:r>
              <a:rPr lang="hr-HR" sz="2400" dirty="0" smtClean="0"/>
              <a:t>Religije koje se prilagođavaju svijetu</a:t>
            </a:r>
          </a:p>
          <a:p>
            <a:pPr marL="457200" indent="-457200">
              <a:buNone/>
            </a:pPr>
            <a:r>
              <a:rPr lang="hr-HR" sz="2400" dirty="0"/>
              <a:t> </a:t>
            </a:r>
            <a:r>
              <a:rPr lang="hr-HR" sz="2400" dirty="0" smtClean="0"/>
              <a:t>- prihvaćaju svijet kakav jest</a:t>
            </a:r>
          </a:p>
          <a:p>
            <a:pPr marL="457200" indent="-457200">
              <a:buNone/>
            </a:pPr>
            <a:r>
              <a:rPr lang="hr-HR" sz="2400" dirty="0" smtClean="0"/>
              <a:t> - kritiziraju upostavljenu crkvu, a ne društvo</a:t>
            </a:r>
          </a:p>
          <a:p>
            <a:pPr marL="457200" indent="-457200">
              <a:buNone/>
            </a:pPr>
            <a:r>
              <a:rPr lang="hr-HR" sz="2400" dirty="0" smtClean="0"/>
              <a:t> - Karizmatski pokret (Katolici), Pentekostalne sekte (Protestanti)</a:t>
            </a:r>
          </a:p>
          <a:p>
            <a:pPr marL="457200" indent="-457200">
              <a:buNone/>
            </a:pPr>
            <a:endParaRPr lang="hr-HR" sz="2400" dirty="0"/>
          </a:p>
          <a:p>
            <a:pPr marL="457200" indent="-457200">
              <a:buNone/>
            </a:pPr>
            <a:r>
              <a:rPr lang="hr-HR" sz="2400" dirty="0" smtClean="0"/>
              <a:t>2)     Religije koje odbacuju svijet</a:t>
            </a:r>
          </a:p>
          <a:p>
            <a:pPr marL="457200" indent="-457200">
              <a:buNone/>
            </a:pPr>
            <a:r>
              <a:rPr lang="hr-HR" sz="2400" dirty="0"/>
              <a:t> </a:t>
            </a:r>
            <a:r>
              <a:rPr lang="hr-HR" sz="2400" dirty="0" smtClean="0"/>
              <a:t>- odbacuju i niječu središnje vrijednosti i pretpostavke </a:t>
            </a:r>
          </a:p>
          <a:p>
            <a:pPr marL="457200" indent="-457200">
              <a:buNone/>
            </a:pPr>
            <a:r>
              <a:rPr lang="hr-HR" sz="2400" dirty="0"/>
              <a:t> </a:t>
            </a:r>
            <a:r>
              <a:rPr lang="hr-HR" sz="2400" dirty="0" smtClean="0"/>
              <a:t>  modernog društva, smatraju da je svijet pokvaren</a:t>
            </a:r>
          </a:p>
          <a:p>
            <a:pPr marL="457200" indent="-457200">
              <a:buNone/>
            </a:pPr>
            <a:r>
              <a:rPr lang="hr-HR" sz="2400" dirty="0"/>
              <a:t> </a:t>
            </a:r>
            <a:r>
              <a:rPr lang="hr-HR" sz="2400" dirty="0" smtClean="0"/>
              <a:t>- npr. Hare Krishna, Unifikacijska crkva (“Moonies”)</a:t>
            </a:r>
          </a:p>
          <a:p>
            <a:pPr marL="457200" indent="-457200">
              <a:buNone/>
            </a:pPr>
            <a:r>
              <a:rPr lang="hr-HR" sz="2400" dirty="0"/>
              <a:t> </a:t>
            </a:r>
            <a:r>
              <a:rPr lang="hr-HR" sz="2400" dirty="0" smtClean="0"/>
              <a:t>- izolacija, čitav život posvećen vjeri</a:t>
            </a:r>
          </a:p>
          <a:p>
            <a:pPr marL="457200" indent="-457200">
              <a:buNone/>
            </a:pPr>
            <a:r>
              <a:rPr lang="hr-HR" sz="2400" dirty="0"/>
              <a:t> </a:t>
            </a:r>
            <a:r>
              <a:rPr lang="hr-HR" sz="2400" dirty="0" smtClean="0"/>
              <a:t>- u javnosti percipirane kao manipulativne, “peru mozgove”</a:t>
            </a:r>
          </a:p>
          <a:p>
            <a:pPr marL="457200" indent="-457200">
              <a:buNone/>
            </a:pPr>
            <a:r>
              <a:rPr lang="hr-HR" sz="2400" dirty="0"/>
              <a:t> </a:t>
            </a:r>
            <a:r>
              <a:rPr lang="hr-HR" sz="2400" dirty="0" smtClean="0"/>
              <a:t>- </a:t>
            </a:r>
            <a:r>
              <a:rPr lang="hr-HR" sz="2000" dirty="0" smtClean="0">
                <a:hlinkClick r:id="rId2"/>
              </a:rPr>
              <a:t>https://www.youtube.com/watch?v=icAwYp2IcCM</a:t>
            </a:r>
            <a:r>
              <a:rPr lang="hr-HR" sz="2000" dirty="0" smtClean="0"/>
              <a:t> </a:t>
            </a:r>
            <a:endParaRPr lang="hr-HR" sz="2400" dirty="0" smtClean="0"/>
          </a:p>
          <a:p>
            <a:pPr marL="457200" indent="-457200">
              <a:buNone/>
            </a:pPr>
            <a:endParaRPr lang="hr-HR" sz="1800" dirty="0"/>
          </a:p>
          <a:p>
            <a:pPr marL="457200" indent="-457200">
              <a:buNone/>
            </a:pPr>
            <a:endParaRPr lang="hr-HR" sz="1800" dirty="0" smtClean="0"/>
          </a:p>
          <a:p>
            <a:pPr marL="457200" indent="-457200">
              <a:buNone/>
            </a:pPr>
            <a:endParaRPr lang="hr-HR" sz="1800" dirty="0"/>
          </a:p>
          <a:p>
            <a:pPr marL="457200" indent="-457200">
              <a:buNone/>
            </a:pPr>
            <a:endParaRPr lang="hr-HR" sz="1800" dirty="0"/>
          </a:p>
          <a:p>
            <a:pPr marL="457200" indent="-457200">
              <a:buNone/>
            </a:pPr>
            <a:r>
              <a:rPr lang="hr-HR" sz="1800" dirty="0" smtClean="0"/>
              <a:t>Jedan od  </a:t>
            </a:r>
          </a:p>
          <a:p>
            <a:pPr marL="457200" indent="-457200">
              <a:buNone/>
            </a:pPr>
            <a:r>
              <a:rPr lang="hr-HR" sz="1800" dirty="0"/>
              <a:t>l</a:t>
            </a:r>
            <a:r>
              <a:rPr lang="hr-HR" sz="1800" dirty="0" smtClean="0"/>
              <a:t>inkova na</a:t>
            </a:r>
          </a:p>
          <a:p>
            <a:pPr marL="457200" indent="-457200">
              <a:buNone/>
            </a:pPr>
            <a:r>
              <a:rPr lang="hr-HR" sz="1800" dirty="0" smtClean="0"/>
              <a:t>tranicama worthychristian</a:t>
            </a:r>
          </a:p>
          <a:p>
            <a:pPr marL="457200" indent="-457200">
              <a:buNone/>
            </a:pPr>
            <a:r>
              <a:rPr lang="hr-HR" sz="1800" dirty="0"/>
              <a:t>f</a:t>
            </a:r>
            <a:r>
              <a:rPr lang="hr-HR" sz="1800" dirty="0" smtClean="0"/>
              <a:t>orums.com</a:t>
            </a:r>
          </a:p>
          <a:p>
            <a:pPr marL="457200" indent="-45720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</a:t>
            </a:r>
          </a:p>
          <a:p>
            <a:pPr marL="457200" indent="-457200">
              <a:buNone/>
            </a:pPr>
            <a:r>
              <a:rPr lang="hr-HR" sz="2400" dirty="0"/>
              <a:t> </a:t>
            </a:r>
            <a:r>
              <a:rPr lang="hr-HR" sz="2400" dirty="0" smtClean="0"/>
              <a:t>  </a:t>
            </a:r>
          </a:p>
          <a:p>
            <a:pPr marL="457200" indent="-45720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</a:t>
            </a:r>
          </a:p>
          <a:p>
            <a:pPr>
              <a:buNone/>
            </a:pPr>
            <a:endParaRPr lang="hr-HR" sz="2400" dirty="0"/>
          </a:p>
        </p:txBody>
      </p:sp>
      <p:pic>
        <p:nvPicPr>
          <p:cNvPr id="20482" name="Picture 2" descr="https://worthychristianforums-h45go6maxh5rpepgu.netdna-ssl.com/become-a-member-b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8" y="4286256"/>
            <a:ext cx="5762612" cy="2160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8229600" cy="50009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 3)   Religije koje prihvaćaju svijet</a:t>
            </a:r>
          </a:p>
          <a:p>
            <a:pPr>
              <a:buNone/>
            </a:pPr>
            <a:r>
              <a:rPr lang="hr-HR" sz="2400" dirty="0" smtClean="0"/>
              <a:t>  - ne suprotstavljaju se vrijednostima društva, nego tvrde da se najvažniji osobni ciljevi mogu postići upravo takvim religijskim pokretima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- ne zahtjevaju stalnu angažiranost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- članovi plaćaju naknadu ili doprinos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- meditacija, vježbe “porasta osobnog potencijala” kako bi omogućili uspješniji život u društvu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- npr. Scijentologija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Tom Cruise, glumac</a:t>
            </a:r>
          </a:p>
          <a:p>
            <a:pPr>
              <a:buNone/>
            </a:pPr>
            <a:r>
              <a:rPr lang="hr-HR" sz="2400" dirty="0" smtClean="0"/>
              <a:t>i scijentolog br.1 </a:t>
            </a:r>
            <a:r>
              <a:rPr lang="hr-HR" sz="2400" dirty="0" smtClean="0">
                <a:sym typeface="Wingdings" pitchFamily="2" charset="2"/>
              </a:rPr>
              <a:t></a:t>
            </a:r>
            <a:r>
              <a:rPr lang="hr-HR" sz="2400" dirty="0" smtClean="0"/>
              <a:t> </a:t>
            </a:r>
            <a:endParaRPr lang="hr-HR" sz="2400" dirty="0"/>
          </a:p>
        </p:txBody>
      </p:sp>
      <p:pic>
        <p:nvPicPr>
          <p:cNvPr id="21506" name="Picture 2" descr="Image result for scient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00414"/>
            <a:ext cx="5036378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690</Words>
  <Application>Microsoft Office PowerPoint</Application>
  <PresentationFormat>Prikaz na zaslonu (4:3)</PresentationFormat>
  <Paragraphs>139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Religija u modernom društvu</vt:lpstr>
      <vt:lpstr>PowerPoint prezentacija</vt:lpstr>
      <vt:lpstr>PowerPoint prezentacija</vt:lpstr>
      <vt:lpstr>Sekularizacija</vt:lpstr>
      <vt:lpstr>PowerPoint prezentacija</vt:lpstr>
      <vt:lpstr>Civilna religija</vt:lpstr>
      <vt:lpstr>Nova religioznost</vt:lpstr>
      <vt:lpstr>PowerPoint prezentacija</vt:lpstr>
      <vt:lpstr>PowerPoint prezentacija</vt:lpstr>
      <vt:lpstr>Religijski fundamentalizam</vt:lpstr>
      <vt:lpstr>PowerPoint prezentacija</vt:lpstr>
      <vt:lpstr>Religioznost u Hrvatskoj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Religija u modernom društvu</dc:title>
  <dc:creator>Naked Meic</dc:creator>
  <cp:lastModifiedBy>Katarina Dadić</cp:lastModifiedBy>
  <cp:revision>14</cp:revision>
  <dcterms:created xsi:type="dcterms:W3CDTF">2019-11-28T23:01:54Z</dcterms:created>
  <dcterms:modified xsi:type="dcterms:W3CDTF">2020-10-29T07:13:13Z</dcterms:modified>
</cp:coreProperties>
</file>