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78" autoAdjust="0"/>
  </p:normalViewPr>
  <p:slideViewPr>
    <p:cSldViewPr>
      <p:cViewPr varScale="1">
        <p:scale>
          <a:sx n="87" d="100"/>
          <a:sy n="87" d="100"/>
        </p:scale>
        <p:origin x="3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D8879F-A2D5-4045-9FB8-A908B6B2F55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97C4A1-B520-4041-BBF4-57E927F28EBC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r-HR" altLang="sr-Latn-R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42E388-DDCE-4C54-A270-E3B23D05326B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r-HR" altLang="sr-Latn-R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2FC85B-9C0D-49A2-8780-B8EE5BF4DD3F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r-HR" altLang="sr-Latn-R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148572-96D9-49D3-BE28-29E11EA3AD3F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r-HR" altLang="sr-Latn-R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24B382-4C6A-4D6F-B66A-31C2F945B2CE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r-HR" altLang="sr-Latn-R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0F9A44-2E11-41D2-ACB6-363E941F2FBB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r-HR" altLang="sr-Latn-R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480269-34B2-474C-903C-59061A0998CC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r-HR" altLang="sr-Latn-R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E052BB-4923-4608-92FA-16BC73D72B7B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r-HR" altLang="sr-Latn-R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ADD3AF-1DB5-46C6-BF85-887192B636ED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r-HR" altLang="sr-Latn-R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Freeform 4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 rot="21420000">
            <a:off x="-171450" y="212725"/>
            <a:ext cx="8480425" cy="5746750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8"/>
          <p:cNvSpPr/>
          <p:nvPr/>
        </p:nvSpPr>
        <p:spPr>
          <a:xfrm rot="21420000">
            <a:off x="3122613" y="5057775"/>
            <a:ext cx="514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8713" y="4714875"/>
            <a:ext cx="4608512" cy="941388"/>
          </a:xfrm>
        </p:spPr>
        <p:txBody>
          <a:bodyPr/>
          <a:lstStyle>
            <a:lvl1pPr algn="ctr">
              <a:defRPr sz="4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525" y="4956175"/>
            <a:ext cx="2990850" cy="914400"/>
          </a:xfrm>
        </p:spPr>
        <p:txBody>
          <a:bodyPr wrap="square">
            <a:spAutoFit/>
          </a:bodyPr>
          <a:lstStyle>
            <a:lvl1pPr>
              <a:defRPr lang="en-US" sz="420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0925" y="3819525"/>
            <a:ext cx="681038" cy="498475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52D6A0D-02E7-4A60-8A3B-FC88FC69B12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10702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1775-62B5-48BD-922A-6DED5D5933C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87216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C558-3208-433F-BCDB-9121ECC64EA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78512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813" y="8874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7813" y="290671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013E-759D-40FE-AF6A-5160E6268AC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0664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9D2A-A1CC-4FA9-9EB5-A82CED7DABC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00072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150D-C45A-4F79-90EC-6F2A60F7E88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63506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ECD7-CD64-4A9E-9D5A-A5E8363A84F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5140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2BC2-8E99-4D9A-9AF3-F484A1E4C1E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44474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7148-27C6-41D7-8202-6A3D88FB8AE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4298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46BE-700D-49AC-8799-D23CAD55F17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12783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5CA2-98F3-4ED7-A4CC-20977236332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07667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C07D0-532B-4628-986A-A87DAC62108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25963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1ED4-9709-47D7-93A4-B2A8E87D898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65265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131D-7725-4EF9-97FF-C02BF4DCE3E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83689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AF6C-7970-45C3-9C37-9E0B3BAC3A9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80673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470C4-7237-4E16-AEB2-71CDE48246C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38490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1E9F-F57B-4993-892D-4ACA9BFD6FB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26875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-19050" y="0"/>
            <a:ext cx="9004300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2524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cap="all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800" cap="all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cap="all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F878C5-2139-4C67-8F5A-CDDC71EF8B8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30" r:id="rId12"/>
    <p:sldLayoutId id="2147483824" r:id="rId13"/>
    <p:sldLayoutId id="2147483825" r:id="rId14"/>
    <p:sldLayoutId id="2147483826" r:id="rId15"/>
    <p:sldLayoutId id="2147483827" r:id="rId16"/>
    <p:sldLayoutId id="2147483828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pload.wikimedia.org/wikipedia/commons/thumb/b/bc/Terracotta_figurine_of_two_comic_actors_wearing_masks_Antikensammlung_Berlin.jpg/296px-Terracotta_figurine_of_two_comic_actors_wearing_masks_Antikensammlung_Berlin.jpg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cak.srce.hr/latinaetgrae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rot="21412785">
            <a:off x="34925" y="835025"/>
            <a:ext cx="7772400" cy="2308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Rimska komedija</a:t>
            </a:r>
            <a:endParaRPr lang="en-GB" b="1" i="1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-61913" y="4584700"/>
            <a:ext cx="8420101" cy="1358900"/>
          </a:xfrm>
          <a:gradFill>
            <a:gsLst>
              <a:gs pos="56000">
                <a:schemeClr val="accent2">
                  <a:lumMod val="50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Uvod</a:t>
            </a:r>
            <a:endParaRPr lang="en-GB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1025"/>
            <a:ext cx="7796212" cy="11509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“Zlatno” doba </a:t>
            </a:r>
            <a:b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rimskog kazališta</a:t>
            </a:r>
            <a:endParaRPr lang="en-GB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79388" y="765175"/>
            <a:ext cx="8766175" cy="5864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cap="none">
                <a:latin typeface="Book Antiqua" panose="02040602050305030304" pitchFamily="18" charset="0"/>
              </a:rPr>
              <a:t>Počinje zajedno s rimskom književnošću: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cap="none">
                <a:latin typeface="Book Antiqua" panose="02040602050305030304" pitchFamily="18" charset="0"/>
              </a:rPr>
              <a:t>prvo djelo za koje znamo je drama </a:t>
            </a:r>
            <a:r>
              <a:rPr lang="hr-HR" altLang="sr-Latn-RS" sz="2400" b="1" cap="none">
                <a:latin typeface="Book Antiqua" panose="02040602050305030304" pitchFamily="18" charset="0"/>
              </a:rPr>
              <a:t>Livija Andronika </a:t>
            </a:r>
            <a:r>
              <a:rPr lang="hr-HR" altLang="sr-Latn-RS" sz="2400" cap="none">
                <a:latin typeface="Book Antiqua" panose="02040602050305030304" pitchFamily="18" charset="0"/>
              </a:rPr>
              <a:t>240.g.pr.Kr. (tragedija ili komedija)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cap="none">
                <a:latin typeface="Book Antiqua" panose="02040602050305030304" pitchFamily="18" charset="0"/>
              </a:rPr>
              <a:t>do pol. 2.st.pr.Kr. skoro svi pisci pišu (i) za pozornicu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cap="none">
                <a:latin typeface="Book Antiqua" panose="02040602050305030304" pitchFamily="18" charset="0"/>
              </a:rPr>
              <a:t>Službeni su datumi 240. do 103./77.g.pr.Kr., s procvatom oko 160.g.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cap="none">
                <a:latin typeface="Book Antiqua" panose="02040602050305030304" pitchFamily="18" charset="0"/>
              </a:rPr>
              <a:t>Završava prije početka klasičnog doba</a:t>
            </a:r>
            <a:endParaRPr lang="en-GB" altLang="sr-Latn-RS" sz="2800" cap="none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09537"/>
            <a:ext cx="7797800" cy="1152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latin typeface="Palatino Linotype" panose="02040502050505030304" pitchFamily="18" charset="0"/>
              </a:rPr>
              <a:t>Dramske vrste u Rimu</a:t>
            </a:r>
            <a:endParaRPr lang="en-GB" altLang="sr-Latn-RS" cap="small" dirty="0">
              <a:latin typeface="Palatino Linotype" panose="0204050205050503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323850" y="685800"/>
            <a:ext cx="8621713" cy="6172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Tragedije: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i="1" cap="none" dirty="0">
                <a:latin typeface="Book Antiqua" panose="02040602050305030304" pitchFamily="18" charset="0"/>
              </a:rPr>
              <a:t>Cothurnata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, prema grčkim uzorima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i="1" cap="none" dirty="0">
                <a:latin typeface="Book Antiqua" panose="02040602050305030304" pitchFamily="18" charset="0"/>
              </a:rPr>
              <a:t>Praetexta/trabeata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, s rimskom tematikom</a:t>
            </a:r>
            <a:endParaRPr lang="en-GB" altLang="sr-Latn-RS" sz="2400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Komedije: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b="1" i="1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Palliata</a:t>
            </a:r>
            <a:r>
              <a:rPr lang="hr-HR" altLang="sr-Latn-RS" sz="2400" b="1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grčki izvornici te grčki likovi i mjesto radnje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i="1" cap="none" dirty="0">
                <a:latin typeface="Book Antiqua" panose="02040602050305030304" pitchFamily="18" charset="0"/>
              </a:rPr>
              <a:t>Togata/tabernaria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, rimska tematika (ali rijetko u gradu Rimu)</a:t>
            </a:r>
          </a:p>
          <a:p>
            <a:pPr lvl="1" eaLnBrk="1" hangingPunct="1">
              <a:lnSpc>
                <a:spcPct val="90000"/>
              </a:lnSpc>
            </a:pPr>
            <a:endParaRPr lang="hr-HR" altLang="sr-Latn-RS" sz="2400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Očuvane samo one grčkog podrijetla</a:t>
            </a:r>
            <a:endParaRPr lang="hr-HR" altLang="sr-Latn-RS" sz="2800" i="1" cap="none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5456" y="519056"/>
            <a:ext cx="7797800" cy="1152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latin typeface="Palatino Linotype" panose="02040502050505030304" pitchFamily="18" charset="0"/>
              </a:rPr>
              <a:t>Glavni autori</a:t>
            </a:r>
            <a:endParaRPr lang="en-GB" altLang="sr-Latn-RS" cap="small" dirty="0">
              <a:latin typeface="Palatino Linotype" panose="0204050205050503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0" y="1268760"/>
            <a:ext cx="8945563" cy="520824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r-HR" altLang="sr-Latn-RS" sz="2800" cap="none" dirty="0">
                <a:latin typeface="Book Antiqua" panose="02040602050305030304" pitchFamily="18" charset="0"/>
              </a:rPr>
              <a:t>Livije Andronik, Gnej Nevije, Kvint Enije</a:t>
            </a:r>
          </a:p>
          <a:p>
            <a:pPr algn="ctr" eaLnBrk="1" hangingPunct="1"/>
            <a:r>
              <a:rPr lang="hr-HR" altLang="sr-Latn-RS" sz="2800" cap="none" dirty="0">
                <a:latin typeface="Book Antiqua" panose="02040602050305030304" pitchFamily="18" charset="0"/>
              </a:rPr>
              <a:t>Plaut</a:t>
            </a:r>
          </a:p>
          <a:p>
            <a:pPr algn="ctr" eaLnBrk="1" hangingPunct="1"/>
            <a:r>
              <a:rPr lang="hr-HR" altLang="sr-Latn-RS" sz="2800" cap="none" dirty="0">
                <a:latin typeface="Book Antiqua" panose="02040602050305030304" pitchFamily="18" charset="0"/>
              </a:rPr>
              <a:t>Cecilije Stacije</a:t>
            </a:r>
          </a:p>
          <a:p>
            <a:pPr algn="ctr" eaLnBrk="1" hangingPunct="1"/>
            <a:r>
              <a:rPr lang="hr-HR" altLang="sr-Latn-RS" sz="2800" cap="none" dirty="0">
                <a:latin typeface="Book Antiqua" panose="02040602050305030304" pitchFamily="18" charset="0"/>
              </a:rPr>
              <a:t>Terencije</a:t>
            </a:r>
          </a:p>
          <a:p>
            <a:pPr algn="ctr" eaLnBrk="1" hangingPunct="1">
              <a:spcAft>
                <a:spcPts val="1800"/>
              </a:spcAft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Turpilije</a:t>
            </a:r>
          </a:p>
          <a:p>
            <a:pPr eaLnBrk="1" hangingPunct="1"/>
            <a:r>
              <a:rPr lang="hr-HR" altLang="sr-Latn-RS" sz="2800" cap="none" dirty="0">
                <a:latin typeface="Book Antiqua" panose="02040602050305030304" pitchFamily="18" charset="0"/>
              </a:rPr>
              <a:t>Titinije, Lucije Afranije, Tit Kvinkcije Ata </a:t>
            </a:r>
          </a:p>
          <a:p>
            <a:pPr marL="0" indent="0" eaLnBrk="1" hangingPunct="1">
              <a:buNone/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	– autori togate</a:t>
            </a:r>
            <a:endParaRPr lang="en-GB" altLang="sr-Latn-RS" sz="2800" cap="none" dirty="0">
              <a:latin typeface="Book Antiqua" panose="0204060205030503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D39AE4-F196-4D9F-8718-A9077F5F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07" b="94781" l="9122" r="89865">
                        <a14:foregroundMark x1="14189" y1="91649" x2="15541" y2="80167"/>
                        <a14:foregroundMark x1="15541" y1="80167" x2="27027" y2="71608"/>
                        <a14:foregroundMark x1="27027" y1="71608" x2="27027" y2="50731"/>
                        <a14:foregroundMark x1="18581" y1="94781" x2="56757" y2="95825"/>
                        <a14:foregroundMark x1="56757" y1="95825" x2="74324" y2="94781"/>
                        <a14:foregroundMark x1="74324" y1="94781" x2="77703" y2="94781"/>
                        <a14:foregroundMark x1="62162" y1="10647" x2="78378" y2="7307"/>
                        <a14:foregroundMark x1="78378" y1="7307" x2="85473" y2="116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2447" y="2087966"/>
            <a:ext cx="2819400" cy="4562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14BF6C-FD2A-4630-B3BD-743FFA0EAA0B}"/>
              </a:ext>
            </a:extLst>
          </p:cNvPr>
          <p:cNvSpPr txBox="1"/>
          <p:nvPr/>
        </p:nvSpPr>
        <p:spPr>
          <a:xfrm>
            <a:off x="0" y="0"/>
            <a:ext cx="874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https://upload.wikimedia.org/wikipedia/commons/thumb/b/bc/Terracotta_figurine_of_two_comic_actors_wearing_masks_Antikensammlung_Berlin.jpg/296px-Terracotta_figurine_of_two_comic_actors_wearing_masks_Antikensammlung_Berlin.jpg</a:t>
            </a:r>
            <a:endParaRPr lang="en-GB" sz="1200" dirty="0">
              <a:solidFill>
                <a:schemeClr val="accent6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6647" y="260648"/>
            <a:ext cx="7797662" cy="9087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latin typeface="Palatino Linotype" panose="02040502050505030304" pitchFamily="18" charset="0"/>
              </a:rPr>
              <a:t>Malo terminologije</a:t>
            </a:r>
            <a:endParaRPr lang="en-GB" altLang="sr-Latn-RS" cap="small" dirty="0">
              <a:latin typeface="Palatino Linotype" panose="02040502050505030304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0" y="1340768"/>
            <a:ext cx="4495478" cy="5256584"/>
          </a:xfrm>
        </p:spPr>
        <p:txBody>
          <a:bodyPr wrap="square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b="1" i="1" cap="none" dirty="0">
                <a:latin typeface="Book Antiqua" panose="02040602050305030304" pitchFamily="18" charset="0"/>
              </a:rPr>
              <a:t>Histrio</a:t>
            </a:r>
            <a:r>
              <a:rPr lang="hr-HR" altLang="sr-Latn-RS" sz="2800" i="1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800" i="1" cap="none" dirty="0">
                <a:latin typeface="Book Antiqua" panose="02040602050305030304" pitchFamily="18" charset="0"/>
              </a:rPr>
              <a:t>= </a:t>
            </a:r>
            <a:r>
              <a:rPr lang="hr-HR" altLang="sr-Latn-RS" sz="2800" cap="none" dirty="0">
                <a:latin typeface="Book Antiqua" panose="02040602050305030304" pitchFamily="18" charset="0"/>
              </a:rPr>
              <a:t>glumac; etruščanskog podrijetla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i="1" cap="none" dirty="0">
                <a:latin typeface="Book Antiqua" panose="02040602050305030304" pitchFamily="18" charset="0"/>
              </a:rPr>
              <a:t>Persona</a:t>
            </a:r>
            <a:r>
              <a:rPr lang="hr-HR" altLang="sr-Latn-RS" sz="2800" i="1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= maska/lik u drami; etruščanski</a:t>
            </a:r>
            <a:endParaRPr lang="hr-HR" altLang="sr-Latn-RS" sz="2800" i="1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i="1" cap="none" dirty="0">
                <a:latin typeface="Book Antiqua" panose="02040602050305030304" pitchFamily="18" charset="0"/>
              </a:rPr>
              <a:t>Scriba</a:t>
            </a:r>
            <a:r>
              <a:rPr lang="hr-HR" altLang="sr-Latn-RS" sz="2800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= pisar, ali u 3.st.pr.Kr. I pisac drama (tek od Nevija i </a:t>
            </a:r>
            <a:r>
              <a:rPr lang="hr-HR" altLang="sr-Latn-RS" sz="2800" b="1" cap="none" dirty="0">
                <a:latin typeface="Book Antiqua" panose="02040602050305030304" pitchFamily="18" charset="0"/>
              </a:rPr>
              <a:t>Enija</a:t>
            </a:r>
            <a:r>
              <a:rPr lang="hr-HR" altLang="sr-Latn-RS" sz="2800" cap="none" dirty="0">
                <a:latin typeface="Book Antiqua" panose="02040602050305030304" pitchFamily="18" charset="0"/>
              </a:rPr>
              <a:t> on postaje </a:t>
            </a:r>
            <a:r>
              <a:rPr lang="hr-HR" altLang="sr-Latn-RS" sz="2800" i="1" cap="none" dirty="0">
                <a:latin typeface="Book Antiqua" panose="02040602050305030304" pitchFamily="18" charset="0"/>
              </a:rPr>
              <a:t>poeta</a:t>
            </a:r>
            <a:r>
              <a:rPr lang="hr-HR" altLang="sr-Latn-RS" sz="2800" cap="none" dirty="0">
                <a:latin typeface="Book Antiqua" panose="0204060205030503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i="1" cap="none" dirty="0">
                <a:latin typeface="Book Antiqua" panose="02040602050305030304" pitchFamily="18" charset="0"/>
              </a:rPr>
              <a:t>Fabula</a:t>
            </a:r>
            <a:r>
              <a:rPr lang="hr-HR" altLang="sr-Latn-RS" sz="2800" i="1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= priča, svaki tekst za kazalište</a:t>
            </a:r>
            <a:endParaRPr lang="hr-HR" altLang="sr-Latn-RS" sz="2800" i="1" cap="none" dirty="0"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A8C8FA-04EE-4F90-9690-9176C42DF1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83968" y="1340768"/>
            <a:ext cx="4495478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b="1" i="1" cap="none" dirty="0">
                <a:latin typeface="Book Antiqua" panose="02040602050305030304" pitchFamily="18" charset="0"/>
              </a:rPr>
              <a:t>Vortere</a:t>
            </a:r>
            <a:r>
              <a:rPr lang="hr-HR" altLang="sr-Latn-RS" sz="2400" b="1" cap="none" dirty="0">
                <a:latin typeface="Book Antiqua" panose="02040602050305030304" pitchFamily="18" charset="0"/>
              </a:rPr>
              <a:t> / </a:t>
            </a:r>
            <a:r>
              <a:rPr lang="hr-HR" altLang="sr-Latn-RS" sz="2400" b="1" i="1" cap="none" dirty="0">
                <a:latin typeface="Book Antiqua" panose="02040602050305030304" pitchFamily="18" charset="0"/>
              </a:rPr>
              <a:t>vertere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cap="none" dirty="0">
                <a:latin typeface="Book Antiqua" panose="02040602050305030304" pitchFamily="18" charset="0"/>
              </a:rPr>
              <a:t>= preokretati, tj. preoblikovati (~prevesti) grčke uzore za rimsku pozornicu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b="1" i="1" cap="none" dirty="0">
                <a:latin typeface="Book Antiqua" panose="02040602050305030304" pitchFamily="18" charset="0"/>
              </a:rPr>
              <a:t>Contaminatio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cap="none" dirty="0">
                <a:latin typeface="Book Antiqua" panose="02040602050305030304" pitchFamily="18" charset="0"/>
              </a:rPr>
              <a:t>= kombiniranje više grčkih izvornika u jednoj drami</a:t>
            </a:r>
            <a:endParaRPr lang="en-GB" altLang="sr-Latn-RS" sz="2400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400" b="1" i="1" cap="none" dirty="0">
                <a:latin typeface="Book Antiqua" panose="02040602050305030304" pitchFamily="18" charset="0"/>
              </a:rPr>
              <a:t>Diverbium</a:t>
            </a:r>
            <a:r>
              <a:rPr lang="hr-HR" altLang="sr-Latn-RS" sz="2400" i="1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cap="none" dirty="0">
                <a:latin typeface="Book Antiqua" panose="02040602050305030304" pitchFamily="18" charset="0"/>
              </a:rPr>
              <a:t>= razgovorni dio komedije</a:t>
            </a:r>
            <a:endParaRPr lang="hr-HR" altLang="sr-Latn-RS" sz="2400" i="1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400" b="1" i="1" cap="none" dirty="0">
                <a:latin typeface="Book Antiqua" panose="02040602050305030304" pitchFamily="18" charset="0"/>
              </a:rPr>
              <a:t>Canticum</a:t>
            </a:r>
            <a:r>
              <a:rPr lang="hr-HR" altLang="sr-Latn-RS" sz="2400" i="1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i="1" cap="none" dirty="0">
                <a:latin typeface="Book Antiqua" panose="02040602050305030304" pitchFamily="18" charset="0"/>
              </a:rPr>
              <a:t>= 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dio</a:t>
            </a:r>
            <a:r>
              <a:rPr lang="hr-HR" altLang="sr-Latn-RS" sz="2400" i="1" cap="none" dirty="0">
                <a:latin typeface="Book Antiqua" panose="02040602050305030304" pitchFamily="18" charset="0"/>
              </a:rPr>
              <a:t> 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komedije recitiran ili pjevan uz glazbenu pratnju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188913"/>
            <a:ext cx="7797800" cy="11509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Karakteristike</a:t>
            </a:r>
            <a:endParaRPr lang="en-GB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07950" y="404813"/>
            <a:ext cx="8837613" cy="62642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3200" cap="none">
                <a:latin typeface="Palatino Linotype" panose="02040502050505030304" pitchFamily="18" charset="0"/>
              </a:rPr>
              <a:t>Pisana u metru (pjesništvo):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800" cap="none">
                <a:latin typeface="Palatino Linotype" panose="02040502050505030304" pitchFamily="18" charset="0"/>
              </a:rPr>
              <a:t>Jampski senar (˘ - ˘ - ˘ - ˘ - ˘ - ˘ -)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800" cap="none">
                <a:latin typeface="Palatino Linotype" panose="02040502050505030304" pitchFamily="18" charset="0"/>
              </a:rPr>
              <a:t>Trohejski septenari za dijelove recitirane uz instrumentalnu pratnju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800" cap="none">
                <a:latin typeface="Palatino Linotype" panose="02040502050505030304" pitchFamily="18" charset="0"/>
              </a:rPr>
              <a:t>Razni metri za dijelove pjevane uz instrumentalnu pratnju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>
                <a:latin typeface="Palatino Linotype" panose="02040502050505030304" pitchFamily="18" charset="0"/>
              </a:rPr>
              <a:t>Standardni zapleti, likovi i scena, bez kora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>
                <a:latin typeface="Palatino Linotype" panose="02040502050505030304" pitchFamily="18" charset="0"/>
              </a:rPr>
              <a:t>Nema podjele na činove (umjetno)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>
                <a:latin typeface="Palatino Linotype" panose="02040502050505030304" pitchFamily="18" charset="0"/>
              </a:rPr>
              <a:t>Apolitična (osim Nevija?)</a:t>
            </a:r>
            <a:endParaRPr lang="en-GB" altLang="sr-Latn-RS" sz="3200" cap="none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875" y="19050"/>
            <a:ext cx="7797800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Život poslije života</a:t>
            </a:r>
            <a:endParaRPr lang="en-GB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0" y="1557338"/>
            <a:ext cx="8991600" cy="50720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3200" cap="none" dirty="0">
                <a:latin typeface="Book Antiqua" panose="02040602050305030304" pitchFamily="18" charset="0"/>
              </a:rPr>
              <a:t>Shakespeareova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Komedija zabuna</a:t>
            </a:r>
            <a:r>
              <a:rPr lang="hr-HR" altLang="sr-Latn-RS" sz="3200" cap="none" dirty="0">
                <a:latin typeface="Book Antiqua" panose="02040602050305030304" pitchFamily="18" charset="0"/>
              </a:rPr>
              <a:t> = Plautovi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Menaechmi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 dirty="0">
                <a:latin typeface="Book Antiqua" panose="02040602050305030304" pitchFamily="18" charset="0"/>
              </a:rPr>
              <a:t>Molièrov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Škrtac</a:t>
            </a:r>
            <a:r>
              <a:rPr lang="hr-HR" altLang="sr-Latn-RS" sz="3200" cap="none" dirty="0">
                <a:latin typeface="Book Antiqua" panose="02040602050305030304" pitchFamily="18" charset="0"/>
              </a:rPr>
              <a:t>, Držićev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Skup</a:t>
            </a:r>
            <a:r>
              <a:rPr lang="hr-HR" altLang="sr-Latn-RS" sz="3200" cap="none" dirty="0">
                <a:latin typeface="Book Antiqua" panose="02040602050305030304" pitchFamily="18" charset="0"/>
              </a:rPr>
              <a:t> = Plautova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Aulularia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 dirty="0">
                <a:latin typeface="Book Antiqua" panose="02040602050305030304" pitchFamily="18" charset="0"/>
              </a:rPr>
              <a:t>Molièrova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Škola za muževe</a:t>
            </a:r>
            <a:r>
              <a:rPr lang="hr-HR" altLang="sr-Latn-RS" sz="3200" cap="none" dirty="0">
                <a:latin typeface="Book Antiqua" panose="02040602050305030304" pitchFamily="18" charset="0"/>
              </a:rPr>
              <a:t> = Terencijevi 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Adelphoi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 dirty="0">
                <a:latin typeface="Book Antiqua" panose="02040602050305030304" pitchFamily="18" charset="0"/>
              </a:rPr>
              <a:t>Dumasova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Dama s kamelijama </a:t>
            </a:r>
            <a:r>
              <a:rPr lang="hr-HR" altLang="sr-Latn-RS" sz="3200" cap="none" dirty="0">
                <a:latin typeface="Book Antiqua" panose="02040602050305030304" pitchFamily="18" charset="0"/>
              </a:rPr>
              <a:t>je prema predlošku Terencijeve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Svekrve</a:t>
            </a:r>
            <a:endParaRPr lang="en-GB" altLang="sr-Latn-RS" sz="3200" i="1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 dirty="0">
                <a:latin typeface="Book Antiqua" panose="02040602050305030304" pitchFamily="18" charset="0"/>
              </a:rPr>
              <a:t>Terencije je bio školska lektira već 100 godina nakon smrti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2706"/>
            <a:ext cx="5991225" cy="52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4000" b="1" cap="small" dirty="0">
                <a:latin typeface="Palatino Linotype" panose="02040502050505030304" pitchFamily="18" charset="0"/>
              </a:rPr>
              <a:t>Obavezna literatura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836713"/>
            <a:ext cx="8964488" cy="4752528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800" cap="none" dirty="0">
                <a:latin typeface="Times New Roman" panose="02020603050405020304" pitchFamily="18" charset="0"/>
              </a:rPr>
              <a:t>VRATOVIĆ, V.: </a:t>
            </a:r>
            <a:r>
              <a:rPr lang="hr-HR" altLang="sr-Latn-RS" sz="2800" i="1" cap="none" dirty="0">
                <a:latin typeface="Times New Roman" panose="02020603050405020304" pitchFamily="18" charset="0"/>
              </a:rPr>
              <a:t>Rimska književnost 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u </a:t>
            </a:r>
            <a:r>
              <a:rPr lang="hr-HR" altLang="sr-Latn-RS" sz="2800" i="1" cap="none" dirty="0">
                <a:latin typeface="Times New Roman" panose="02020603050405020304" pitchFamily="18" charset="0"/>
              </a:rPr>
              <a:t>Povijesti svjetske književnosti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, Mladost, Zagreb, 1982.</a:t>
            </a:r>
            <a:r>
              <a:rPr lang="hr-HR" altLang="sr-Latn-RS" sz="2800" i="1" cap="none" dirty="0">
                <a:latin typeface="Times New Roman" panose="02020603050405020304" pitchFamily="18" charset="0"/>
              </a:rPr>
              <a:t> 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(svezak II, relevantna poglavlja)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800" cap="none" dirty="0">
                <a:latin typeface="Times New Roman" panose="02020603050405020304" pitchFamily="18" charset="0"/>
              </a:rPr>
              <a:t>Uvod u </a:t>
            </a:r>
            <a:r>
              <a:rPr lang="hr-HR" altLang="sr-Latn-RS" sz="2800" i="1" cap="none" dirty="0">
                <a:latin typeface="Times New Roman" panose="02020603050405020304" pitchFamily="18" charset="0"/>
              </a:rPr>
              <a:t>Plaut: Prostak 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(Matasović, M. i R. - ur.), Zagreb: Latina et Graeca, 2023.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800" cap="none" dirty="0">
                <a:latin typeface="Times New Roman" panose="02020603050405020304" pitchFamily="18" charset="0"/>
              </a:rPr>
              <a:t>Uvod u </a:t>
            </a:r>
            <a:r>
              <a:rPr lang="hr-HR" altLang="sr-Latn-RS" sz="2800" i="1" cap="none" dirty="0">
                <a:latin typeface="Times New Roman" panose="02020603050405020304" pitchFamily="18" charset="0"/>
              </a:rPr>
              <a:t>Plaut: Stiho 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(Matasović, M. i R. - ur.), Zagreb: Latina et Graeca, 2022.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800" cap="none" dirty="0">
                <a:latin typeface="Times New Roman" panose="02020603050405020304" pitchFamily="18" charset="0"/>
              </a:rPr>
              <a:t>1 naslov iz preporučene literature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800" cap="none" dirty="0">
                <a:latin typeface="Times New Roman" panose="02020603050405020304" pitchFamily="18" charset="0"/>
              </a:rPr>
              <a:t>po 1 djelo </a:t>
            </a:r>
            <a:r>
              <a:rPr lang="hr-HR" altLang="sr-Latn-RS" sz="2800" cap="none" dirty="0" err="1">
                <a:latin typeface="Times New Roman" panose="02020603050405020304" pitchFamily="18" charset="0"/>
              </a:rPr>
              <a:t>Plauta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 i </a:t>
            </a:r>
            <a:r>
              <a:rPr lang="hr-HR" altLang="sr-Latn-RS" sz="2800" cap="none" dirty="0" err="1">
                <a:latin typeface="Times New Roman" panose="02020603050405020304" pitchFamily="18" charset="0"/>
              </a:rPr>
              <a:t>Terencija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 po izboru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altLang="sr-Latn-RS" sz="2600" cap="none" dirty="0" err="1">
                <a:latin typeface="Times New Roman" panose="02020603050405020304" pitchFamily="18" charset="0"/>
              </a:rPr>
              <a:t>Terencije</a:t>
            </a:r>
            <a:r>
              <a:rPr lang="hr-HR" altLang="sr-Latn-RS" sz="2600" cap="none" dirty="0">
                <a:latin typeface="Times New Roman" panose="02020603050405020304" pitchFamily="18" charset="0"/>
              </a:rPr>
              <a:t> je dostupan u fotokopijama u knjižnici </a:t>
            </a:r>
            <a:r>
              <a:rPr lang="hr-HR" altLang="sr-Latn-RS" sz="2600" i="1" cap="none" dirty="0" err="1">
                <a:latin typeface="Times New Roman" panose="02020603050405020304" pitchFamily="18" charset="0"/>
              </a:rPr>
              <a:t>HrStud</a:t>
            </a:r>
            <a:r>
              <a:rPr lang="hr-HR" altLang="sr-Latn-RS" sz="2600" cap="none" dirty="0">
                <a:latin typeface="Times New Roman" panose="02020603050405020304" pitchFamily="18" charset="0"/>
              </a:rPr>
              <a:t>, kao i na portalu </a:t>
            </a:r>
            <a:r>
              <a:rPr lang="hr-HR" altLang="sr-Latn-RS" sz="2600" i="1" cap="none" dirty="0">
                <a:latin typeface="Times New Roman" panose="02020603050405020304" pitchFamily="18" charset="0"/>
              </a:rPr>
              <a:t>Hrčak</a:t>
            </a:r>
            <a:r>
              <a:rPr lang="hr-HR" altLang="sr-Latn-RS" sz="2600" cap="none" dirty="0">
                <a:latin typeface="Times New Roman" panose="02020603050405020304" pitchFamily="18" charset="0"/>
              </a:rPr>
              <a:t> (u brojevima </a:t>
            </a:r>
            <a:r>
              <a:rPr lang="hr-HR" altLang="sr-Latn-RS" sz="2600" i="1" cap="none" dirty="0">
                <a:latin typeface="Times New Roman" panose="02020603050405020304" pitchFamily="18" charset="0"/>
              </a:rPr>
              <a:t>Latina </a:t>
            </a:r>
            <a:r>
              <a:rPr lang="hr-HR" altLang="sr-Latn-RS" sz="2600" i="1" cap="none" dirty="0" err="1">
                <a:latin typeface="Times New Roman" panose="02020603050405020304" pitchFamily="18" charset="0"/>
              </a:rPr>
              <a:t>et</a:t>
            </a:r>
            <a:r>
              <a:rPr lang="hr-HR" altLang="sr-Latn-RS" sz="2600" i="1" cap="none" dirty="0">
                <a:latin typeface="Times New Roman" panose="02020603050405020304" pitchFamily="18" charset="0"/>
              </a:rPr>
              <a:t> </a:t>
            </a:r>
            <a:r>
              <a:rPr lang="hr-HR" altLang="sr-Latn-RS" sz="2600" i="1" cap="none" dirty="0" err="1">
                <a:latin typeface="Times New Roman" panose="02020603050405020304" pitchFamily="18" charset="0"/>
              </a:rPr>
              <a:t>Graeca</a:t>
            </a:r>
            <a:r>
              <a:rPr lang="hr-HR" altLang="sr-Latn-RS" sz="2600" i="1" cap="none" dirty="0">
                <a:latin typeface="Times New Roman" panose="02020603050405020304" pitchFamily="18" charset="0"/>
              </a:rPr>
              <a:t> </a:t>
            </a:r>
            <a:r>
              <a:rPr lang="hr-HR" altLang="sr-Latn-RS" sz="2600" cap="none" dirty="0">
                <a:latin typeface="Times New Roman" panose="02020603050405020304" pitchFamily="18" charset="0"/>
              </a:rPr>
              <a:t>4, 6, 8, 9, 10 i 11; godine 1974-78: </a:t>
            </a:r>
            <a:r>
              <a:rPr lang="hr-HR" altLang="sr-Latn-RS" sz="2600" cap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hlinkClick r:id="rId3"/>
              </a:rPr>
              <a:t>https://hrcak.srce.hr/latinaetgraeca</a:t>
            </a:r>
            <a:r>
              <a:rPr lang="hr-HR" altLang="sr-Latn-RS" sz="2600" cap="none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9325" y="5834063"/>
            <a:ext cx="4945063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maiar_selene@yahoo.co.uk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1098"/>
            <a:ext cx="7502525" cy="8112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Preporučena literatura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0" y="980728"/>
            <a:ext cx="8945563" cy="5472460"/>
          </a:xfrm>
        </p:spPr>
        <p:txBody>
          <a:bodyPr wrap="square" numCol="1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CONTE, G.B.: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 Povijest rimske književnosti,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 (bilo koje izdanje, relevantna poglavlja)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«Plautovi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Perzijanac 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i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 Trgovac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» u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Perzijanac i Trgovac 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(prev. i priredio D. NOVAKOVIĆ), Latina et Graeca, Zagreb, 1994.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MARSHALL, C.W.: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The Stagecraft and Performance of Roman Comedy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, Cambridge UP, 2006.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TAPLIN, O.: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 Literature in the Roman World, 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Oxford UP, USA, 2001. (relevantna poglavlja)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BEARD, M.: </a:t>
            </a:r>
            <a:r>
              <a:rPr lang="en-US" altLang="sr-Latn-RS" sz="2400" i="1" cap="none" dirty="0">
                <a:latin typeface="Times New Roman" panose="02020603050405020304" pitchFamily="18" charset="0"/>
              </a:rPr>
              <a:t>Laughter in Ancient Rome: On Joking, Tickling, and Cracking Up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, University </a:t>
            </a:r>
            <a:r>
              <a:rPr lang="hr-HR" altLang="sr-Latn-RS" sz="2400" cap="none" dirty="0" err="1">
                <a:latin typeface="Times New Roman" panose="02020603050405020304" pitchFamily="18" charset="0"/>
              </a:rPr>
              <a:t>of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 </a:t>
            </a:r>
            <a:r>
              <a:rPr lang="hr-HR" altLang="sr-Latn-RS" sz="2400" cap="none" dirty="0" err="1">
                <a:latin typeface="Times New Roman" panose="02020603050405020304" pitchFamily="18" charset="0"/>
              </a:rPr>
              <a:t>California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 Press, 2014.</a:t>
            </a:r>
            <a:endParaRPr lang="hr-HR" altLang="sr-Latn-RS" sz="2400" i="1" cap="none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DUCKWORTH, G.E.: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The Nature of Roman Comedy: A study in Popular Entertainment, 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Princeton 1952.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FRAENKEL, E.: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Plautinisches im Plautus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, Weidmannsche Buchhandlung, Berlin, 1922.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SEGAL, E.: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Roman laughter; The Comedy of Plautus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, Oxford UP, N. Y. – Oxford, 1987.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GOLDBERG, S.M.: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Understanding Terence, 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Princeton, N.J. 1986. </a:t>
            </a:r>
            <a:endParaRPr lang="hr-HR" altLang="sr-Latn-RS" sz="2400" cap="none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588</TotalTime>
  <Words>756</Words>
  <Application>Microsoft Office PowerPoint</Application>
  <PresentationFormat>Prikaz na zaslonu (4:3)</PresentationFormat>
  <Paragraphs>84</Paragraphs>
  <Slides>9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Calibri</vt:lpstr>
      <vt:lpstr>Impact</vt:lpstr>
      <vt:lpstr>Palatino Linotype</vt:lpstr>
      <vt:lpstr>Times New Roman</vt:lpstr>
      <vt:lpstr>Main Event</vt:lpstr>
      <vt:lpstr>Rimska komedija</vt:lpstr>
      <vt:lpstr>“Zlatno” doba  rimskog kazališta</vt:lpstr>
      <vt:lpstr>Dramske vrste u Rimu</vt:lpstr>
      <vt:lpstr>Glavni autori</vt:lpstr>
      <vt:lpstr>Malo terminologije</vt:lpstr>
      <vt:lpstr>Karakteristike</vt:lpstr>
      <vt:lpstr>Život poslije života</vt:lpstr>
      <vt:lpstr>Obavezna literatura</vt:lpstr>
      <vt:lpstr>Preporučena literatura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Rimska komedija</dc:title>
  <dc:creator>Maja</dc:creator>
  <cp:lastModifiedBy>Maja Matasović</cp:lastModifiedBy>
  <cp:revision>45</cp:revision>
  <dcterms:created xsi:type="dcterms:W3CDTF">2010-03-02T20:40:51Z</dcterms:created>
  <dcterms:modified xsi:type="dcterms:W3CDTF">2025-02-26T16:59:22Z</dcterms:modified>
</cp:coreProperties>
</file>