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2"/>
  </p:notesMasterIdLst>
  <p:sldIdLst>
    <p:sldId id="275" r:id="rId2"/>
    <p:sldId id="269" r:id="rId3"/>
    <p:sldId id="270" r:id="rId4"/>
    <p:sldId id="268" r:id="rId5"/>
    <p:sldId id="276" r:id="rId6"/>
    <p:sldId id="272" r:id="rId7"/>
    <p:sldId id="273" r:id="rId8"/>
    <p:sldId id="264" r:id="rId9"/>
    <p:sldId id="274" r:id="rId10"/>
    <p:sldId id="256" r:id="rId11"/>
    <p:sldId id="257" r:id="rId12"/>
    <p:sldId id="258" r:id="rId13"/>
    <p:sldId id="259" r:id="rId14"/>
    <p:sldId id="261" r:id="rId15"/>
    <p:sldId id="263" r:id="rId16"/>
    <p:sldId id="267" r:id="rId17"/>
    <p:sldId id="262" r:id="rId18"/>
    <p:sldId id="260" r:id="rId19"/>
    <p:sldId id="265" r:id="rId20"/>
    <p:sldId id="266" r:id="rId2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51" autoAdjust="0"/>
  </p:normalViewPr>
  <p:slideViewPr>
    <p:cSldViewPr>
      <p:cViewPr varScale="1">
        <p:scale>
          <a:sx n="87" d="100"/>
          <a:sy n="87" d="100"/>
        </p:scale>
        <p:origin x="3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2E69860-1A82-4D0A-96E1-2781AB7ABD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C681694-40C5-472C-8F4C-A3806AD4D0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A29CF8B-562F-4C78-B071-08CDD83A80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D92214D4-93AA-4D0C-87D1-76BD4E740B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C258A365-6CBA-482F-9880-D0020B612E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1DB97F76-25DA-414C-BEC4-8D39805ED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F75D05-BCA2-401A-9B57-D6798A6F421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95377F8-5D86-480F-A473-176611B87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A2D7BB78-D74C-4E25-AC1B-FC6D3D5288B2}" type="slidenum">
              <a:rPr lang="hr-HR" altLang="sr-Latn-RS">
                <a:latin typeface="Times New Roman" panose="02020603050405020304" pitchFamily="18" charset="0"/>
              </a:rPr>
              <a:pPr/>
              <a:t>10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D0482EF-EB59-4BE2-9634-6D5354F75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C278729-5071-4906-AF41-39B750917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88EAEA5-3CD7-41C3-84CD-575407217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875BE699-E9E1-422F-B13B-E6D7C6B36008}" type="slidenum">
              <a:rPr lang="hr-HR" altLang="sr-Latn-RS">
                <a:latin typeface="Times New Roman" panose="02020603050405020304" pitchFamily="18" charset="0"/>
              </a:rPr>
              <a:pPr/>
              <a:t>11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81A0653-1D48-4C72-B2F0-CC78A245E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EEE533F-C069-48C5-A776-CD287B8E2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2982C0C-0D50-4116-86A7-7C02017D0F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ACFD8ECD-1CC2-42E9-BE10-D195E89EE817}" type="slidenum">
              <a:rPr lang="hr-HR" altLang="sr-Latn-RS">
                <a:latin typeface="Times New Roman" panose="02020603050405020304" pitchFamily="18" charset="0"/>
              </a:rPr>
              <a:pPr/>
              <a:t>12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073732A-6769-4AB3-B457-E2B260370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48BF2B6-43BC-476C-A220-A02EF0688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0263901-A582-47E5-8E4B-AD1031341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A0A5E368-2335-4379-AF7E-F1BD165C9E83}" type="slidenum">
              <a:rPr lang="hr-HR" altLang="sr-Latn-RS">
                <a:latin typeface="Times New Roman" panose="02020603050405020304" pitchFamily="18" charset="0"/>
              </a:rPr>
              <a:pPr/>
              <a:t>13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752343A-F095-4562-B65A-71481258F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E366D69-1C62-431F-B4A1-A38BF1521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82799FF-82DA-4345-8B26-BE1060C7C2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F6718C60-BC60-48C5-B284-2C280292BB23}" type="slidenum">
              <a:rPr lang="hr-HR" altLang="sr-Latn-RS">
                <a:latin typeface="Times New Roman" panose="02020603050405020304" pitchFamily="18" charset="0"/>
              </a:rPr>
              <a:pPr/>
              <a:t>14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8660911-0988-4E45-AB87-67B82C0E4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D33192E-E8E0-44D9-A098-CADB10956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33822B7-B5EF-4C33-88E3-091118DB80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18F24525-4448-4F61-8AD7-AABA8F957474}" type="slidenum">
              <a:rPr lang="hr-HR" altLang="sr-Latn-RS">
                <a:latin typeface="Times New Roman" panose="02020603050405020304" pitchFamily="18" charset="0"/>
              </a:rPr>
              <a:pPr/>
              <a:t>15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C4407AD-9BCC-4016-9B40-60033DBBF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4B8BB10-3825-4C99-B623-75EECC6F7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E840341-BB1A-4777-B4CF-2990321241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AADBA57-B2E7-49C1-B328-C3FC208D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en-US" i="1"/>
              <a:t>Indigitamenta - </a:t>
            </a:r>
            <a:r>
              <a:rPr lang="en-US" altLang="en-US"/>
              <a:t>The Latin term for an official collection of forms of prayer belonging to the </a:t>
            </a:r>
            <a:r>
              <a:rPr lang="en-US" altLang="en-US" i="1"/>
              <a:t>libri</a:t>
            </a:r>
            <a:r>
              <a:rPr lang="en-US" altLang="en-US"/>
              <a:t> </a:t>
            </a:r>
            <a:r>
              <a:rPr lang="en-US" altLang="en-US" i="1"/>
              <a:t>pontificii</a:t>
            </a:r>
            <a:r>
              <a:rPr lang="en-US" altLang="en-US"/>
              <a:t>. In them were set forth the various powers of each god who was to be summoned to aid in particular cases; and none of these divinities could be passed over, if the prayer was to receive a favourable answer. </a:t>
            </a:r>
            <a:endParaRPr lang="hr-HR" altLang="sr-Latn-RS"/>
          </a:p>
          <a:p>
            <a:pPr eaLnBrk="1" hangingPunct="1"/>
            <a:endParaRPr lang="hr-HR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ABC0A7F-3D25-4CA2-B8B0-4A6F2D0B6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BE36910C-4D49-421F-B533-1CC30660EFAB}" type="slidenum">
              <a:rPr lang="hr-HR" altLang="sr-Latn-RS">
                <a:latin typeface="Times New Roman" panose="02020603050405020304" pitchFamily="18" charset="0"/>
              </a:rPr>
              <a:pPr/>
              <a:t>16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C79AE7B-4481-4EA3-9EC6-EE0D1F08C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BD7E57CF-8D17-4468-BF03-71B7B780B980}" type="slidenum">
              <a:rPr lang="hr-HR" altLang="sr-Latn-RS">
                <a:latin typeface="Times New Roman" panose="02020603050405020304" pitchFamily="18" charset="0"/>
              </a:rPr>
              <a:pPr/>
              <a:t>17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CCED543-D103-41CE-B796-01A72167D6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A4FBCE5-6661-4222-991C-827135511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B594644-967C-4E41-8871-63184D9D9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BD3E09C9-F37F-470C-A0F3-B5C337ABFADD}" type="slidenum">
              <a:rPr lang="hr-HR" altLang="sr-Latn-RS">
                <a:latin typeface="Times New Roman" panose="02020603050405020304" pitchFamily="18" charset="0"/>
              </a:rPr>
              <a:pPr/>
              <a:t>18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518FFCA-A4F2-4D04-AA75-6608FD453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54E4241-0C9D-4291-9438-E9089A767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altLang="sr-Latn-RS" noProof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r-HR" altLang="sr-Latn-R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CC5F17-FB00-4D93-9982-EC897D800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CB8C12-853F-4AA0-9FBE-63B80F619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50183C-B496-4055-9ACC-9E961E6FB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4E0F5-70EA-42AE-961A-F3D6096036E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54083784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AF9B83-F252-4039-AC84-510DD18D9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FD8BCA-B4F9-4C0C-81E3-CE9480065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389709-BF81-4B6A-A73F-84A3C1FE0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FDBE8-C37D-451C-A4B2-D9AF924D267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09952570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D957EB-FB6A-405E-975B-48453F6A5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6474EF-48EC-4BB1-89BB-F36EAE4E5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615DF7-6B2D-4BE6-8372-EFDFE51924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5FA5-92E1-4A5D-AB23-99BABC8F909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29461540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8CEE2-780D-4A9B-9EDD-5C7F2CD1C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282E8-6D84-4681-B84E-E798ECB76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32CBF-4F60-48CB-81AB-F67385DA8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06770-B5F4-434E-9D00-131CA1AD81B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3447081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0D18B1-B764-4177-BD73-273A6DEA9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67742-A0CA-4189-AC91-D8D71DAE9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E6C5B7-E844-480C-A174-C01606135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482B-E233-415A-AB28-733BA76D8FA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8812003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F939D4-A534-4DF1-8281-ABBCA26FD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F2282F-07D5-4776-BAA9-C43E02B113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4CAE8-7D53-4AB3-87AE-152587B31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E85D7-616D-47C0-BF59-6932A6183F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50830383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92E54-C913-4AD7-9DDF-FC03111F3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CAD239-EABB-4A8E-99E7-3580E2655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CF3E4-4E55-444D-89BF-ECA9E10155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CCEE8-6AD1-4F9C-A44C-88C415B80DA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1874367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7C0EE6-1122-4202-AAAF-4A48CFE1C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4E91F2-1C68-49B6-AF49-7DD895684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C0BC7E-2AE7-4707-86F7-66789BEF4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18FF-68CE-4BF6-877B-1DD0C8DEB2D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96021226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0A584C-D6C6-4509-ABC1-791D46419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847657-75F8-4FA5-87FC-8B7740285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89588B-07EE-40FE-9C14-C1C2EA5F9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EB483-49DC-4C6A-BEB2-848E20F068B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38884760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94ED44-981D-4579-A148-7D0696FD1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547D8D-2A58-4DFC-A5A8-39F25BF5C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0F4AA6-037C-45A5-9894-E6F58411B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CBCA-EA46-456C-A90E-901864D6CE6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26659642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D3211C-6CA3-4325-83FF-F519C3965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9355EE-0B19-4F2E-B44E-AE3E79F62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8342A-5C0F-4BBE-B8D5-6992ED242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E3AE-C360-4671-9DEC-724774C036E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18101065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B3F6C-8A6D-4C32-942C-55A697F6D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C25FB-26BB-4404-BBD6-D993A9BCB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957EC-5DC4-4E96-A23A-4758A6E3B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7420-1EC1-452D-8295-7802A7F79E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73019152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17B0837-A596-4796-86B9-4780B5E6D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89D48A9-C8C4-4209-8B1B-E90F1BF94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EA92C966-95D9-473E-AD4E-BB96749A4D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3E983BE5-9642-4B12-B9AF-70E176C963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80178365-E4A1-4DD8-AD62-68C3A7DC35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6CDB65-A61C-41FE-BF51-736CB6A1981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spd="med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44"/>
            <a:ext cx="5904656" cy="1050892"/>
          </a:xfrm>
        </p:spPr>
        <p:txBody>
          <a:bodyPr>
            <a:normAutofit/>
          </a:bodyPr>
          <a:lstStyle/>
          <a:p>
            <a:r>
              <a:rPr lang="hr-HR" altLang="sr-Latn-RS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Podjela rimske književnosti</a:t>
            </a:r>
            <a:endParaRPr lang="en-GB" altLang="sr-Latn-RS" sz="36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" y="908720"/>
            <a:ext cx="9144000" cy="59474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Prvo ili uvodno razdoblje (</a:t>
            </a:r>
            <a:r>
              <a:rPr lang="hr-HR" altLang="sr-Latn-R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pretknjiževno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prvih pisanih spomenika</a:t>
            </a:r>
            <a:r>
              <a:rPr lang="hr-HR" altLang="sr-Latn-R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240. pr.Kr. </a:t>
            </a:r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(izvedena prva drama Livija Andronika)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Drugo ili </a:t>
            </a:r>
            <a:r>
              <a:rPr lang="hr-HR" altLang="sr-Latn-R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arhajsko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razdoblje (</a:t>
            </a:r>
            <a:r>
              <a:rPr lang="hr-HR" alt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240. pr.Kr. ― 80. pr.Kr.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Treće razdoblje ili </a:t>
            </a:r>
            <a:r>
              <a:rPr lang="hr-HR" alt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zlatni vijek 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(klasično doba; </a:t>
            </a:r>
            <a:r>
              <a:rPr lang="hr-HR" alt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80. pr.Kr. ― 14.n.e.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Ciceronovo doba (80. pr.Kr., govor za </a:t>
            </a:r>
            <a:r>
              <a:rPr lang="hr-HR" altLang="sr-Latn-R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Seksta</a:t>
            </a:r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Roscija</a:t>
            </a:r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iz </a:t>
            </a:r>
            <a:r>
              <a:rPr lang="hr-HR" altLang="sr-Latn-R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Amerije</a:t>
            </a:r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― 30. pr.Kr.)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Augustovo</a:t>
            </a:r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doba (30. pr.Kr., Egipat postaje rimska provincija ― 14. n.e., umire August)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Četvrto razdoblje ili </a:t>
            </a:r>
            <a:r>
              <a:rPr lang="hr-HR" alt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srebrni vijek 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(doba novog stila; </a:t>
            </a:r>
            <a:r>
              <a:rPr lang="hr-HR" alt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14. ― 117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hr-HR" altLang="sr-Latn-R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Hadrijan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postaje carem)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Peto razdoblje ili </a:t>
            </a:r>
            <a:r>
              <a:rPr lang="hr-HR" alt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stoljeće propadanja 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(kasnoantičko doba; </a:t>
            </a:r>
            <a:r>
              <a:rPr lang="hr-HR" altLang="sr-Latn-R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117. ― 476./524.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sr-Latn-RS" sz="19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476. pada Z Rimsko Carstvo, 524. umire Boetije; 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hr-HR" altLang="sr-Latn-R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Justinijan zatvara Akademiju u Ateni i izdaje </a:t>
            </a:r>
            <a:r>
              <a:rPr lang="hr-HR" altLang="sr-Latn-RS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Corpus</a:t>
            </a:r>
            <a:r>
              <a:rPr lang="hr-HR" altLang="sr-Latn-RS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iuris</a:t>
            </a:r>
            <a:r>
              <a:rPr lang="hr-HR" altLang="sr-Latn-RS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civilis</a:t>
            </a:r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osnovani su benediktinci na Monte </a:t>
            </a:r>
            <a:r>
              <a:rPr lang="hr-HR" altLang="sr-Latn-R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Cassinu</a:t>
            </a:r>
            <a:endParaRPr lang="hr-HR" altLang="sr-Latn-R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69008"/>
      </p:ext>
    </p:extLst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152754D-AA46-4DB1-9E0E-67729170C2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5544615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cap="small" dirty="0">
                <a:latin typeface="Book Antiqua" panose="02040602050305030304" pitchFamily="18" charset="0"/>
              </a:rPr>
              <a:t>Najstariji </a:t>
            </a:r>
            <a:br>
              <a:rPr lang="hr-HR" altLang="sr-Latn-RS" cap="small" dirty="0">
                <a:latin typeface="Book Antiqua" panose="02040602050305030304" pitchFamily="18" charset="0"/>
              </a:rPr>
            </a:br>
            <a:br>
              <a:rPr lang="hr-HR" altLang="sr-Latn-RS" cap="small" dirty="0">
                <a:latin typeface="Book Antiqua" panose="02040602050305030304" pitchFamily="18" charset="0"/>
              </a:rPr>
            </a:br>
            <a:r>
              <a:rPr lang="hr-HR" altLang="sr-Latn-RS" cap="small" dirty="0">
                <a:latin typeface="Book Antiqua" panose="02040602050305030304" pitchFamily="18" charset="0"/>
              </a:rPr>
              <a:t>			spomenici </a:t>
            </a:r>
            <a:br>
              <a:rPr lang="hr-HR" altLang="sr-Latn-RS" cap="small" dirty="0">
                <a:latin typeface="Book Antiqua" panose="02040602050305030304" pitchFamily="18" charset="0"/>
              </a:rPr>
            </a:br>
            <a:br>
              <a:rPr lang="hr-HR" altLang="sr-Latn-RS" cap="small" dirty="0">
                <a:latin typeface="Book Antiqua" panose="02040602050305030304" pitchFamily="18" charset="0"/>
              </a:rPr>
            </a:br>
            <a:r>
              <a:rPr lang="hr-HR" altLang="sr-Latn-RS" cap="small" dirty="0">
                <a:latin typeface="Book Antiqua" panose="02040602050305030304" pitchFamily="18" charset="0"/>
              </a:rPr>
              <a:t>					latinskog</a:t>
            </a:r>
            <a:endParaRPr lang="en-GB" altLang="sr-Latn-RS" cap="small" dirty="0">
              <a:latin typeface="Book Antiqua" panose="0204060205030503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30C0D90-3609-4EE9-81DE-B003ACE4D4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r-HR" altLang="sr-Latn-RS" sz="4000" dirty="0">
              <a:solidFill>
                <a:schemeClr val="accent4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464B25E-EA10-4657-A24B-59271B575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i="1">
                <a:latin typeface="Book Antiqua" panose="02040602050305030304" pitchFamily="18" charset="0"/>
              </a:rPr>
              <a:t>Fibula Praenestina</a:t>
            </a:r>
            <a:endParaRPr lang="en-GB" altLang="sr-Latn-RS" b="1" i="1">
              <a:latin typeface="Book Antiqua" panose="0204060205030503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B829246-DDEB-4B8B-8600-FB096C0EA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i="1" dirty="0" err="1">
                <a:latin typeface="Book Antiqua" panose="02040602050305030304" pitchFamily="18" charset="0"/>
              </a:rPr>
              <a:t>Manios</a:t>
            </a:r>
            <a:r>
              <a:rPr lang="hr-HR" altLang="sr-Latn-RS" i="1" dirty="0">
                <a:latin typeface="Book Antiqua" panose="02040602050305030304" pitchFamily="18" charset="0"/>
              </a:rPr>
              <a:t> med </a:t>
            </a:r>
            <a:r>
              <a:rPr lang="hr-HR" altLang="sr-Latn-RS" i="1" dirty="0" err="1">
                <a:latin typeface="Book Antiqua" panose="02040602050305030304" pitchFamily="18" charset="0"/>
              </a:rPr>
              <a:t>fhefhaked</a:t>
            </a:r>
            <a:r>
              <a:rPr lang="hr-HR" altLang="sr-Latn-RS" i="1" dirty="0">
                <a:latin typeface="Book Antiqua" panose="02040602050305030304" pitchFamily="18" charset="0"/>
              </a:rPr>
              <a:t> </a:t>
            </a:r>
            <a:r>
              <a:rPr lang="hr-HR" altLang="sr-Latn-RS" i="1" dirty="0" err="1">
                <a:latin typeface="Book Antiqua" panose="02040602050305030304" pitchFamily="18" charset="0"/>
              </a:rPr>
              <a:t>Numasioi</a:t>
            </a:r>
            <a:endParaRPr lang="hr-HR" altLang="sr-Latn-RS" i="1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latin typeface="Book Antiqua" panose="02040602050305030304" pitchFamily="18" charset="0"/>
              </a:rPr>
              <a:t>7.st.pr.Kr. (? najstariji natpis na lat.)</a:t>
            </a:r>
            <a:endParaRPr lang="en-GB" altLang="sr-Latn-RS" dirty="0">
              <a:latin typeface="Book Antiqua" panose="02040602050305030304" pitchFamily="18" charset="0"/>
            </a:endParaRPr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A9932883-FE2D-4C21-AD74-FC2DAA6CA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0"/>
            <a:ext cx="902652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77783D-B0EC-484F-8B23-D4C4A3E79C80}"/>
              </a:ext>
            </a:extLst>
          </p:cNvPr>
          <p:cNvSpPr txBox="1"/>
          <p:nvPr/>
        </p:nvSpPr>
        <p:spPr>
          <a:xfrm>
            <a:off x="117475" y="4030663"/>
            <a:ext cx="4886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200" dirty="0">
                <a:solidFill>
                  <a:schemeClr val="accent3">
                    <a:lumMod val="10000"/>
                  </a:schemeClr>
                </a:solidFill>
                <a:latin typeface="Palatino Linotype" panose="02040502050505030304" pitchFamily="18" charset="0"/>
              </a:rPr>
              <a:t>Marie-Lan </a:t>
            </a:r>
            <a:r>
              <a:rPr lang="hr-HR" sz="1200" dirty="0" err="1">
                <a:solidFill>
                  <a:schemeClr val="accent3">
                    <a:lumMod val="10000"/>
                  </a:schemeClr>
                </a:solidFill>
                <a:latin typeface="Palatino Linotype" panose="02040502050505030304" pitchFamily="18" charset="0"/>
              </a:rPr>
              <a:t>Nguyen</a:t>
            </a:r>
            <a:r>
              <a:rPr lang="hr-HR" sz="1200" dirty="0">
                <a:solidFill>
                  <a:schemeClr val="accent3">
                    <a:lumMod val="10000"/>
                  </a:schemeClr>
                </a:solidFill>
                <a:latin typeface="Palatino Linotype" panose="02040502050505030304" pitchFamily="18" charset="0"/>
              </a:rPr>
              <a:t> (2009); https://commons.wikimedia.org/wiki/File:Fibula_Praenestina_Terme_Inv_Museo_Pigorini_2819.jpg </a:t>
            </a: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uenos-inscription2">
            <a:extLst>
              <a:ext uri="{FF2B5EF4-FFF2-40B4-BE49-F238E27FC236}">
                <a16:creationId xmlns:a16="http://schemas.microsoft.com/office/drawing/2014/main" id="{1BFD836F-1986-4BA2-9F2F-0EFD3F80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ACEDEB64-587D-487E-9C1E-016301615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i="1">
                <a:latin typeface="Book Antiqua" panose="02040602050305030304" pitchFamily="18" charset="0"/>
              </a:rPr>
              <a:t>Duenosov natpis</a:t>
            </a:r>
            <a:endParaRPr lang="en-GB" altLang="sr-Latn-RS" b="1" i="1">
              <a:latin typeface="Book Antiqua" panose="0204060205030503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FF2B664-8C91-4BAE-AD8A-E95AEF85E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40124" y="1268413"/>
            <a:ext cx="5603875" cy="5905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i="1" dirty="0">
                <a:latin typeface="Book Antiqua" panose="02040602050305030304" pitchFamily="18" charset="0"/>
              </a:rPr>
              <a:t>	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Iouesat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deiuos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qoi</a:t>
            </a:r>
            <a:r>
              <a:rPr lang="hr-HR" altLang="sr-Latn-RS" sz="2800" i="1" dirty="0">
                <a:latin typeface="Book Antiqua" panose="02040602050305030304" pitchFamily="18" charset="0"/>
              </a:rPr>
              <a:t> med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mitat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neitedendocosmisvircosied</a:t>
            </a:r>
            <a:endParaRPr lang="hr-HR" altLang="sr-Latn-RS" sz="2800" i="1" dirty="0">
              <a:latin typeface="Book Antiqua" panose="020406020503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800" i="1" dirty="0">
                <a:latin typeface="Book Antiqua" panose="02040602050305030304" pitchFamily="18" charset="0"/>
              </a:rPr>
              <a:t>	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astednoisiopetoitesiaipacarivois</a:t>
            </a:r>
            <a:endParaRPr lang="hr-HR" altLang="sr-Latn-RS" sz="2800" i="1" dirty="0">
              <a:latin typeface="Book Antiqua" panose="020406020503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800" i="1" dirty="0">
                <a:latin typeface="Book Antiqua" panose="02040602050305030304" pitchFamily="18" charset="0"/>
              </a:rPr>
              <a:t>	duenos med feced enmanomeinomdzenoine-medmaaostatod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altLang="sr-Latn-RS" sz="2800" i="1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altLang="sr-Latn-RS" sz="2800" dirty="0">
                <a:latin typeface="Book Antiqua" panose="02040602050305030304" pitchFamily="18" charset="0"/>
              </a:rPr>
              <a:t>7/6.st.pr.Kr., natpis pisan  s desna na lijevo bez razmaka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Book Antiqua" panose="02040602050305030304" pitchFamily="18" charset="0"/>
              </a:rPr>
              <a:t>Magijski tekst ili duhovita pjesma</a:t>
            </a:r>
            <a:endParaRPr lang="en-GB" altLang="sr-Latn-RS" sz="2800" dirty="0">
              <a:latin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CB771-6C03-4C5E-B3CC-FFCCB8AD865E}"/>
              </a:ext>
            </a:extLst>
          </p:cNvPr>
          <p:cNvSpPr txBox="1"/>
          <p:nvPr/>
        </p:nvSpPr>
        <p:spPr>
          <a:xfrm>
            <a:off x="95250" y="6211888"/>
            <a:ext cx="25193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https://en.wikipedia.org/wiki/Duenos_inscription#/media/File:Hermes_16_illustration1.png</a:t>
            </a:r>
          </a:p>
        </p:txBody>
      </p:sp>
    </p:spTree>
  </p:cSld>
  <p:clrMapOvr>
    <a:masterClrMapping/>
  </p:clrMapOvr>
  <p:transition spd="med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lapis-niger">
            <a:extLst>
              <a:ext uri="{FF2B5EF4-FFF2-40B4-BE49-F238E27FC236}">
                <a16:creationId xmlns:a16="http://schemas.microsoft.com/office/drawing/2014/main" id="{64EC30F1-D822-438F-9B7F-4519471A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4" b="97022" l="3114" r="96886">
                        <a14:foregroundMark x1="20415" y1="5459" x2="20415" y2="18859"/>
                        <a14:foregroundMark x1="20415" y1="6203" x2="96540" y2="43921"/>
                        <a14:foregroundMark x1="30796" y1="4715" x2="58131" y2="7940"/>
                        <a14:foregroundMark x1="58131" y1="7940" x2="93772" y2="3722"/>
                        <a14:foregroundMark x1="93772" y1="3722" x2="94118" y2="3722"/>
                        <a14:foregroundMark x1="3806" y1="45161" x2="25260" y2="25558"/>
                        <a14:foregroundMark x1="3114" y1="52109" x2="12457" y2="57072"/>
                        <a14:foregroundMark x1="12457" y1="57072" x2="86505" y2="81886"/>
                        <a14:foregroundMark x1="86505" y1="81886" x2="96886" y2="90571"/>
                        <a14:foregroundMark x1="8651" y1="97519" x2="33218" y2="97022"/>
                        <a14:foregroundMark x1="33218" y1="97022" x2="45675" y2="97270"/>
                        <a14:foregroundMark x1="45675" y1="97270" x2="73702" y2="96278"/>
                        <a14:foregroundMark x1="73702" y1="96278" x2="96886" y2="97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99" y="1170509"/>
            <a:ext cx="4098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964E5BE8-1CF0-44FA-BD87-D6E894095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2391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i="1" dirty="0">
                <a:latin typeface="Book Antiqua" panose="02040602050305030304" pitchFamily="18" charset="0"/>
              </a:rPr>
              <a:t>Lapis Niger </a:t>
            </a:r>
            <a:r>
              <a:rPr lang="hr-HR" altLang="sr-Latn-RS" dirty="0">
                <a:latin typeface="Book Antiqua" panose="02040602050305030304" pitchFamily="18" charset="0"/>
              </a:rPr>
              <a:t>(natpis s Foruma)</a:t>
            </a:r>
            <a:endParaRPr lang="en-GB" altLang="sr-Latn-RS" b="1" i="1" dirty="0">
              <a:latin typeface="Book Antiqua" panose="0204060205030503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9AD31D9-3B4A-48A0-B087-212DE53F4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484784"/>
            <a:ext cx="5072061" cy="51446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 err="1">
                <a:latin typeface="Book Antiqua" panose="02040602050305030304" pitchFamily="18" charset="0"/>
              </a:rPr>
              <a:t>quoi</a:t>
            </a:r>
            <a:r>
              <a:rPr lang="hr-HR" altLang="sr-Latn-RS" sz="2800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hoi</a:t>
            </a:r>
            <a:r>
              <a:rPr lang="hr-HR" altLang="sr-Latn-RS" sz="2800" i="1" dirty="0">
                <a:latin typeface="Book Antiqua" panose="02040602050305030304" pitchFamily="18" charset="0"/>
              </a:rPr>
              <a:t>... / ...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sakros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es</a:t>
            </a:r>
            <a:r>
              <a:rPr lang="hr-HR" altLang="sr-Latn-RS" sz="2800" i="1" dirty="0">
                <a:latin typeface="Book Antiqua" panose="02040602050305030304" pitchFamily="18" charset="0"/>
              </a:rPr>
              <a:t>/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ed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sorl</a:t>
            </a:r>
            <a:r>
              <a:rPr lang="hr-HR" altLang="sr-Latn-RS" sz="2800" i="1" dirty="0">
                <a:latin typeface="Book Antiqua" panose="02040602050305030304" pitchFamily="18" charset="0"/>
              </a:rPr>
              <a:t>... / ...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ia</a:t>
            </a:r>
            <a:r>
              <a:rPr lang="hr-HR" altLang="sr-Latn-RS" sz="2800" i="1" dirty="0">
                <a:latin typeface="Book Antiqua" panose="02040602050305030304" pitchFamily="18" charset="0"/>
              </a:rPr>
              <a:t>.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ias</a:t>
            </a:r>
            <a:r>
              <a:rPr lang="hr-HR" altLang="sr-Latn-RS" sz="2800" i="1" dirty="0">
                <a:latin typeface="Book Antiqua" panose="02040602050305030304" pitchFamily="18" charset="0"/>
              </a:rPr>
              <a:t> /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recei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ic</a:t>
            </a:r>
            <a:r>
              <a:rPr lang="hr-HR" altLang="sr-Latn-RS" sz="2800" i="1" dirty="0">
                <a:latin typeface="Book Antiqua" panose="02040602050305030304" pitchFamily="18" charset="0"/>
              </a:rPr>
              <a:t>... / ...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evam</a:t>
            </a:r>
            <a:r>
              <a:rPr lang="hr-HR" altLang="sr-Latn-RS" sz="2800" i="1" dirty="0">
                <a:latin typeface="Book Antiqua" panose="02040602050305030304" pitchFamily="18" charset="0"/>
              </a:rPr>
              <a:t> /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quos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re</a:t>
            </a:r>
            <a:r>
              <a:rPr lang="hr-HR" altLang="sr-Latn-RS" sz="2800" i="1" dirty="0">
                <a:latin typeface="Book Antiqua" panose="02040602050305030304" pitchFamily="18" charset="0"/>
              </a:rPr>
              <a:t>... / ...m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kalato</a:t>
            </a:r>
            <a:r>
              <a:rPr lang="hr-HR" altLang="sr-Latn-RS" sz="2800" i="1" dirty="0">
                <a:latin typeface="Book Antiqua" panose="02040602050305030304" pitchFamily="18" charset="0"/>
              </a:rPr>
              <a:t>/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rem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hai</a:t>
            </a:r>
            <a:r>
              <a:rPr lang="hr-HR" altLang="sr-Latn-RS" sz="2800" i="1" dirty="0">
                <a:latin typeface="Book Antiqua" panose="02040602050305030304" pitchFamily="18" charset="0"/>
              </a:rPr>
              <a:t>... / ...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iod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iouxmen</a:t>
            </a:r>
            <a:r>
              <a:rPr lang="hr-HR" altLang="sr-Latn-RS" sz="2800" i="1" dirty="0">
                <a:latin typeface="Book Antiqua" panose="02040602050305030304" pitchFamily="18" charset="0"/>
              </a:rPr>
              <a:t>/ta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kapia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dotau</a:t>
            </a:r>
            <a:r>
              <a:rPr lang="hr-HR" altLang="sr-Latn-RS" sz="2800" i="1" dirty="0">
                <a:latin typeface="Book Antiqua" panose="02040602050305030304" pitchFamily="18" charset="0"/>
              </a:rPr>
              <a:t>... / m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ite</a:t>
            </a:r>
            <a:r>
              <a:rPr lang="hr-HR" altLang="sr-Latn-RS" sz="2800" i="1" dirty="0">
                <a:latin typeface="Book Antiqua" panose="02040602050305030304" pitchFamily="18" charset="0"/>
              </a:rPr>
              <a:t> rit... / ...m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quoi</a:t>
            </a:r>
            <a:r>
              <a:rPr lang="hr-HR" altLang="sr-Latn-RS" sz="2800" i="1" dirty="0">
                <a:latin typeface="Book Antiqua" panose="02040602050305030304" pitchFamily="18" charset="0"/>
              </a:rPr>
              <a:t> ha /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velod</a:t>
            </a:r>
            <a:r>
              <a:rPr lang="hr-HR" altLang="sr-Latn-RS" sz="2800" i="1" dirty="0">
                <a:latin typeface="Book Antiqua" panose="02040602050305030304" pitchFamily="18" charset="0"/>
              </a:rPr>
              <a:t>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nequ</a:t>
            </a:r>
            <a:r>
              <a:rPr lang="hr-HR" altLang="sr-Latn-RS" sz="2800" i="1" dirty="0">
                <a:latin typeface="Book Antiqua" panose="02040602050305030304" pitchFamily="18" charset="0"/>
              </a:rPr>
              <a:t>... / od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iovestod</a:t>
            </a:r>
            <a:r>
              <a:rPr lang="hr-HR" altLang="sr-Latn-RS" sz="2800" i="1" dirty="0">
                <a:latin typeface="Book Antiqua" panose="02040602050305030304" pitchFamily="18" charset="0"/>
              </a:rPr>
              <a:t> / </a:t>
            </a:r>
            <a:r>
              <a:rPr lang="hr-HR" altLang="sr-Latn-RS" sz="2800" i="1" dirty="0" err="1">
                <a:latin typeface="Book Antiqua" panose="02040602050305030304" pitchFamily="18" charset="0"/>
              </a:rPr>
              <a:t>louquiod</a:t>
            </a:r>
            <a:endParaRPr lang="hr-HR" altLang="sr-Latn-RS" sz="2800" i="1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Book Antiqua" panose="02040602050305030304" pitchFamily="18" charset="0"/>
              </a:rPr>
              <a:t>6.st.pr.Kr.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Book Antiqua" panose="02040602050305030304" pitchFamily="18" charset="0"/>
              </a:rPr>
              <a:t>Nije cijeli čitljiv, slova su slična alfabetu (</a:t>
            </a:r>
            <a:r>
              <a:rPr lang="hr-HR" altLang="sr-Latn-RS" sz="2800" dirty="0" err="1">
                <a:latin typeface="Book Antiqua" panose="02040602050305030304" pitchFamily="18" charset="0"/>
              </a:rPr>
              <a:t>bustrofedon</a:t>
            </a:r>
            <a:r>
              <a:rPr lang="hr-HR" altLang="sr-Latn-RS" sz="2800" dirty="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Book Antiqua" panose="02040602050305030304" pitchFamily="18" charset="0"/>
              </a:rPr>
              <a:t>Vjerojatno religijski zakon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F0FF1-AB80-476E-B0D0-CE8DA1745A86}"/>
              </a:ext>
            </a:extLst>
          </p:cNvPr>
          <p:cNvSpPr txBox="1"/>
          <p:nvPr/>
        </p:nvSpPr>
        <p:spPr>
          <a:xfrm>
            <a:off x="4224338" y="844550"/>
            <a:ext cx="507206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https://en.wikipedia.org/wiki/Lapis_Niger#/media/File:Lapis-niger.jpg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  <p:bldP spid="5123" grpId="2" build="p"/>
      <p:bldP spid="5123" grpId="3" build="p"/>
      <p:bldP spid="5123" grpId="4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D87347A-71EB-417E-AC19-73E55161F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i="1" dirty="0">
                <a:latin typeface="Book Antiqua" panose="02040602050305030304" pitchFamily="18" charset="0"/>
              </a:rPr>
              <a:t>Lapis </a:t>
            </a:r>
            <a:r>
              <a:rPr lang="hr-HR" altLang="sr-Latn-RS" b="1" i="1" dirty="0" err="1">
                <a:latin typeface="Book Antiqua" panose="02040602050305030304" pitchFamily="18" charset="0"/>
              </a:rPr>
              <a:t>Satricanus</a:t>
            </a:r>
            <a:endParaRPr lang="en-GB" altLang="sr-Latn-RS" b="1" i="1" dirty="0">
              <a:latin typeface="Book Antiqua" panose="0204060205030503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AE5595F-3E03-492B-B76A-A426A0CE9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367712" cy="2071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sr-Latn-RS" i="1" dirty="0">
                <a:latin typeface="Book Antiqua" panose="02040602050305030304" pitchFamily="18" charset="0"/>
              </a:rPr>
              <a:t>(?)</a:t>
            </a:r>
            <a:r>
              <a:rPr lang="hr-HR" altLang="sr-Latn-RS" i="1" dirty="0" err="1">
                <a:latin typeface="Book Antiqua" panose="02040602050305030304" pitchFamily="18" charset="0"/>
              </a:rPr>
              <a:t>iei</a:t>
            </a:r>
            <a:r>
              <a:rPr lang="en-GB" altLang="sr-Latn-RS" i="1" dirty="0">
                <a:latin typeface="Book Antiqua" panose="02040602050305030304" pitchFamily="18" charset="0"/>
              </a:rPr>
              <a:t> </a:t>
            </a:r>
            <a:r>
              <a:rPr lang="hr-HR" altLang="sr-Latn-RS" i="1" dirty="0" err="1">
                <a:latin typeface="Book Antiqua" panose="02040602050305030304" pitchFamily="18" charset="0"/>
              </a:rPr>
              <a:t>steterai</a:t>
            </a:r>
            <a:r>
              <a:rPr lang="en-GB" altLang="sr-Latn-RS" i="1" dirty="0">
                <a:latin typeface="Book Antiqua" panose="02040602050305030304" pitchFamily="18" charset="0"/>
              </a:rPr>
              <a:t> P</a:t>
            </a:r>
            <a:r>
              <a:rPr lang="hr-HR" altLang="sr-Latn-RS" i="1" dirty="0" err="1">
                <a:latin typeface="Book Antiqua" panose="02040602050305030304" pitchFamily="18" charset="0"/>
              </a:rPr>
              <a:t>opliosio</a:t>
            </a:r>
            <a:r>
              <a:rPr lang="en-GB" altLang="sr-Latn-RS" i="1" dirty="0">
                <a:latin typeface="Book Antiqua" panose="02040602050305030304" pitchFamily="18" charset="0"/>
              </a:rPr>
              <a:t> V</a:t>
            </a:r>
            <a:r>
              <a:rPr lang="hr-HR" altLang="sr-Latn-RS" i="1" dirty="0" err="1">
                <a:latin typeface="Book Antiqua" panose="02040602050305030304" pitchFamily="18" charset="0"/>
              </a:rPr>
              <a:t>alesiosio</a:t>
            </a:r>
            <a:r>
              <a:rPr lang="en-GB" altLang="sr-Latn-RS" dirty="0">
                <a:latin typeface="Book Antiqua" panose="02040602050305030304" pitchFamily="18" charset="0"/>
              </a:rPr>
              <a:t> </a:t>
            </a:r>
            <a:r>
              <a:rPr lang="hr-HR" altLang="sr-Latn-RS" i="1" dirty="0" err="1">
                <a:latin typeface="Book Antiqua" panose="02040602050305030304" pitchFamily="18" charset="0"/>
              </a:rPr>
              <a:t>suodales</a:t>
            </a:r>
            <a:r>
              <a:rPr lang="hr-HR" altLang="sr-Latn-RS" i="1" dirty="0">
                <a:latin typeface="Book Antiqua" panose="02040602050305030304" pitchFamily="18" charset="0"/>
              </a:rPr>
              <a:t> </a:t>
            </a:r>
            <a:r>
              <a:rPr lang="en-GB" altLang="sr-Latn-RS" i="1" dirty="0">
                <a:latin typeface="Book Antiqua" panose="02040602050305030304" pitchFamily="18" charset="0"/>
              </a:rPr>
              <a:t>M</a:t>
            </a:r>
            <a:r>
              <a:rPr lang="hr-HR" altLang="sr-Latn-RS" i="1" dirty="0" err="1">
                <a:latin typeface="Book Antiqua" panose="02040602050305030304" pitchFamily="18" charset="0"/>
              </a:rPr>
              <a:t>amartei</a:t>
            </a:r>
            <a:endParaRPr lang="hr-HR" altLang="sr-Latn-RS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Book Antiqua" panose="02040602050305030304" pitchFamily="18" charset="0"/>
              </a:rPr>
              <a:t>6.st.pr.Kr., iz sela na jugu Lacija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Book Antiqua" panose="02040602050305030304" pitchFamily="18" charset="0"/>
              </a:rPr>
              <a:t>Možda je </a:t>
            </a:r>
            <a:r>
              <a:rPr lang="hr-HR" altLang="sr-Latn-RS" dirty="0" err="1">
                <a:latin typeface="Book Antiqua" panose="02040602050305030304" pitchFamily="18" charset="0"/>
              </a:rPr>
              <a:t>volščanski</a:t>
            </a:r>
            <a:endParaRPr lang="en-GB" altLang="sr-Latn-RS" dirty="0">
              <a:latin typeface="Book Antiqua" panose="02040602050305030304" pitchFamily="18" charset="0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5DCC9DB8-8BED-43D4-A864-32BD2B977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5" y="3247314"/>
            <a:ext cx="8367712" cy="3273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">
            <a:extLst>
              <a:ext uri="{FF2B5EF4-FFF2-40B4-BE49-F238E27FC236}">
                <a16:creationId xmlns:a16="http://schemas.microsoft.com/office/drawing/2014/main" id="{492451EB-A0C0-4B94-A159-7ABA9D3DA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524625"/>
            <a:ext cx="7056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r-HR" altLang="en-US" sz="1200">
                <a:latin typeface="Palatino Linotype" panose="02040502050505030304" pitchFamily="18" charset="0"/>
              </a:rPr>
              <a:t>https://commons.wikimedia.org/wiki/File:Lapis_Satricanus_01.JPG</a:t>
            </a:r>
          </a:p>
        </p:txBody>
      </p:sp>
    </p:spTree>
  </p:cSld>
  <p:clrMapOvr>
    <a:masterClrMapping/>
  </p:clrMapOvr>
  <p:transition spd="med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077E252-B86D-4139-92E3-25249510E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399" y="36513"/>
            <a:ext cx="5605512" cy="13716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 err="1">
                <a:latin typeface="Book Antiqua" panose="02040602050305030304" pitchFamily="18" charset="0"/>
              </a:rPr>
              <a:t>Gariglianska</a:t>
            </a:r>
            <a:r>
              <a:rPr lang="hr-HR" altLang="sr-Latn-RS" b="1" dirty="0">
                <a:latin typeface="Book Antiqua" panose="02040602050305030304" pitchFamily="18" charset="0"/>
              </a:rPr>
              <a:t> zdjela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DA1ECBA-4E51-47B6-B5C3-F69F57F29C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7047"/>
            <a:ext cx="5235647" cy="4219575"/>
          </a:xfrm>
        </p:spPr>
        <p:txBody>
          <a:bodyPr/>
          <a:lstStyle/>
          <a:p>
            <a:pPr eaLnBrk="1" hangingPunct="1"/>
            <a:r>
              <a:rPr lang="hr-HR" altLang="sr-Latn-RS" sz="2800" i="1" dirty="0">
                <a:latin typeface="Book Antiqua" panose="02040602050305030304" pitchFamily="18" charset="0"/>
              </a:rPr>
              <a:t>Ahuidies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800" i="1" dirty="0">
                <a:latin typeface="Book Antiqua" panose="02040602050305030304" pitchFamily="18" charset="0"/>
              </a:rPr>
              <a:t>	pari med esom kom meois sokiois trivoiad/i deom duo... nei</a:t>
            </a:r>
          </a:p>
          <a:p>
            <a:pPr eaLnBrk="1" hangingPunct="1"/>
            <a:r>
              <a:rPr lang="hr-HR" altLang="sr-Latn-RS" sz="2800" dirty="0">
                <a:latin typeface="Book Antiqua" panose="02040602050305030304" pitchFamily="18" charset="0"/>
              </a:rPr>
              <a:t>Kraj 6. st.pr.Kr., nađen 1996. na granici Lacija i Kampanije, ~alfabet</a:t>
            </a:r>
          </a:p>
          <a:p>
            <a:pPr eaLnBrk="1" hangingPunct="1"/>
            <a:r>
              <a:rPr lang="hr-HR" altLang="sr-Latn-RS" sz="2800" dirty="0">
                <a:latin typeface="Book Antiqua" panose="02040602050305030304" pitchFamily="18" charset="0"/>
              </a:rPr>
              <a:t>Posveta božici ili izraz pripadnosti</a:t>
            </a:r>
          </a:p>
        </p:txBody>
      </p:sp>
      <p:pic>
        <p:nvPicPr>
          <p:cNvPr id="13316" name="Picture 8">
            <a:extLst>
              <a:ext uri="{FF2B5EF4-FFF2-40B4-BE49-F238E27FC236}">
                <a16:creationId xmlns:a16="http://schemas.microsoft.com/office/drawing/2014/main" id="{607B9FD7-8B71-4866-BD27-2D6C5A1976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5647" y="2326629"/>
            <a:ext cx="3908353" cy="3982096"/>
          </a:xfrm>
        </p:spPr>
      </p:pic>
      <p:sp>
        <p:nvSpPr>
          <p:cNvPr id="13317" name="Text Box 9">
            <a:extLst>
              <a:ext uri="{FF2B5EF4-FFF2-40B4-BE49-F238E27FC236}">
                <a16:creationId xmlns:a16="http://schemas.microsoft.com/office/drawing/2014/main" id="{ED523FE4-2297-48FD-91A8-74C81A73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3087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r-HR" altLang="sr-Latn-RS"/>
          </a:p>
        </p:txBody>
      </p:sp>
      <p:sp>
        <p:nvSpPr>
          <p:cNvPr id="27660" name="Rectangle 12">
            <a:extLst>
              <a:ext uri="{FF2B5EF4-FFF2-40B4-BE49-F238E27FC236}">
                <a16:creationId xmlns:a16="http://schemas.microsoft.com/office/drawing/2014/main" id="{421D80E0-8DAA-40BC-B776-B8DA3B39E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65557"/>
            <a:ext cx="92490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hr-HR" altLang="sr-Latn-RS" sz="1300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Todd</a:t>
            </a:r>
            <a:r>
              <a:rPr lang="hr-HR" altLang="sr-Latn-RS" sz="13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altLang="sr-Latn-RS" sz="1300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Clary</a:t>
            </a:r>
            <a:r>
              <a:rPr lang="hr-HR" altLang="sr-Latn-RS" sz="13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altLang="sr-Latn-RS" sz="1300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PhD</a:t>
            </a:r>
            <a:r>
              <a:rPr lang="hr-HR" altLang="sr-Latn-RS" sz="13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; http://www.carmentablog.com/2014/09/09/garigliano-bowl-paradigm-latin-sum/</a:t>
            </a:r>
            <a:endParaRPr lang="en-GB" altLang="sr-Latn-RS" sz="1300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eaLnBrk="1" hangingPunct="1">
              <a:defRPr/>
            </a:pPr>
            <a:r>
              <a:rPr lang="en-GB" altLang="sr-Latn-RS" sz="13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D.F. Maras, </a:t>
            </a:r>
            <a:r>
              <a:rPr lang="en-GB" altLang="sr-Latn-RS" sz="13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L’iscrizione</a:t>
            </a:r>
            <a:r>
              <a:rPr lang="en-GB" altLang="sr-Latn-RS" sz="13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di Trivia ed </a:t>
            </a:r>
            <a:r>
              <a:rPr lang="en-GB" altLang="sr-Latn-RS" sz="13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il</a:t>
            </a:r>
            <a:r>
              <a:rPr lang="en-GB" altLang="sr-Latn-RS" sz="13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13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culto</a:t>
            </a:r>
            <a:r>
              <a:rPr lang="en-GB" altLang="sr-Latn-RS" sz="13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del </a:t>
            </a:r>
            <a:r>
              <a:rPr lang="en-GB" altLang="sr-Latn-RS" sz="13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santuario</a:t>
            </a:r>
            <a:r>
              <a:rPr lang="en-GB" altLang="sr-Latn-RS" sz="13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13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alla</a:t>
            </a:r>
            <a:r>
              <a:rPr lang="en-GB" altLang="sr-Latn-RS" sz="13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13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foce</a:t>
            </a:r>
            <a:r>
              <a:rPr lang="en-GB" altLang="sr-Latn-RS" sz="13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del </a:t>
            </a:r>
            <a:r>
              <a:rPr lang="en-GB" altLang="sr-Latn-RS" sz="13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Garigliano</a:t>
            </a:r>
            <a:r>
              <a:rPr lang="en-GB" altLang="sr-Latn-RS" sz="13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in </a:t>
            </a:r>
            <a:r>
              <a:rPr lang="en-GB" altLang="sr-Latn-RS" sz="13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Archeologia</a:t>
            </a:r>
            <a:r>
              <a:rPr lang="en-GB" altLang="sr-Latn-RS" sz="13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Classica</a:t>
            </a:r>
            <a:r>
              <a:rPr lang="en-GB" altLang="sr-Latn-RS" sz="13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LVI, </a:t>
            </a:r>
            <a:r>
              <a:rPr lang="en-GB" altLang="sr-Latn-RS" sz="1300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n.s</a:t>
            </a:r>
            <a:r>
              <a:rPr lang="en-GB" altLang="sr-Latn-RS" sz="13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., 6, 2005, pp. 33-48</a:t>
            </a:r>
            <a:endParaRPr lang="hr-HR" altLang="sr-Latn-RS" sz="1300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3319" name="Picture 1">
            <a:extLst>
              <a:ext uri="{FF2B5EF4-FFF2-40B4-BE49-F238E27FC236}">
                <a16:creationId xmlns:a16="http://schemas.microsoft.com/office/drawing/2014/main" id="{CEA93EB9-8EB2-4AF7-B043-60515139C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9556" l="1000" r="97333">
                        <a14:foregroundMark x1="15667" y1="95556" x2="7667" y2="71111"/>
                        <a14:foregroundMark x1="7667" y1="71111" x2="9333" y2="52000"/>
                        <a14:foregroundMark x1="9333" y1="52000" x2="10333" y2="50222"/>
                        <a14:foregroundMark x1="4333" y1="70222" x2="4667" y2="53778"/>
                        <a14:foregroundMark x1="81667" y1="97333" x2="88667" y2="79556"/>
                        <a14:foregroundMark x1="88667" y1="79556" x2="91667" y2="53778"/>
                        <a14:foregroundMark x1="91667" y1="53778" x2="85667" y2="39556"/>
                        <a14:foregroundMark x1="31667" y1="96000" x2="39000" y2="78667"/>
                        <a14:foregroundMark x1="39000" y1="78667" x2="56333" y2="72000"/>
                        <a14:foregroundMark x1="56333" y1="72000" x2="70333" y2="79111"/>
                        <a14:foregroundMark x1="70333" y1="79111" x2="68333" y2="92889"/>
                        <a14:foregroundMark x1="46667" y1="9778" x2="61667" y2="11111"/>
                        <a14:foregroundMark x1="37667" y1="12000" x2="36000" y2="11111"/>
                        <a14:foregroundMark x1="1000" y1="63556" x2="1000" y2="57778"/>
                        <a14:foregroundMark x1="11667" y1="99111" x2="28333" y2="97778"/>
                        <a14:foregroundMark x1="28333" y1="97778" x2="79000" y2="99556"/>
                        <a14:foregroundMark x1="79000" y1="99556" x2="87667" y2="99111"/>
                        <a14:foregroundMark x1="95667" y1="78222" x2="97333" y2="57333"/>
                        <a14:foregroundMark x1="97333" y1="57333" x2="95000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-209276"/>
            <a:ext cx="341471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CD96-131B-46DD-9F2E-9A8035E2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i="1" dirty="0" err="1">
                <a:latin typeface="Book Antiqua" panose="02040602050305030304" pitchFamily="18" charset="0"/>
              </a:rPr>
              <a:t>Carmina</a:t>
            </a:r>
            <a:endParaRPr lang="hr-HR" i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CF614-37FA-4AB7-BB3A-B3970694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844675"/>
            <a:ext cx="8856663" cy="4824413"/>
          </a:xfrm>
        </p:spPr>
        <p:txBody>
          <a:bodyPr/>
          <a:lstStyle/>
          <a:p>
            <a:pPr eaLnBrk="1" hangingPunct="1">
              <a:defRPr/>
            </a:pPr>
            <a:r>
              <a:rPr lang="hr-HR" i="1" dirty="0" err="1">
                <a:latin typeface="Book Antiqua" panose="02040602050305030304" pitchFamily="18" charset="0"/>
              </a:rPr>
              <a:t>Carmen</a:t>
            </a:r>
            <a:r>
              <a:rPr lang="hr-HR" i="1" dirty="0">
                <a:latin typeface="Book Antiqua" panose="02040602050305030304" pitchFamily="18" charset="0"/>
              </a:rPr>
              <a:t> – </a:t>
            </a:r>
            <a:r>
              <a:rPr lang="hr-HR" dirty="0">
                <a:latin typeface="Book Antiqua" panose="02040602050305030304" pitchFamily="18" charset="0"/>
              </a:rPr>
              <a:t>svaki </a:t>
            </a:r>
            <a:r>
              <a:rPr lang="hr-HR" dirty="0" err="1">
                <a:latin typeface="Book Antiqua" panose="02040602050305030304" pitchFamily="18" charset="0"/>
              </a:rPr>
              <a:t>formulaični</a:t>
            </a:r>
            <a:r>
              <a:rPr lang="hr-HR" dirty="0">
                <a:latin typeface="Book Antiqua" panose="02040602050305030304" pitchFamily="18" charset="0"/>
              </a:rPr>
              <a:t> izričaj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Pjesme (</a:t>
            </a:r>
            <a:r>
              <a:rPr lang="hr-HR" i="1" dirty="0" err="1">
                <a:latin typeface="Book Antiqua" panose="02040602050305030304" pitchFamily="18" charset="0"/>
              </a:rPr>
              <a:t>carmina</a:t>
            </a:r>
            <a:r>
              <a:rPr lang="hr-HR" i="1" dirty="0">
                <a:latin typeface="Book Antiqua" panose="02040602050305030304" pitchFamily="18" charset="0"/>
              </a:rPr>
              <a:t> </a:t>
            </a:r>
            <a:r>
              <a:rPr lang="hr-HR" i="1" dirty="0" err="1">
                <a:latin typeface="Book Antiqua" panose="02040602050305030304" pitchFamily="18" charset="0"/>
              </a:rPr>
              <a:t>convivalia</a:t>
            </a:r>
            <a:r>
              <a:rPr lang="hr-HR" i="1" dirty="0">
                <a:latin typeface="Book Antiqua" panose="02040602050305030304" pitchFamily="18" charset="0"/>
              </a:rPr>
              <a:t>: </a:t>
            </a:r>
            <a:r>
              <a:rPr lang="hr-HR" dirty="0">
                <a:latin typeface="Book Antiqua" panose="02040602050305030304" pitchFamily="18" charset="0"/>
              </a:rPr>
              <a:t>preteče epa?</a:t>
            </a:r>
            <a:r>
              <a:rPr lang="hr-HR" i="1" dirty="0">
                <a:latin typeface="Book Antiqua" panose="02040602050305030304" pitchFamily="18" charset="0"/>
              </a:rPr>
              <a:t>, c. </a:t>
            </a:r>
            <a:r>
              <a:rPr lang="hr-HR" i="1" dirty="0" err="1">
                <a:latin typeface="Book Antiqua" panose="02040602050305030304" pitchFamily="18" charset="0"/>
              </a:rPr>
              <a:t>triumphalia</a:t>
            </a:r>
            <a:r>
              <a:rPr lang="hr-HR" i="1" dirty="0">
                <a:latin typeface="Book Antiqua" panose="02040602050305030304" pitchFamily="18" charset="0"/>
              </a:rPr>
              <a:t>, </a:t>
            </a:r>
            <a:r>
              <a:rPr lang="hr-HR" dirty="0">
                <a:latin typeface="Book Antiqua" panose="02040602050305030304" pitchFamily="18" charset="0"/>
              </a:rPr>
              <a:t>uspavanke, tužaljke), zaklinjanja (</a:t>
            </a:r>
            <a:r>
              <a:rPr lang="hr-HR" i="1" dirty="0" err="1">
                <a:latin typeface="Book Antiqua" panose="02040602050305030304" pitchFamily="18" charset="0"/>
              </a:rPr>
              <a:t>indigitamenta</a:t>
            </a:r>
            <a:r>
              <a:rPr lang="hr-HR" dirty="0">
                <a:latin typeface="Book Antiqua" panose="02040602050305030304" pitchFamily="18" charset="0"/>
              </a:rPr>
              <a:t>), magične formule, poslovice, pravni propisi…</a:t>
            </a:r>
          </a:p>
          <a:p>
            <a:pPr lvl="1" eaLnBrk="1" hangingPunct="1">
              <a:defRPr/>
            </a:pPr>
            <a:r>
              <a:rPr lang="hr-HR" i="1" dirty="0" err="1">
                <a:latin typeface="Book Antiqua" panose="02040602050305030304" pitchFamily="18" charset="0"/>
              </a:rPr>
              <a:t>Vates</a:t>
            </a:r>
            <a:r>
              <a:rPr lang="hr-HR" dirty="0">
                <a:latin typeface="Book Antiqua" panose="02040602050305030304" pitchFamily="18" charset="0"/>
              </a:rPr>
              <a:t> </a:t>
            </a:r>
            <a:r>
              <a:rPr lang="hr-HR" i="1" dirty="0">
                <a:latin typeface="Book Antiqua" panose="02040602050305030304" pitchFamily="18" charset="0"/>
              </a:rPr>
              <a:t>= </a:t>
            </a:r>
            <a:r>
              <a:rPr lang="hr-HR" dirty="0">
                <a:latin typeface="Book Antiqua" panose="02040602050305030304" pitchFamily="18" charset="0"/>
              </a:rPr>
              <a:t>i prorok i pjesnik</a:t>
            </a:r>
          </a:p>
          <a:p>
            <a:pPr lvl="1" eaLnBrk="1" hangingPunct="1">
              <a:defRPr/>
            </a:pPr>
            <a:r>
              <a:rPr lang="hr-HR" dirty="0">
                <a:effectLst/>
                <a:latin typeface="Book Antiqua" panose="02040602050305030304" pitchFamily="18" charset="0"/>
              </a:rPr>
              <a:t>Metar/ritam, aliteracija, rima, etimološke figure, paralelizmi …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hr-HR" dirty="0">
                <a:effectLst/>
                <a:latin typeface="Book Antiqua" panose="02040602050305030304" pitchFamily="18" charset="0"/>
              </a:rPr>
              <a:t>lakše pamćenje; spajanje proze i poezije 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hr-HR" dirty="0">
                <a:effectLst/>
                <a:latin typeface="Book Antiqua" panose="02040602050305030304" pitchFamily="18" charset="0"/>
              </a:rPr>
              <a:t>Element rimske tradicije</a:t>
            </a:r>
            <a:endParaRPr lang="hr-HR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81D1459-5126-44EE-8A04-12AC00CD9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i="1" dirty="0" err="1">
                <a:latin typeface="Book Antiqua" panose="02040602050305030304" pitchFamily="18" charset="0"/>
              </a:rPr>
              <a:t>Carmina</a:t>
            </a:r>
            <a:r>
              <a:rPr lang="hr-HR" altLang="sr-Latn-RS" b="1" i="1" dirty="0">
                <a:latin typeface="Book Antiqua" panose="02040602050305030304" pitchFamily="18" charset="0"/>
              </a:rPr>
              <a:t> </a:t>
            </a:r>
            <a:r>
              <a:rPr lang="hr-HR" altLang="sr-Latn-RS" b="1" i="1" dirty="0" err="1">
                <a:latin typeface="Book Antiqua" panose="02040602050305030304" pitchFamily="18" charset="0"/>
              </a:rPr>
              <a:t>Saliaria</a:t>
            </a:r>
            <a:endParaRPr lang="en-GB" altLang="sr-Latn-RS" sz="3200" dirty="0">
              <a:latin typeface="Book Antiqua" panose="0204060205030503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C98BF03-A5E4-4174-958F-EF6AA1E92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latin typeface="Book Antiqua" panose="02040602050305030304" pitchFamily="18" charset="0"/>
              </a:rPr>
              <a:t>Pjesme 12 svećenika boga Marsa, </a:t>
            </a:r>
            <a:r>
              <a:rPr lang="hr-HR" altLang="sr-Latn-RS" sz="2800" dirty="0" err="1">
                <a:latin typeface="Book Antiqua" panose="02040602050305030304" pitchFamily="18" charset="0"/>
              </a:rPr>
              <a:t>Salijaca</a:t>
            </a:r>
            <a:r>
              <a:rPr lang="hr-HR" altLang="sr-Latn-RS" sz="2800" dirty="0">
                <a:latin typeface="Book Antiqua" panose="0204060205030503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latin typeface="Book Antiqua" panose="02040602050305030304" pitchFamily="18" charset="0"/>
              </a:rPr>
              <a:t>salio </a:t>
            </a:r>
            <a:r>
              <a:rPr lang="hr-HR" altLang="sr-Latn-RS" sz="2400" dirty="0">
                <a:latin typeface="Book Antiqua" panose="02040602050305030304" pitchFamily="18" charset="0"/>
              </a:rPr>
              <a:t>= skakati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Book Antiqua" panose="02040602050305030304" pitchFamily="18" charset="0"/>
              </a:rPr>
              <a:t>Osnovao ih </a:t>
            </a:r>
            <a:r>
              <a:rPr lang="hr-HR" altLang="sr-Latn-RS" sz="2400" dirty="0" err="1">
                <a:latin typeface="Book Antiqua" panose="02040602050305030304" pitchFamily="18" charset="0"/>
              </a:rPr>
              <a:t>Numa</a:t>
            </a:r>
            <a:r>
              <a:rPr lang="hr-HR" altLang="sr-Latn-RS" sz="2400" dirty="0">
                <a:latin typeface="Book Antiqua" panose="02040602050305030304" pitchFamily="18" charset="0"/>
              </a:rPr>
              <a:t> </a:t>
            </a:r>
            <a:r>
              <a:rPr lang="hr-HR" altLang="sr-Latn-RS" sz="2400" dirty="0" err="1">
                <a:latin typeface="Book Antiqua" panose="02040602050305030304" pitchFamily="18" charset="0"/>
              </a:rPr>
              <a:t>Pompilije</a:t>
            </a:r>
            <a:r>
              <a:rPr lang="hr-HR" altLang="sr-Latn-RS" sz="2400" dirty="0">
                <a:latin typeface="Book Antiqua" panose="02040602050305030304" pitchFamily="18" charset="0"/>
              </a:rPr>
              <a:t>, da čuvaju svete štitove (</a:t>
            </a:r>
            <a:r>
              <a:rPr lang="hr-HR" altLang="sr-Latn-RS" sz="2400" i="1" dirty="0" err="1">
                <a:latin typeface="Book Antiqua" panose="02040602050305030304" pitchFamily="18" charset="0"/>
              </a:rPr>
              <a:t>ancilia</a:t>
            </a:r>
            <a:r>
              <a:rPr lang="hr-HR" altLang="sr-Latn-RS" sz="2400" dirty="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Book Antiqua" panose="02040602050305030304" pitchFamily="18" charset="0"/>
              </a:rPr>
              <a:t>U mjesecu martu plešu naoružani i izgovaraju litanije kako bi zazvali božanstva za zaštitu Rima, polja i vojske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Book Antiqua" panose="02040602050305030304" pitchFamily="18" charset="0"/>
              </a:rPr>
              <a:t>Magija broja 3: udara se nogom triput, zazivi se ponavljaju triput…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Book Antiqua" panose="02040602050305030304" pitchFamily="18" charset="0"/>
              </a:rPr>
              <a:t>Tekst nerazumljiv klasičnim Rimljanima</a:t>
            </a:r>
          </a:p>
          <a:p>
            <a:pPr lvl="1" eaLnBrk="1" hangingPunct="1">
              <a:defRPr/>
            </a:pPr>
            <a:r>
              <a:rPr lang="hr-HR" altLang="sr-Latn-RS" sz="2400" i="1" dirty="0" err="1">
                <a:latin typeface="Book Antiqua" panose="02040602050305030304" pitchFamily="18" charset="0"/>
              </a:rPr>
              <a:t>Axamenta</a:t>
            </a:r>
            <a:r>
              <a:rPr lang="hr-HR" altLang="sr-Latn-RS" sz="2400" i="1" dirty="0">
                <a:latin typeface="Book Antiqua" panose="02040602050305030304" pitchFamily="18" charset="0"/>
              </a:rPr>
              <a:t> – </a:t>
            </a:r>
            <a:r>
              <a:rPr lang="hr-HR" altLang="sr-Latn-RS" sz="2400" dirty="0">
                <a:latin typeface="Book Antiqua" panose="02040602050305030304" pitchFamily="18" charset="0"/>
              </a:rPr>
              <a:t>religijske himne u saturnijskom stihu,</a:t>
            </a:r>
            <a:r>
              <a:rPr lang="hr-HR" altLang="sr-Latn-RS" sz="2400" i="1" dirty="0">
                <a:latin typeface="Book Antiqua" panose="02040602050305030304" pitchFamily="18" charset="0"/>
              </a:rPr>
              <a:t> </a:t>
            </a:r>
            <a:r>
              <a:rPr lang="hr-HR" altLang="sr-Latn-RS" sz="2400" dirty="0">
                <a:latin typeface="Book Antiqua" panose="02040602050305030304" pitchFamily="18" charset="0"/>
              </a:rPr>
              <a:t>zapisivane na drvenim pločama</a:t>
            </a:r>
            <a:endParaRPr lang="hr-HR" altLang="sr-Latn-RS" sz="2400" i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EBF5947-4F86-40D7-B710-B8C00D9C7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b="1" i="1" dirty="0" err="1">
                <a:latin typeface="Book Antiqua" panose="02040602050305030304" pitchFamily="18" charset="0"/>
              </a:rPr>
              <a:t>Carmen</a:t>
            </a:r>
            <a:r>
              <a:rPr lang="hr-HR" altLang="sr-Latn-RS" b="1" i="1" dirty="0">
                <a:latin typeface="Book Antiqua" panose="02040602050305030304" pitchFamily="18" charset="0"/>
              </a:rPr>
              <a:t> </a:t>
            </a:r>
            <a:r>
              <a:rPr lang="hr-HR" altLang="sr-Latn-RS" b="1" i="1" dirty="0" err="1">
                <a:latin typeface="Book Antiqua" panose="02040602050305030304" pitchFamily="18" charset="0"/>
              </a:rPr>
              <a:t>Arvale</a:t>
            </a:r>
            <a:r>
              <a:rPr lang="hr-HR" altLang="sr-Latn-RS" b="1" i="1" dirty="0">
                <a:latin typeface="Book Antiqua" panose="02040602050305030304" pitchFamily="18" charset="0"/>
              </a:rPr>
              <a:t> </a:t>
            </a:r>
            <a:br>
              <a:rPr lang="hr-HR" altLang="sr-Latn-RS" b="1" i="1" dirty="0">
                <a:latin typeface="Book Antiqua" panose="02040602050305030304" pitchFamily="18" charset="0"/>
              </a:rPr>
            </a:br>
            <a:r>
              <a:rPr lang="hr-HR" altLang="sr-Latn-RS" b="1" i="1" dirty="0">
                <a:latin typeface="Book Antiqua" panose="02040602050305030304" pitchFamily="18" charset="0"/>
              </a:rPr>
              <a:t>(</a:t>
            </a:r>
            <a:r>
              <a:rPr lang="hr-HR" altLang="sr-Latn-RS" b="1" i="1" dirty="0" err="1">
                <a:latin typeface="Book Antiqua" panose="02040602050305030304" pitchFamily="18" charset="0"/>
              </a:rPr>
              <a:t>Carmen</a:t>
            </a:r>
            <a:r>
              <a:rPr lang="hr-HR" altLang="sr-Latn-RS" b="1" i="1" dirty="0">
                <a:latin typeface="Book Antiqua" panose="02040602050305030304" pitchFamily="18" charset="0"/>
              </a:rPr>
              <a:t> </a:t>
            </a:r>
            <a:r>
              <a:rPr lang="hr-HR" altLang="sr-Latn-RS" b="1" i="1" dirty="0" err="1">
                <a:latin typeface="Book Antiqua" panose="02040602050305030304" pitchFamily="18" charset="0"/>
              </a:rPr>
              <a:t>fratrum</a:t>
            </a:r>
            <a:r>
              <a:rPr lang="hr-HR" altLang="sr-Latn-RS" b="1" i="1" dirty="0">
                <a:latin typeface="Book Antiqua" panose="02040602050305030304" pitchFamily="18" charset="0"/>
              </a:rPr>
              <a:t> </a:t>
            </a:r>
            <a:r>
              <a:rPr lang="hr-HR" altLang="sr-Latn-RS" b="1" i="1" dirty="0" err="1">
                <a:latin typeface="Book Antiqua" panose="02040602050305030304" pitchFamily="18" charset="0"/>
              </a:rPr>
              <a:t>Arvalium</a:t>
            </a:r>
            <a:r>
              <a:rPr lang="hr-HR" altLang="sr-Latn-RS" b="1" i="1" dirty="0">
                <a:latin typeface="Book Antiqua" panose="02040602050305030304" pitchFamily="18" charset="0"/>
              </a:rPr>
              <a:t>)</a:t>
            </a:r>
            <a:endParaRPr lang="en-GB" altLang="sr-Latn-RS" sz="32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1F56-9979-4F5F-9827-7E4637B6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890962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Prije 4.st.pr.Kr., napjev 12 svećenika, „</a:t>
            </a:r>
            <a:r>
              <a:rPr lang="hr-HR" dirty="0" err="1">
                <a:latin typeface="Book Antiqua" panose="02040602050305030304" pitchFamily="18" charset="0"/>
              </a:rPr>
              <a:t>arvalske</a:t>
            </a:r>
            <a:r>
              <a:rPr lang="hr-HR" dirty="0">
                <a:latin typeface="Book Antiqua" panose="02040602050305030304" pitchFamily="18" charset="0"/>
              </a:rPr>
              <a:t> braće” za očišćenje polja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Osnovao ih </a:t>
            </a:r>
            <a:r>
              <a:rPr lang="hr-HR" dirty="0" err="1">
                <a:latin typeface="Book Antiqua" panose="02040602050305030304" pitchFamily="18" charset="0"/>
              </a:rPr>
              <a:t>Romul</a:t>
            </a:r>
            <a:endParaRPr lang="hr-HR" dirty="0">
              <a:latin typeface="Book Antiqua" panose="02040602050305030304" pitchFamily="18" charset="0"/>
            </a:endParaRP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U mjesecu maju slave svetkovinu u čast božice </a:t>
            </a:r>
            <a:r>
              <a:rPr lang="hr-HR" i="1" dirty="0" err="1">
                <a:latin typeface="Book Antiqua" panose="02040602050305030304" pitchFamily="18" charset="0"/>
              </a:rPr>
              <a:t>Dea</a:t>
            </a:r>
            <a:r>
              <a:rPr lang="hr-HR" i="1" dirty="0">
                <a:latin typeface="Book Antiqua" panose="02040602050305030304" pitchFamily="18" charset="0"/>
              </a:rPr>
              <a:t> </a:t>
            </a:r>
            <a:r>
              <a:rPr lang="hr-HR" i="1" dirty="0" err="1">
                <a:latin typeface="Book Antiqua" panose="02040602050305030304" pitchFamily="18" charset="0"/>
              </a:rPr>
              <a:t>dia</a:t>
            </a:r>
            <a:r>
              <a:rPr lang="hr-HR" dirty="0">
                <a:latin typeface="Book Antiqua" panose="0204060205030503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Zazivaju Lare i Marsa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Opet trostruki ritam (</a:t>
            </a:r>
            <a:r>
              <a:rPr lang="hr-HR" i="1" dirty="0" err="1">
                <a:latin typeface="Book Antiqua" panose="02040602050305030304" pitchFamily="18" charset="0"/>
              </a:rPr>
              <a:t>tripudium</a:t>
            </a:r>
            <a:r>
              <a:rPr lang="hr-HR" dirty="0">
                <a:latin typeface="Book Antiqua" panose="02040602050305030304" pitchFamily="18" charset="0"/>
              </a:rPr>
              <a:t>)</a:t>
            </a:r>
          </a:p>
        </p:txBody>
      </p:sp>
    </p:spTree>
  </p:cSld>
  <p:clrMapOvr>
    <a:masterClrMapping/>
  </p:clrMapOvr>
  <p:transition spd="med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DD9B-CA3B-4688-B640-87BFE6DC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>
                <a:latin typeface="Book Antiqua" panose="02040602050305030304" pitchFamily="18" charset="0"/>
              </a:rPr>
              <a:t>Elogiji</a:t>
            </a:r>
            <a:r>
              <a:rPr lang="hr-HR" dirty="0">
                <a:latin typeface="Book Antiqua" panose="02040602050305030304" pitchFamily="18" charset="0"/>
              </a:rPr>
              <a:t> (epitafi) </a:t>
            </a:r>
            <a:r>
              <a:rPr lang="hr-HR" dirty="0" err="1">
                <a:latin typeface="Book Antiqua" panose="02040602050305030304" pitchFamily="18" charset="0"/>
              </a:rPr>
              <a:t>Scipiona</a:t>
            </a: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E91F0-A483-426F-AC98-62E754F5A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Nadgrobni natpisi pripadnika obitelji </a:t>
            </a:r>
            <a:r>
              <a:rPr lang="hr-HR" dirty="0" err="1">
                <a:latin typeface="Book Antiqua" panose="02040602050305030304" pitchFamily="18" charset="0"/>
              </a:rPr>
              <a:t>Scipiona</a:t>
            </a:r>
            <a:endParaRPr lang="hr-HR" dirty="0">
              <a:latin typeface="Book Antiqua" panose="02040602050305030304" pitchFamily="18" charset="0"/>
            </a:endParaRP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3. i 2. </a:t>
            </a:r>
            <a:r>
              <a:rPr lang="hr-HR" dirty="0" err="1">
                <a:latin typeface="Book Antiqua" panose="02040602050305030304" pitchFamily="18" charset="0"/>
              </a:rPr>
              <a:t>st.pr.Kr</a:t>
            </a:r>
            <a:r>
              <a:rPr lang="hr-HR" dirty="0">
                <a:latin typeface="Book Antiqua" panose="02040602050305030304" pitchFamily="18" charset="0"/>
              </a:rPr>
              <a:t>., na sarkofazima</a:t>
            </a: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Slava predaka, državne i vojne službe, tradicija, vrline…</a:t>
            </a: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Dio u saturnijskom stihu, neki već i u </a:t>
            </a:r>
            <a:r>
              <a:rPr lang="hr-HR" dirty="0" err="1">
                <a:latin typeface="Book Antiqua" panose="02040602050305030304" pitchFamily="18" charset="0"/>
              </a:rPr>
              <a:t>grčkm</a:t>
            </a:r>
            <a:r>
              <a:rPr lang="hr-HR" dirty="0">
                <a:latin typeface="Book Antiqua" panose="02040602050305030304" pitchFamily="18" charset="0"/>
              </a:rPr>
              <a:t> metrima (</a:t>
            </a:r>
            <a:r>
              <a:rPr lang="hr-HR" dirty="0" err="1">
                <a:latin typeface="Book Antiqua" panose="02040602050305030304" pitchFamily="18" charset="0"/>
              </a:rPr>
              <a:t>eleg</a:t>
            </a:r>
            <a:r>
              <a:rPr lang="hr-HR" dirty="0">
                <a:latin typeface="Book Antiqua" panose="02040602050305030304" pitchFamily="18" charset="0"/>
              </a:rPr>
              <a:t>. distih, npr.)</a:t>
            </a:r>
          </a:p>
        </p:txBody>
      </p:sp>
    </p:spTree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14" y="260648"/>
            <a:ext cx="8955781" cy="5961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035600"/>
            <a:ext cx="5868144" cy="822400"/>
          </a:xfrm>
        </p:spPr>
        <p:txBody>
          <a:bodyPr>
            <a:noAutofit/>
          </a:bodyPr>
          <a:lstStyle/>
          <a:p>
            <a:r>
              <a:rPr lang="hr-HR" sz="1350" dirty="0"/>
              <a:t>https://giphy.com/gifs/great-mecca-F4XzPZJCZUiaY</a:t>
            </a:r>
          </a:p>
        </p:txBody>
      </p:sp>
    </p:spTree>
    <p:extLst>
      <p:ext uri="{BB962C8B-B14F-4D97-AF65-F5344CB8AC3E}">
        <p14:creationId xmlns:p14="http://schemas.microsoft.com/office/powerpoint/2010/main" val="1103713749"/>
      </p:ext>
    </p:extLst>
  </p:cSld>
  <p:clrMapOvr>
    <a:masterClrMapping/>
  </p:clrMapOvr>
  <p:transition spd="med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C4440-2919-45C6-88F0-7BF84BE0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Začeci drame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F83B-602B-4715-BBBD-B0AA62B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472112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err="1">
                <a:latin typeface="Book Antiqua" panose="02040602050305030304" pitchFamily="18" charset="0"/>
              </a:rPr>
              <a:t>Fesceninski</a:t>
            </a:r>
            <a:r>
              <a:rPr lang="hr-HR" dirty="0">
                <a:latin typeface="Book Antiqua" panose="02040602050305030304" pitchFamily="18" charset="0"/>
              </a:rPr>
              <a:t> stihovi (</a:t>
            </a:r>
            <a:r>
              <a:rPr lang="hr-HR" i="1" dirty="0" err="1">
                <a:latin typeface="Book Antiqua" panose="02040602050305030304" pitchFamily="18" charset="0"/>
              </a:rPr>
              <a:t>versus</a:t>
            </a:r>
            <a:r>
              <a:rPr lang="hr-HR" i="1" dirty="0">
                <a:latin typeface="Book Antiqua" panose="02040602050305030304" pitchFamily="18" charset="0"/>
              </a:rPr>
              <a:t> </a:t>
            </a:r>
            <a:r>
              <a:rPr lang="hr-HR" i="1" dirty="0" err="1">
                <a:latin typeface="Book Antiqua" panose="02040602050305030304" pitchFamily="18" charset="0"/>
              </a:rPr>
              <a:t>Fescennini</a:t>
            </a:r>
            <a:r>
              <a:rPr lang="hr-HR" dirty="0">
                <a:latin typeface="Book Antiqua" panose="0204060205030503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Zovu se po gradu </a:t>
            </a:r>
            <a:r>
              <a:rPr lang="hr-HR" dirty="0" err="1">
                <a:latin typeface="Book Antiqua" panose="02040602050305030304" pitchFamily="18" charset="0"/>
              </a:rPr>
              <a:t>Fesceniji</a:t>
            </a:r>
            <a:r>
              <a:rPr lang="hr-HR" dirty="0">
                <a:latin typeface="Book Antiqua" panose="02040602050305030304" pitchFamily="18" charset="0"/>
              </a:rPr>
              <a:t> u Etruriji ili </a:t>
            </a:r>
            <a:r>
              <a:rPr lang="hr-HR" i="1" dirty="0" err="1">
                <a:latin typeface="Book Antiqua" panose="02040602050305030304" pitchFamily="18" charset="0"/>
              </a:rPr>
              <a:t>fascinum</a:t>
            </a:r>
            <a:r>
              <a:rPr lang="hr-HR" i="1" dirty="0">
                <a:latin typeface="Book Antiqua" panose="02040602050305030304" pitchFamily="18" charset="0"/>
              </a:rPr>
              <a:t> </a:t>
            </a:r>
            <a:r>
              <a:rPr lang="hr-HR" dirty="0">
                <a:latin typeface="Book Antiqua" panose="02040602050305030304" pitchFamily="18" charset="0"/>
              </a:rPr>
              <a:t>(„zlo oko/muški spolni organ”)</a:t>
            </a:r>
          </a:p>
          <a:p>
            <a:pPr lvl="1" eaLnBrk="1" hangingPunct="1">
              <a:defRPr/>
            </a:pPr>
            <a:r>
              <a:rPr lang="hr-HR" dirty="0" err="1">
                <a:latin typeface="Book Antiqua" panose="02040602050305030304" pitchFamily="18" charset="0"/>
              </a:rPr>
              <a:t>Apotropejski</a:t>
            </a:r>
            <a:r>
              <a:rPr lang="hr-HR" dirty="0">
                <a:latin typeface="Book Antiqua" panose="02040602050305030304" pitchFamily="18" charset="0"/>
              </a:rPr>
              <a:t> karakter, izrugivanje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Na vjenčanjima, trijumfima…</a:t>
            </a: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Dramska </a:t>
            </a:r>
            <a:r>
              <a:rPr lang="hr-HR" i="1" dirty="0" err="1">
                <a:latin typeface="Book Antiqua" panose="02040602050305030304" pitchFamily="18" charset="0"/>
              </a:rPr>
              <a:t>satura</a:t>
            </a:r>
            <a:endParaRPr lang="hr-HR" i="1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dirty="0" err="1">
                <a:latin typeface="Book Antiqua" panose="02040602050305030304" pitchFamily="18" charset="0"/>
              </a:rPr>
              <a:t>Atelana</a:t>
            </a:r>
            <a:r>
              <a:rPr lang="hr-HR" dirty="0">
                <a:latin typeface="Book Antiqua" panose="02040602050305030304" pitchFamily="18" charset="0"/>
              </a:rPr>
              <a:t> (</a:t>
            </a:r>
            <a:r>
              <a:rPr lang="hr-HR" i="1" dirty="0">
                <a:latin typeface="Book Antiqua" panose="02040602050305030304" pitchFamily="18" charset="0"/>
              </a:rPr>
              <a:t>fabula</a:t>
            </a:r>
            <a:r>
              <a:rPr lang="hr-HR" dirty="0">
                <a:latin typeface="Book Antiqua" panose="02040602050305030304" pitchFamily="18" charset="0"/>
              </a:rPr>
              <a:t> </a:t>
            </a:r>
            <a:r>
              <a:rPr lang="hr-HR" i="1" dirty="0" err="1">
                <a:latin typeface="Book Antiqua" panose="02040602050305030304" pitchFamily="18" charset="0"/>
              </a:rPr>
              <a:t>Atellana</a:t>
            </a:r>
            <a:r>
              <a:rPr lang="hr-HR" i="1" dirty="0">
                <a:latin typeface="Book Antiqua" panose="02040602050305030304" pitchFamily="18" charset="0"/>
              </a:rPr>
              <a:t> – </a:t>
            </a:r>
            <a:r>
              <a:rPr lang="hr-HR" i="1" dirty="0" err="1">
                <a:latin typeface="Book Antiqua" panose="02040602050305030304" pitchFamily="18" charset="0"/>
              </a:rPr>
              <a:t>ludus</a:t>
            </a:r>
            <a:r>
              <a:rPr lang="hr-HR" i="1" dirty="0">
                <a:latin typeface="Book Antiqua" panose="02040602050305030304" pitchFamily="18" charset="0"/>
              </a:rPr>
              <a:t> </a:t>
            </a:r>
            <a:r>
              <a:rPr lang="hr-HR" i="1" dirty="0" err="1">
                <a:latin typeface="Book Antiqua" panose="02040602050305030304" pitchFamily="18" charset="0"/>
              </a:rPr>
              <a:t>Oscus</a:t>
            </a:r>
            <a:r>
              <a:rPr lang="hr-HR" dirty="0">
                <a:latin typeface="Book Antiqua" panose="0204060205030503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Improvizirane predstave na </a:t>
            </a:r>
            <a:r>
              <a:rPr lang="hr-HR" dirty="0" err="1">
                <a:latin typeface="Book Antiqua" panose="02040602050305030304" pitchFamily="18" charset="0"/>
              </a:rPr>
              <a:t>oskičkom</a:t>
            </a:r>
            <a:r>
              <a:rPr lang="hr-HR" dirty="0">
                <a:latin typeface="Book Antiqua" panose="02040602050305030304" pitchFamily="18" charset="0"/>
              </a:rPr>
              <a:t>, vulgarne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Stalni likovi: </a:t>
            </a:r>
            <a:r>
              <a:rPr lang="hr-HR" i="1" dirty="0" err="1">
                <a:latin typeface="Book Antiqua" panose="02040602050305030304" pitchFamily="18" charset="0"/>
              </a:rPr>
              <a:t>Pappus</a:t>
            </a:r>
            <a:r>
              <a:rPr lang="hr-HR" i="1" dirty="0">
                <a:latin typeface="Book Antiqua" panose="02040602050305030304" pitchFamily="18" charset="0"/>
              </a:rPr>
              <a:t> – </a:t>
            </a:r>
            <a:r>
              <a:rPr lang="hr-HR" dirty="0">
                <a:latin typeface="Book Antiqua" panose="02040602050305030304" pitchFamily="18" charset="0"/>
              </a:rPr>
              <a:t>starac, </a:t>
            </a:r>
            <a:r>
              <a:rPr lang="hr-HR" i="1" dirty="0" err="1">
                <a:latin typeface="Book Antiqua" panose="02040602050305030304" pitchFamily="18" charset="0"/>
              </a:rPr>
              <a:t>Bucco</a:t>
            </a:r>
            <a:r>
              <a:rPr lang="hr-HR" i="1" dirty="0">
                <a:latin typeface="Book Antiqua" panose="02040602050305030304" pitchFamily="18" charset="0"/>
              </a:rPr>
              <a:t> – </a:t>
            </a:r>
            <a:r>
              <a:rPr lang="hr-HR" dirty="0">
                <a:latin typeface="Book Antiqua" panose="02040602050305030304" pitchFamily="18" charset="0"/>
              </a:rPr>
              <a:t>budala, </a:t>
            </a:r>
            <a:r>
              <a:rPr lang="hr-HR" i="1" dirty="0" err="1">
                <a:latin typeface="Book Antiqua" panose="02040602050305030304" pitchFamily="18" charset="0"/>
              </a:rPr>
              <a:t>Dossennus</a:t>
            </a:r>
            <a:r>
              <a:rPr lang="hr-HR" i="1" dirty="0">
                <a:latin typeface="Book Antiqua" panose="02040602050305030304" pitchFamily="18" charset="0"/>
              </a:rPr>
              <a:t> – </a:t>
            </a:r>
            <a:r>
              <a:rPr lang="hr-HR" dirty="0">
                <a:latin typeface="Book Antiqua" panose="02040602050305030304" pitchFamily="18" charset="0"/>
              </a:rPr>
              <a:t>lukavi</a:t>
            </a:r>
            <a:r>
              <a:rPr lang="hr-HR" i="1" dirty="0">
                <a:latin typeface="Book Antiqua" panose="02040602050305030304" pitchFamily="18" charset="0"/>
              </a:rPr>
              <a:t> </a:t>
            </a:r>
            <a:r>
              <a:rPr lang="hr-HR" dirty="0">
                <a:latin typeface="Book Antiqua" panose="02040602050305030304" pitchFamily="18" charset="0"/>
              </a:rPr>
              <a:t>izjelica, </a:t>
            </a:r>
            <a:r>
              <a:rPr lang="hr-HR" i="1" dirty="0" err="1">
                <a:latin typeface="Book Antiqua" panose="02040602050305030304" pitchFamily="18" charset="0"/>
              </a:rPr>
              <a:t>Maccus</a:t>
            </a:r>
            <a:r>
              <a:rPr lang="hr-HR" dirty="0">
                <a:latin typeface="Book Antiqua" panose="02040602050305030304" pitchFamily="18" charset="0"/>
              </a:rPr>
              <a:t> – seljak i lakrdijaš…</a:t>
            </a:r>
          </a:p>
        </p:txBody>
      </p:sp>
    </p:spTree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61" y="476672"/>
            <a:ext cx="8904277" cy="5636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7096"/>
            <a:ext cx="7347694" cy="441804"/>
          </a:xfrm>
        </p:spPr>
        <p:txBody>
          <a:bodyPr>
            <a:noAutofit/>
          </a:bodyPr>
          <a:lstStyle/>
          <a:p>
            <a:pPr algn="l"/>
            <a:r>
              <a:rPr lang="hr-HR" sz="1500" dirty="0" err="1">
                <a:solidFill>
                  <a:schemeClr val="accent5">
                    <a:lumMod val="50000"/>
                  </a:schemeClr>
                </a:solidFill>
              </a:rPr>
              <a:t>Jo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n </a:t>
            </a:r>
            <a:r>
              <a:rPr lang="en-US" sz="1500" dirty="0" err="1">
                <a:solidFill>
                  <a:schemeClr val="accent5">
                    <a:lumMod val="50000"/>
                  </a:schemeClr>
                </a:solidFill>
              </a:rPr>
              <a:t>Platek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accent5">
                    <a:lumMod val="50000"/>
                  </a:schemeClr>
                </a:solidFill>
              </a:rPr>
              <a:t>Besvo</a:t>
            </a:r>
            <a:r>
              <a:rPr lang="hr-HR" sz="15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500" i="1" dirty="0">
                <a:solidFill>
                  <a:schemeClr val="accent5">
                    <a:lumMod val="50000"/>
                  </a:schemeClr>
                </a:solidFill>
              </a:rPr>
              <a:t>First Punic War 264 BC.png</a:t>
            </a:r>
            <a:r>
              <a:rPr lang="hr-HR" sz="1500" dirty="0">
                <a:solidFill>
                  <a:schemeClr val="accent5">
                    <a:lumMod val="50000"/>
                  </a:schemeClr>
                </a:solidFill>
              </a:rPr>
              <a:t>; https://commons.wikimedia.org/wiki/File:First_Punic_War_264_BC_v2.png</a:t>
            </a:r>
          </a:p>
        </p:txBody>
      </p:sp>
    </p:spTree>
    <p:extLst>
      <p:ext uri="{BB962C8B-B14F-4D97-AF65-F5344CB8AC3E}">
        <p14:creationId xmlns:p14="http://schemas.microsoft.com/office/powerpoint/2010/main" val="11367432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5" y="476672"/>
            <a:ext cx="9175376" cy="5576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6237312"/>
            <a:ext cx="6595582" cy="537238"/>
          </a:xfrm>
        </p:spPr>
        <p:txBody>
          <a:bodyPr>
            <a:noAutofit/>
          </a:bodyPr>
          <a:lstStyle/>
          <a:p>
            <a:pPr algn="r"/>
            <a:r>
              <a:rPr lang="en-US" sz="135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Tataryn</a:t>
            </a:r>
            <a:r>
              <a:rPr lang="en-US" sz="135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- Own work, CC BY-SA 3.0, https://commons.wikimedia.org/w/index.php?curid=19625326</a:t>
            </a:r>
            <a:endParaRPr lang="hr-HR" sz="135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18106"/>
      </p:ext>
    </p:extLst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0E1F19-6855-49C7-B1CA-CA4B6FC8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5999"/>
            <a:ext cx="8229600" cy="638175"/>
          </a:xfrm>
        </p:spPr>
        <p:txBody>
          <a:bodyPr/>
          <a:lstStyle/>
          <a:p>
            <a:pPr algn="r"/>
            <a:r>
              <a:rPr lang="en-GB" sz="1350" dirty="0">
                <a:solidFill>
                  <a:schemeClr val="bg1">
                    <a:lumMod val="90000"/>
                  </a:schemeClr>
                </a:solidFill>
              </a:rPr>
              <a:t>https://www.worldhistory.org/image/17289/the-fall-of-the-western-roman-empire-c-480-ce/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7CC35D-EEED-46D1-9894-5CBF90AF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07B60F-5B25-4D80-9FC4-EF8FC9A9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17583"/>
      </p:ext>
    </p:extLst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857250"/>
            <a:ext cx="5829300" cy="857250"/>
          </a:xfrm>
        </p:spPr>
        <p:txBody>
          <a:bodyPr>
            <a:normAutofit/>
          </a:bodyPr>
          <a:lstStyle/>
          <a:p>
            <a:r>
              <a:rPr lang="hr-HR" altLang="sr-Latn-RS" sz="405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Rimska književnost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7175" y="1714500"/>
            <a:ext cx="8563297" cy="5026868"/>
          </a:xfrm>
        </p:spPr>
        <p:txBody>
          <a:bodyPr>
            <a:noAutofit/>
          </a:bodyPr>
          <a:lstStyle/>
          <a:p>
            <a:r>
              <a:rPr lang="hr-HR" altLang="sr-Latn-RS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Književnost grada Rima od njegovih početaka </a:t>
            </a:r>
          </a:p>
          <a:p>
            <a:pPr marL="0" indent="0">
              <a:buNone/>
            </a:pPr>
            <a:r>
              <a:rPr lang="hr-HR" altLang="sr-Latn-R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(21.IV. 753.g.pr.Kr.) do 6.st.A.D.</a:t>
            </a:r>
          </a:p>
          <a:p>
            <a:pPr lvl="1"/>
            <a:r>
              <a:rPr lang="hr-HR" altLang="sr-Latn-RS" sz="25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Pisana latinskim jezikom </a:t>
            </a:r>
          </a:p>
          <a:p>
            <a:pPr lvl="2"/>
            <a:r>
              <a:rPr lang="hr-HR" alt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prema pokrajini Laciju, </a:t>
            </a:r>
            <a:r>
              <a:rPr lang="hr-HR" altLang="sr-Latn-R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Latium</a:t>
            </a:r>
            <a:endParaRPr lang="hr-HR" alt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5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altLang="sr-Latn-RS" sz="255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Novolatinska</a:t>
            </a:r>
            <a:r>
              <a:rPr lang="hr-HR" altLang="sr-Latn-RS" sz="25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književnost traje do dan danas </a:t>
            </a:r>
          </a:p>
          <a:p>
            <a:pPr lvl="1"/>
            <a:r>
              <a:rPr lang="hr-HR" altLang="sr-Latn-RS" sz="25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Većina najpoznatijih autora uopće nije iz Rima</a:t>
            </a:r>
          </a:p>
          <a:p>
            <a:pPr lvl="1"/>
            <a:endParaRPr lang="hr-HR" altLang="sr-Latn-RS" sz="25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9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Sačuvana je c. 1/5 autora (i to ne sva djela):</a:t>
            </a:r>
          </a:p>
          <a:p>
            <a:pPr marL="337500" lvl="1" indent="0">
              <a:buNone/>
            </a:pP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https://blog.oup.com/2013/12/lost-roman-latin-writing-literature/</a:t>
            </a:r>
          </a:p>
        </p:txBody>
      </p:sp>
    </p:spTree>
    <p:extLst>
      <p:ext uri="{BB962C8B-B14F-4D97-AF65-F5344CB8AC3E}">
        <p14:creationId xmlns:p14="http://schemas.microsoft.com/office/powerpoint/2010/main" val="1481208863"/>
      </p:ext>
    </p:extLst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7914" y="404664"/>
            <a:ext cx="7765322" cy="1152128"/>
          </a:xfrm>
        </p:spPr>
        <p:txBody>
          <a:bodyPr/>
          <a:lstStyle/>
          <a:p>
            <a:r>
              <a:rPr lang="hr-HR" altLang="sr-Latn-R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Utjecaji</a:t>
            </a:r>
            <a:endParaRPr lang="en-GB" altLang="sr-Latn-R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14338" y="1971675"/>
            <a:ext cx="8372474" cy="4769693"/>
          </a:xfrm>
        </p:spPr>
        <p:txBody>
          <a:bodyPr>
            <a:normAutofit/>
          </a:bodyPr>
          <a:lstStyle/>
          <a:p>
            <a:r>
              <a:rPr lang="hr-HR" altLang="sr-Latn-R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Etruščanski</a:t>
            </a:r>
          </a:p>
          <a:p>
            <a:pPr lvl="1"/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Neindoeuropski jezik, velik utjecaj na latinski jezik i rimsku kulturu, izumro u 1.st.A.D.</a:t>
            </a:r>
          </a:p>
          <a:p>
            <a:pPr lvl="1"/>
            <a:endParaRPr lang="en-GB" alt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Grčki</a:t>
            </a:r>
          </a:p>
          <a:p>
            <a:pPr lvl="1"/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Iz kolonija s juga Italije (ali i ranije)</a:t>
            </a:r>
          </a:p>
          <a:p>
            <a:pPr lvl="1"/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Nemjerljivo u jeziku (leksik i gramatika), književnosti, kulturi...</a:t>
            </a:r>
          </a:p>
          <a:p>
            <a:pPr lvl="1"/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Pitanje oponašanja i inovativnosti u književnosti</a:t>
            </a:r>
          </a:p>
        </p:txBody>
      </p:sp>
    </p:spTree>
    <p:extLst>
      <p:ext uri="{BB962C8B-B14F-4D97-AF65-F5344CB8AC3E}">
        <p14:creationId xmlns:p14="http://schemas.microsoft.com/office/powerpoint/2010/main" val="3986244363"/>
      </p:ext>
    </p:extLst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2F9F-C95F-4493-A871-E835F435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761"/>
            <a:ext cx="8229600" cy="110331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solidFill>
                  <a:schemeClr val="accent4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I. ili uvodno razdoblje</a:t>
            </a:r>
            <a:endParaRPr lang="hr-HR" i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AC1D99-5F36-456B-AA46-B31523CE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44675"/>
            <a:ext cx="8964612" cy="50133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hr-HR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aetas barbara et inculta </a:t>
            </a:r>
          </a:p>
          <a:p>
            <a:pPr marL="0" indent="0" algn="ctr" eaLnBrk="1" hangingPunct="1">
              <a:buNone/>
              <a:defRPr/>
            </a:pPr>
            <a:endParaRPr lang="hr-HR" i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Nema individualnih autora</a:t>
            </a: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Većinom usmena književnost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Rimljani književnost zovu </a:t>
            </a:r>
            <a:r>
              <a:rPr lang="hr-HR" i="1" dirty="0" err="1">
                <a:latin typeface="Book Antiqua" panose="02040602050305030304" pitchFamily="18" charset="0"/>
              </a:rPr>
              <a:t>litterae</a:t>
            </a:r>
            <a:endParaRPr lang="hr-HR" i="1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I u najranijim tekstovima već se vidi grčki utjecaj</a:t>
            </a:r>
          </a:p>
        </p:txBody>
      </p:sp>
    </p:spTree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1" y="328514"/>
            <a:ext cx="8301037" cy="940245"/>
          </a:xfrm>
        </p:spPr>
        <p:txBody>
          <a:bodyPr>
            <a:normAutofit/>
          </a:bodyPr>
          <a:lstStyle/>
          <a:p>
            <a:r>
              <a:rPr lang="hr-HR" sz="405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Latinski jezik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" y="1268758"/>
            <a:ext cx="8815388" cy="5472609"/>
          </a:xfrm>
        </p:spPr>
        <p:txBody>
          <a:bodyPr>
            <a:normAutofit/>
          </a:bodyPr>
          <a:lstStyle/>
          <a:p>
            <a:r>
              <a:rPr lang="hr-HR" altLang="sr-Latn-RS" sz="2625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Italski jezici</a:t>
            </a:r>
            <a:r>
              <a:rPr lang="hr-HR" altLang="sr-Latn-RS" sz="262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posvjedočeni od 7.st.pr.Kr.</a:t>
            </a:r>
          </a:p>
          <a:p>
            <a:pPr lvl="1"/>
            <a:r>
              <a:rPr lang="hr-HR" altLang="sr-Latn-RS" sz="22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5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oskičko</a:t>
            </a:r>
            <a:r>
              <a:rPr lang="hr-HR" altLang="sr-Latn-RS" sz="22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-umbrijski, </a:t>
            </a:r>
            <a:r>
              <a:rPr lang="hr-HR" altLang="sr-Latn-RS" sz="225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latinsko-</a:t>
            </a:r>
            <a:r>
              <a:rPr lang="hr-HR" altLang="sr-Latn-RS" sz="225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faliskički</a:t>
            </a:r>
            <a:r>
              <a:rPr lang="hr-HR" altLang="sr-Latn-RS" sz="22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romanski</a:t>
            </a:r>
          </a:p>
          <a:p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Više se promijenio od 7. do 3. </a:t>
            </a:r>
            <a:r>
              <a:rPr lang="hr-HR" altLang="sr-Latn-R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st.pr.Kr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nego od tada do danas </a:t>
            </a:r>
          </a:p>
          <a:p>
            <a:pPr lvl="1"/>
            <a:r>
              <a:rPr lang="hr-HR" altLang="sr-Latn-R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standardni / književni latinski; </a:t>
            </a:r>
            <a:r>
              <a:rPr lang="hr-HR" altLang="sr-Latn-RS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sermo urbanus</a:t>
            </a:r>
            <a:endParaRPr lang="hr-HR" altLang="sr-Latn-R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Sermo familiaris </a:t>
            </a:r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govorna varijanta standardnog latinskog</a:t>
            </a:r>
          </a:p>
          <a:p>
            <a:endParaRPr lang="hr-HR" altLang="sr-Latn-R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Vulgarni latinski</a:t>
            </a:r>
            <a:endParaRPr lang="en-GB" altLang="sr-Latn-R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2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Jezik rimskog puka (</a:t>
            </a:r>
            <a:r>
              <a:rPr lang="hr-HR" altLang="sr-Latn-RS" sz="225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sermo</a:t>
            </a:r>
            <a:r>
              <a:rPr lang="hr-HR" altLang="sr-Latn-RS" sz="225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5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hr-HR" altLang="sr-Latn-RS" sz="22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postojao paralelno s klasičnim</a:t>
            </a:r>
          </a:p>
          <a:p>
            <a:pPr lvl="1"/>
            <a:r>
              <a:rPr lang="hr-HR" altLang="sr-Latn-RS" sz="22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Imao je vjerojatno svoje dijalekte</a:t>
            </a:r>
          </a:p>
          <a:p>
            <a:pPr lvl="1"/>
            <a:r>
              <a:rPr lang="hr-HR" altLang="sr-Latn-RS" sz="22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Normalan razvoj koji je u standardnom jeziku putem školstva zaustavljan -&gt; razvoj romanskih jezika</a:t>
            </a:r>
            <a:endParaRPr lang="en-GB" altLang="sr-Latn-RS" sz="22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3573"/>
      </p:ext>
    </p:extLst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1010</TotalTime>
  <Words>1287</Words>
  <Application>Microsoft Office PowerPoint</Application>
  <PresentationFormat>Prikaz na zaslonu (4:3)</PresentationFormat>
  <Paragraphs>127</Paragraphs>
  <Slides>20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Palatino Linotype</vt:lpstr>
      <vt:lpstr>Tahoma</vt:lpstr>
      <vt:lpstr>Times New Roman</vt:lpstr>
      <vt:lpstr>Wingdings</vt:lpstr>
      <vt:lpstr>Textured</vt:lpstr>
      <vt:lpstr>Podjela rimske književnosti</vt:lpstr>
      <vt:lpstr>https://giphy.com/gifs/great-mecca-F4XzPZJCZUiaY</vt:lpstr>
      <vt:lpstr>Jon Platek, Besvo: First Punic War 264 BC.png; https://commons.wikimedia.org/wiki/File:First_Punic_War_264_BC_v2.png</vt:lpstr>
      <vt:lpstr>Tataryn - Own work, CC BY-SA 3.0, https://commons.wikimedia.org/w/index.php?curid=19625326</vt:lpstr>
      <vt:lpstr>https://www.worldhistory.org/image/17289/the-fall-of-the-western-roman-empire-c-480-ce/</vt:lpstr>
      <vt:lpstr>Rimska književnost</vt:lpstr>
      <vt:lpstr>Utjecaji</vt:lpstr>
      <vt:lpstr>I. ili uvodno razdoblje</vt:lpstr>
      <vt:lpstr>Latinski jezik</vt:lpstr>
      <vt:lpstr>Najstariji      spomenici        latinskog</vt:lpstr>
      <vt:lpstr>Fibula Praenestina</vt:lpstr>
      <vt:lpstr>Duenosov natpis</vt:lpstr>
      <vt:lpstr>Lapis Niger (natpis s Foruma)</vt:lpstr>
      <vt:lpstr>Lapis Satricanus</vt:lpstr>
      <vt:lpstr>Gariglianska zdjela</vt:lpstr>
      <vt:lpstr>Carmina</vt:lpstr>
      <vt:lpstr>Carmina Saliaria</vt:lpstr>
      <vt:lpstr>Carmen Arvale  (Carmen fratrum Arvalium)</vt:lpstr>
      <vt:lpstr>Elogiji (epitafi) Scipiona</vt:lpstr>
      <vt:lpstr>Začeci drame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Najstariji spomenici latinskog</dc:title>
  <dc:creator>Maja</dc:creator>
  <cp:lastModifiedBy>Maja Matasović</cp:lastModifiedBy>
  <cp:revision>54</cp:revision>
  <dcterms:created xsi:type="dcterms:W3CDTF">2009-10-13T10:24:29Z</dcterms:created>
  <dcterms:modified xsi:type="dcterms:W3CDTF">2025-02-25T21:47:40Z</dcterms:modified>
</cp:coreProperties>
</file>