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86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13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2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10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69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0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5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55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82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75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F360-D401-4174-AF30-0FBD9181643C}" type="datetimeFigureOut">
              <a:rPr lang="hr-HR" smtClean="0"/>
              <a:t>19.1.2016.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63F4-98C9-4444-8C45-C456A789D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7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lowingdata.com/2015/11/23/sometimes-the-y-axis-doesnt-start-at-zero-and-its-fin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Prezentacija rezultata istraživanja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Kvantitativne metode istraživanja</a:t>
            </a:r>
          </a:p>
          <a:p>
            <a:r>
              <a:rPr lang="hr-HR" dirty="0"/>
              <a:t>d</a:t>
            </a:r>
            <a:r>
              <a:rPr lang="hr-HR" dirty="0" smtClean="0"/>
              <a:t>oc. dr. </a:t>
            </a:r>
            <a:r>
              <a:rPr lang="hr-HR" dirty="0" err="1" smtClean="0"/>
              <a:t>sc</a:t>
            </a:r>
            <a:r>
              <a:rPr lang="hr-HR" dirty="0" smtClean="0"/>
              <a:t>. Dario Pavić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105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Tablice kao prikaz distribucije frekvencija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642581"/>
            <a:ext cx="4410075" cy="38671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56" y="2645453"/>
            <a:ext cx="42672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Grupirani podaci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29" y="485688"/>
            <a:ext cx="4248150" cy="595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28" y="2772569"/>
            <a:ext cx="23907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Kombinirane tablice frekvencija – više varijabli s istom mjernom skalom u istoj tablici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017" y="2454246"/>
            <a:ext cx="47720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Komprimirane tablice frekvencija – izbačene nepotrebne kategorije odgovora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48" y="3106709"/>
            <a:ext cx="4829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Deskriptivna statistika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Opisivanje podataka – usmjerenost na uzorak, ne zaključuje se na populaciju</a:t>
            </a:r>
          </a:p>
          <a:p>
            <a:r>
              <a:rPr lang="hr-HR" dirty="0" smtClean="0"/>
              <a:t>Mjere centralne tendencije i mjere varijacije</a:t>
            </a:r>
          </a:p>
          <a:p>
            <a:r>
              <a:rPr lang="hr-HR" dirty="0" smtClean="0"/>
              <a:t>MCT – </a:t>
            </a:r>
            <a:r>
              <a:rPr lang="hr-HR" dirty="0" err="1" smtClean="0"/>
              <a:t>mod</a:t>
            </a:r>
            <a:r>
              <a:rPr lang="hr-HR" dirty="0" smtClean="0"/>
              <a:t>, medijan i aritmetička sredina</a:t>
            </a:r>
          </a:p>
          <a:p>
            <a:r>
              <a:rPr lang="hr-HR" dirty="0" smtClean="0"/>
              <a:t>Mjere varijacije (varijabilnosti) – raspon, </a:t>
            </a:r>
            <a:r>
              <a:rPr lang="hr-HR" dirty="0" err="1" smtClean="0"/>
              <a:t>interkvartilni</a:t>
            </a:r>
            <a:r>
              <a:rPr lang="hr-HR" dirty="0" smtClean="0"/>
              <a:t> raspon, varijanca, standardna devijacija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390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MCT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object 15"/>
          <p:cNvSpPr/>
          <p:nvPr/>
        </p:nvSpPr>
        <p:spPr>
          <a:xfrm>
            <a:off x="6096936" y="1632718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6" name="object 17"/>
          <p:cNvSpPr/>
          <p:nvPr/>
        </p:nvSpPr>
        <p:spPr>
          <a:xfrm>
            <a:off x="6096936" y="1888096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7" name="object 18"/>
          <p:cNvSpPr/>
          <p:nvPr/>
        </p:nvSpPr>
        <p:spPr>
          <a:xfrm>
            <a:off x="6096936" y="1888096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8" name="object 19"/>
          <p:cNvSpPr/>
          <p:nvPr/>
        </p:nvSpPr>
        <p:spPr>
          <a:xfrm>
            <a:off x="6096936" y="2143475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9" name="object 20"/>
          <p:cNvSpPr/>
          <p:nvPr/>
        </p:nvSpPr>
        <p:spPr>
          <a:xfrm>
            <a:off x="6096936" y="2143475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0" name="object 21"/>
          <p:cNvSpPr/>
          <p:nvPr/>
        </p:nvSpPr>
        <p:spPr>
          <a:xfrm>
            <a:off x="6096936" y="2398853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1" name="object 22"/>
          <p:cNvSpPr/>
          <p:nvPr/>
        </p:nvSpPr>
        <p:spPr>
          <a:xfrm>
            <a:off x="6096936" y="2398853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2" name="object 23"/>
          <p:cNvSpPr/>
          <p:nvPr/>
        </p:nvSpPr>
        <p:spPr>
          <a:xfrm>
            <a:off x="6096936" y="2654232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3" name="object 24"/>
          <p:cNvSpPr/>
          <p:nvPr/>
        </p:nvSpPr>
        <p:spPr>
          <a:xfrm>
            <a:off x="6096936" y="2654232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4" name="object 25"/>
          <p:cNvSpPr/>
          <p:nvPr/>
        </p:nvSpPr>
        <p:spPr>
          <a:xfrm>
            <a:off x="6096936" y="2909610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5" name="object 26"/>
          <p:cNvSpPr/>
          <p:nvPr/>
        </p:nvSpPr>
        <p:spPr>
          <a:xfrm>
            <a:off x="6096936" y="2909610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6" name="object 27"/>
          <p:cNvSpPr/>
          <p:nvPr/>
        </p:nvSpPr>
        <p:spPr>
          <a:xfrm>
            <a:off x="6096936" y="3164990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7" name="object 28"/>
          <p:cNvSpPr/>
          <p:nvPr/>
        </p:nvSpPr>
        <p:spPr>
          <a:xfrm>
            <a:off x="6096936" y="3164990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8" name="object 29"/>
          <p:cNvSpPr/>
          <p:nvPr/>
        </p:nvSpPr>
        <p:spPr>
          <a:xfrm>
            <a:off x="6096936" y="3420368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19" name="object 30"/>
          <p:cNvSpPr/>
          <p:nvPr/>
        </p:nvSpPr>
        <p:spPr>
          <a:xfrm>
            <a:off x="6096936" y="3420368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20" name="object 31"/>
          <p:cNvSpPr/>
          <p:nvPr/>
        </p:nvSpPr>
        <p:spPr>
          <a:xfrm>
            <a:off x="6096936" y="3675747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241663"/>
                </a:moveTo>
                <a:lnTo>
                  <a:pt x="0" y="0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21" name="object 32"/>
          <p:cNvSpPr/>
          <p:nvPr/>
        </p:nvSpPr>
        <p:spPr>
          <a:xfrm>
            <a:off x="6096936" y="3675747"/>
            <a:ext cx="0" cy="255378"/>
          </a:xfrm>
          <a:custGeom>
            <a:avLst/>
            <a:gdLst/>
            <a:ahLst/>
            <a:cxnLst/>
            <a:rect l="l" t="t" r="r" b="b"/>
            <a:pathLst>
              <a:path h="241663">
                <a:moveTo>
                  <a:pt x="0" y="0"/>
                </a:moveTo>
                <a:lnTo>
                  <a:pt x="0" y="241663"/>
                </a:lnTo>
              </a:path>
            </a:pathLst>
          </a:custGeom>
          <a:ln w="75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902"/>
          </a:p>
        </p:txBody>
      </p:sp>
      <p:sp>
        <p:nvSpPr>
          <p:cNvPr id="22" name="object 14"/>
          <p:cNvSpPr txBox="1"/>
          <p:nvPr/>
        </p:nvSpPr>
        <p:spPr>
          <a:xfrm>
            <a:off x="1773685" y="1863699"/>
            <a:ext cx="1138507" cy="41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21">
              <a:lnSpc>
                <a:spcPts val="3176"/>
              </a:lnSpc>
              <a:spcBef>
                <a:spcPts val="159"/>
              </a:spcBef>
            </a:pPr>
            <a:r>
              <a:rPr sz="3012" dirty="0">
                <a:latin typeface="Times New Roman"/>
                <a:cs typeface="Times New Roman"/>
              </a:rPr>
              <a:t>1</a:t>
            </a:r>
            <a:r>
              <a:rPr sz="3012" spc="-4" dirty="0">
                <a:latin typeface="Times New Roman"/>
                <a:cs typeface="Times New Roman"/>
              </a:rPr>
              <a:t>9</a:t>
            </a:r>
            <a:r>
              <a:rPr sz="3012" dirty="0">
                <a:latin typeface="Times New Roman"/>
                <a:cs typeface="Times New Roman"/>
              </a:rPr>
              <a:t>97</a:t>
            </a:r>
          </a:p>
        </p:txBody>
      </p:sp>
      <p:sp>
        <p:nvSpPr>
          <p:cNvPr id="23" name="object 13"/>
          <p:cNvSpPr txBox="1"/>
          <p:nvPr/>
        </p:nvSpPr>
        <p:spPr>
          <a:xfrm>
            <a:off x="3069764" y="1844666"/>
            <a:ext cx="1802595" cy="41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21">
              <a:lnSpc>
                <a:spcPts val="3176"/>
              </a:lnSpc>
              <a:spcBef>
                <a:spcPts val="159"/>
              </a:spcBef>
            </a:pPr>
            <a:r>
              <a:rPr sz="3012" spc="4" dirty="0">
                <a:latin typeface="Times New Roman"/>
                <a:cs typeface="Times New Roman"/>
              </a:rPr>
              <a:t>C</a:t>
            </a:r>
            <a:r>
              <a:rPr sz="3012" spc="-4" dirty="0">
                <a:latin typeface="Times New Roman"/>
                <a:cs typeface="Times New Roman"/>
              </a:rPr>
              <a:t>h</a:t>
            </a:r>
            <a:r>
              <a:rPr sz="3012" dirty="0">
                <a:latin typeface="Times New Roman"/>
                <a:cs typeface="Times New Roman"/>
              </a:rPr>
              <a:t>icago</a:t>
            </a:r>
          </a:p>
        </p:txBody>
      </p:sp>
      <p:sp>
        <p:nvSpPr>
          <p:cNvPr id="24" name="object 12"/>
          <p:cNvSpPr txBox="1"/>
          <p:nvPr/>
        </p:nvSpPr>
        <p:spPr>
          <a:xfrm>
            <a:off x="5307381" y="1866634"/>
            <a:ext cx="1122030" cy="41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21">
              <a:lnSpc>
                <a:spcPts val="3176"/>
              </a:lnSpc>
              <a:spcBef>
                <a:spcPts val="159"/>
              </a:spcBef>
            </a:pPr>
            <a:r>
              <a:rPr sz="3012" dirty="0">
                <a:latin typeface="Times New Roman"/>
                <a:cs typeface="Times New Roman"/>
              </a:rPr>
              <a:t>Bu</a:t>
            </a:r>
            <a:r>
              <a:rPr sz="3012" spc="-4" dirty="0">
                <a:latin typeface="Times New Roman"/>
                <a:cs typeface="Times New Roman"/>
              </a:rPr>
              <a:t>l</a:t>
            </a:r>
            <a:r>
              <a:rPr sz="3012" dirty="0">
                <a:latin typeface="Times New Roman"/>
                <a:cs typeface="Times New Roman"/>
              </a:rPr>
              <a:t>ls</a:t>
            </a:r>
          </a:p>
        </p:txBody>
      </p:sp>
      <p:sp>
        <p:nvSpPr>
          <p:cNvPr id="25" name="object 11"/>
          <p:cNvSpPr txBox="1"/>
          <p:nvPr/>
        </p:nvSpPr>
        <p:spPr>
          <a:xfrm>
            <a:off x="6307663" y="1854727"/>
            <a:ext cx="1702962" cy="410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21">
              <a:lnSpc>
                <a:spcPts val="3176"/>
              </a:lnSpc>
              <a:spcBef>
                <a:spcPts val="159"/>
              </a:spcBef>
            </a:pPr>
            <a:r>
              <a:rPr sz="3012" dirty="0">
                <a:latin typeface="Times New Roman"/>
                <a:cs typeface="Times New Roman"/>
              </a:rPr>
              <a:t>Sal</a:t>
            </a:r>
            <a:r>
              <a:rPr sz="3012" spc="-115" dirty="0">
                <a:latin typeface="Times New Roman"/>
                <a:cs typeface="Times New Roman"/>
              </a:rPr>
              <a:t>a</a:t>
            </a:r>
            <a:r>
              <a:rPr sz="3012" dirty="0">
                <a:latin typeface="Times New Roman"/>
                <a:cs typeface="Times New Roman"/>
              </a:rPr>
              <a:t>ries</a:t>
            </a:r>
          </a:p>
        </p:txBody>
      </p:sp>
      <p:sp>
        <p:nvSpPr>
          <p:cNvPr id="26" name="object 10"/>
          <p:cNvSpPr txBox="1"/>
          <p:nvPr/>
        </p:nvSpPr>
        <p:spPr>
          <a:xfrm>
            <a:off x="1046474" y="2641948"/>
            <a:ext cx="1744553" cy="2291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3632" algn="r">
              <a:lnSpc>
                <a:spcPts val="1886"/>
              </a:lnSpc>
              <a:spcBef>
                <a:spcPts val="94"/>
              </a:spcBef>
            </a:pPr>
            <a:r>
              <a:rPr sz="1744" dirty="0">
                <a:latin typeface="Times New Roman"/>
                <a:cs typeface="Times New Roman"/>
              </a:rPr>
              <a:t>Keith</a:t>
            </a:r>
            <a:r>
              <a:rPr sz="1744" spc="188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B</a:t>
            </a:r>
            <a:r>
              <a:rPr sz="1744" spc="62" dirty="0">
                <a:latin typeface="Times New Roman"/>
                <a:cs typeface="Times New Roman"/>
              </a:rPr>
              <a:t>o</a:t>
            </a:r>
            <a:r>
              <a:rPr sz="1744" dirty="0">
                <a:latin typeface="Times New Roman"/>
                <a:cs typeface="Times New Roman"/>
              </a:rPr>
              <a:t>oth</a:t>
            </a:r>
          </a:p>
          <a:p>
            <a:pPr marR="13428" indent="184085" algn="r">
              <a:lnSpc>
                <a:spcPct val="96112"/>
              </a:lnSpc>
            </a:pPr>
            <a:r>
              <a:rPr sz="1744" dirty="0">
                <a:latin typeface="Times New Roman"/>
                <a:cs typeface="Times New Roman"/>
              </a:rPr>
              <a:t>Randy</a:t>
            </a:r>
            <a:r>
              <a:rPr sz="1744" spc="192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Br</a:t>
            </a:r>
            <a:r>
              <a:rPr sz="1744" spc="-62" dirty="0">
                <a:latin typeface="Times New Roman"/>
                <a:cs typeface="Times New Roman"/>
              </a:rPr>
              <a:t>o</a:t>
            </a:r>
            <a:r>
              <a:rPr sz="1744" dirty="0">
                <a:latin typeface="Times New Roman"/>
                <a:cs typeface="Times New Roman"/>
              </a:rPr>
              <a:t>wn Jud</a:t>
            </a:r>
            <a:r>
              <a:rPr sz="1744" spc="157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Buechler Scott</a:t>
            </a:r>
            <a:r>
              <a:rPr sz="1744" spc="141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Burrell Jason</a:t>
            </a:r>
            <a:r>
              <a:rPr sz="1744" spc="162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Caffey Ron</a:t>
            </a:r>
            <a:r>
              <a:rPr sz="1744" spc="188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H</a:t>
            </a:r>
            <a:r>
              <a:rPr sz="1744" spc="-57" dirty="0">
                <a:latin typeface="Times New Roman"/>
                <a:cs typeface="Times New Roman"/>
              </a:rPr>
              <a:t>a</a:t>
            </a:r>
            <a:r>
              <a:rPr sz="1744" dirty="0">
                <a:latin typeface="Times New Roman"/>
                <a:cs typeface="Times New Roman"/>
              </a:rPr>
              <a:t>r</a:t>
            </a:r>
            <a:r>
              <a:rPr sz="1744" spc="62" dirty="0">
                <a:latin typeface="Times New Roman"/>
                <a:cs typeface="Times New Roman"/>
              </a:rPr>
              <a:t>p</a:t>
            </a:r>
            <a:r>
              <a:rPr sz="1744" dirty="0">
                <a:latin typeface="Times New Roman"/>
                <a:cs typeface="Times New Roman"/>
              </a:rPr>
              <a:t>er </a:t>
            </a:r>
            <a:r>
              <a:rPr sz="1744" dirty="0">
                <a:solidFill>
                  <a:srgbClr val="FFC000"/>
                </a:solidFill>
                <a:latin typeface="Times New Roman"/>
                <a:cs typeface="Times New Roman"/>
              </a:rPr>
              <a:t>Michael</a:t>
            </a:r>
            <a:r>
              <a:rPr sz="1744" spc="213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744" dirty="0">
                <a:solidFill>
                  <a:srgbClr val="FFC000"/>
                </a:solidFill>
                <a:latin typeface="Times New Roman"/>
                <a:cs typeface="Times New Roman"/>
              </a:rPr>
              <a:t>J</a:t>
            </a:r>
            <a:r>
              <a:rPr sz="1744" spc="-62" dirty="0">
                <a:solidFill>
                  <a:srgbClr val="FFC000"/>
                </a:solidFill>
                <a:latin typeface="Times New Roman"/>
                <a:cs typeface="Times New Roman"/>
              </a:rPr>
              <a:t>o</a:t>
            </a:r>
            <a:r>
              <a:rPr sz="1744" dirty="0">
                <a:solidFill>
                  <a:srgbClr val="FFC000"/>
                </a:solidFill>
                <a:latin typeface="Times New Roman"/>
                <a:cs typeface="Times New Roman"/>
              </a:rPr>
              <a:t>rdan </a:t>
            </a:r>
            <a:r>
              <a:rPr sz="1744" dirty="0">
                <a:latin typeface="Times New Roman"/>
                <a:cs typeface="Times New Roman"/>
              </a:rPr>
              <a:t>Steve</a:t>
            </a:r>
            <a:r>
              <a:rPr sz="1744" spc="415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Kerr</a:t>
            </a:r>
          </a:p>
          <a:p>
            <a:pPr marR="13421" algn="r">
              <a:lnSpc>
                <a:spcPct val="95825"/>
              </a:lnSpc>
            </a:pPr>
            <a:r>
              <a:rPr sz="1744" dirty="0">
                <a:latin typeface="Times New Roman"/>
                <a:cs typeface="Times New Roman"/>
              </a:rPr>
              <a:t>J</a:t>
            </a:r>
            <a:r>
              <a:rPr sz="1744" spc="81" dirty="0">
                <a:latin typeface="Times New Roman"/>
                <a:cs typeface="Times New Roman"/>
              </a:rPr>
              <a:t>o</a:t>
            </a:r>
            <a:r>
              <a:rPr sz="1744" dirty="0">
                <a:latin typeface="Times New Roman"/>
                <a:cs typeface="Times New Roman"/>
              </a:rPr>
              <a:t>e</a:t>
            </a:r>
            <a:r>
              <a:rPr sz="1744" spc="182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Kleine</a:t>
            </a:r>
          </a:p>
        </p:txBody>
      </p:sp>
      <p:sp>
        <p:nvSpPr>
          <p:cNvPr id="27" name="object 9"/>
          <p:cNvSpPr txBox="1"/>
          <p:nvPr/>
        </p:nvSpPr>
        <p:spPr>
          <a:xfrm>
            <a:off x="2982101" y="2398853"/>
            <a:ext cx="1461880" cy="2291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7645" marR="134">
              <a:lnSpc>
                <a:spcPts val="1886"/>
              </a:lnSpc>
              <a:spcBef>
                <a:spcPts val="94"/>
              </a:spcBef>
            </a:pPr>
            <a:r>
              <a:rPr sz="1744" dirty="0">
                <a:latin typeface="Times New Roman"/>
                <a:cs typeface="Times New Roman"/>
              </a:rPr>
              <a:t>$597,600</a:t>
            </a:r>
          </a:p>
          <a:p>
            <a:pPr marL="152032" marR="130">
              <a:lnSpc>
                <a:spcPct val="95825"/>
              </a:lnSpc>
            </a:pPr>
            <a:r>
              <a:rPr sz="1744" dirty="0">
                <a:latin typeface="Times New Roman"/>
                <a:cs typeface="Times New Roman"/>
              </a:rPr>
              <a:t>$1,260,000</a:t>
            </a:r>
          </a:p>
          <a:p>
            <a:pPr marL="367557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$500,000</a:t>
            </a:r>
          </a:p>
          <a:p>
            <a:pPr marL="152004" marR="159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$1,430,000</a:t>
            </a:r>
          </a:p>
          <a:p>
            <a:pPr marL="367546" marR="12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$850,920</a:t>
            </a:r>
          </a:p>
          <a:p>
            <a:pPr marL="152009" marR="152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$4,560,000</a:t>
            </a:r>
          </a:p>
          <a:p>
            <a:pPr marL="13421" marR="98">
              <a:lnSpc>
                <a:spcPct val="95825"/>
              </a:lnSpc>
              <a:spcBef>
                <a:spcPts val="5"/>
              </a:spcBef>
            </a:pPr>
            <a:r>
              <a:rPr sz="1744" dirty="0">
                <a:solidFill>
                  <a:srgbClr val="FFC000"/>
                </a:solidFill>
                <a:latin typeface="Times New Roman"/>
                <a:cs typeface="Times New Roman"/>
              </a:rPr>
              <a:t>$33,140,000</a:t>
            </a:r>
          </a:p>
          <a:p>
            <a:pPr marL="367622" marR="157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$750,000</a:t>
            </a:r>
          </a:p>
          <a:p>
            <a:pPr marL="367633" marR="145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$272,250</a:t>
            </a:r>
          </a:p>
        </p:txBody>
      </p:sp>
      <p:sp>
        <p:nvSpPr>
          <p:cNvPr id="28" name="object 8"/>
          <p:cNvSpPr txBox="1"/>
          <p:nvPr/>
        </p:nvSpPr>
        <p:spPr>
          <a:xfrm>
            <a:off x="4757875" y="2412760"/>
            <a:ext cx="714908" cy="504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604">
              <a:lnSpc>
                <a:spcPts val="1886"/>
              </a:lnSpc>
              <a:spcBef>
                <a:spcPts val="94"/>
              </a:spcBef>
            </a:pPr>
            <a:r>
              <a:rPr sz="1744" spc="-179" dirty="0">
                <a:latin typeface="Times New Roman"/>
                <a:cs typeface="Times New Roman"/>
              </a:rPr>
              <a:t>T</a:t>
            </a:r>
            <a:r>
              <a:rPr sz="1744" dirty="0">
                <a:latin typeface="Times New Roman"/>
                <a:cs typeface="Times New Roman"/>
              </a:rPr>
              <a:t>oni</a:t>
            </a:r>
          </a:p>
          <a:p>
            <a:pPr marL="13421" marR="13076">
              <a:lnSpc>
                <a:spcPct val="95825"/>
              </a:lnSpc>
            </a:pPr>
            <a:r>
              <a:rPr sz="1744" dirty="0">
                <a:latin typeface="Times New Roman"/>
                <a:cs typeface="Times New Roman"/>
              </a:rPr>
              <a:t>Rus</a:t>
            </a:r>
            <a:r>
              <a:rPr sz="1744" spc="-57" dirty="0">
                <a:latin typeface="Times New Roman"/>
                <a:cs typeface="Times New Roman"/>
              </a:rPr>
              <a:t>t</a:t>
            </a:r>
            <a:r>
              <a:rPr sz="1744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9" name="object 7"/>
          <p:cNvSpPr txBox="1"/>
          <p:nvPr/>
        </p:nvSpPr>
        <p:spPr>
          <a:xfrm>
            <a:off x="5472783" y="2417886"/>
            <a:ext cx="791226" cy="504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97" marR="12">
              <a:lnSpc>
                <a:spcPts val="1886"/>
              </a:lnSpc>
              <a:spcBef>
                <a:spcPts val="94"/>
              </a:spcBef>
            </a:pPr>
            <a:r>
              <a:rPr sz="1744" dirty="0">
                <a:latin typeface="Times New Roman"/>
                <a:cs typeface="Times New Roman"/>
              </a:rPr>
              <a:t>Ku</a:t>
            </a:r>
            <a:r>
              <a:rPr sz="1744" spc="-57" dirty="0">
                <a:latin typeface="Times New Roman"/>
                <a:cs typeface="Times New Roman"/>
              </a:rPr>
              <a:t>k</a:t>
            </a:r>
            <a:r>
              <a:rPr sz="1744" spc="62" dirty="0">
                <a:latin typeface="Times New Roman"/>
                <a:cs typeface="Times New Roman"/>
              </a:rPr>
              <a:t>o</a:t>
            </a:r>
            <a:r>
              <a:rPr sz="1744" dirty="0">
                <a:latin typeface="Times New Roman"/>
                <a:cs typeface="Times New Roman"/>
              </a:rPr>
              <a:t>c</a:t>
            </a:r>
          </a:p>
          <a:p>
            <a:pPr marL="13421">
              <a:lnSpc>
                <a:spcPct val="95825"/>
              </a:lnSpc>
            </a:pPr>
            <a:r>
              <a:rPr sz="1744" dirty="0">
                <a:latin typeface="Times New Roman"/>
                <a:cs typeface="Times New Roman"/>
              </a:rPr>
              <a:t>LaRue</a:t>
            </a:r>
          </a:p>
        </p:txBody>
      </p:sp>
      <p:sp>
        <p:nvSpPr>
          <p:cNvPr id="30" name="object 6"/>
          <p:cNvSpPr txBox="1"/>
          <p:nvPr/>
        </p:nvSpPr>
        <p:spPr>
          <a:xfrm>
            <a:off x="6680775" y="2428590"/>
            <a:ext cx="1323417" cy="2291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45" marR="147">
              <a:lnSpc>
                <a:spcPts val="1886"/>
              </a:lnSpc>
              <a:spcBef>
                <a:spcPts val="94"/>
              </a:spcBef>
            </a:pPr>
            <a:r>
              <a:rPr sz="1744" dirty="0">
                <a:latin typeface="Times New Roman"/>
                <a:cs typeface="Times New Roman"/>
              </a:rPr>
              <a:t>$4,560,000</a:t>
            </a:r>
          </a:p>
          <a:p>
            <a:pPr marL="229174" marR="134">
              <a:lnSpc>
                <a:spcPct val="95825"/>
              </a:lnSpc>
            </a:pPr>
            <a:r>
              <a:rPr sz="1744" dirty="0">
                <a:latin typeface="Times New Roman"/>
                <a:cs typeface="Times New Roman"/>
              </a:rPr>
              <a:t>$242,000</a:t>
            </a:r>
          </a:p>
          <a:p>
            <a:pPr marL="13421" marR="49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$3,184,900</a:t>
            </a:r>
          </a:p>
          <a:p>
            <a:pPr marL="13563" marR="129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$1,150,000</a:t>
            </a:r>
          </a:p>
          <a:p>
            <a:pPr marL="13470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$2,775,000</a:t>
            </a:r>
          </a:p>
          <a:p>
            <a:pPr marL="13537" marR="155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$4,500,000</a:t>
            </a:r>
          </a:p>
          <a:p>
            <a:pPr marL="13541" marR="150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$1,235,000</a:t>
            </a:r>
          </a:p>
          <a:p>
            <a:pPr marL="229147" marR="162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$693,840</a:t>
            </a:r>
          </a:p>
          <a:p>
            <a:pPr marL="13543" marR="149">
              <a:lnSpc>
                <a:spcPct val="95825"/>
              </a:lnSpc>
              <a:spcBef>
                <a:spcPts val="5"/>
              </a:spcBef>
            </a:pPr>
            <a:r>
              <a:rPr sz="1744" dirty="0">
                <a:latin typeface="Times New Roman"/>
                <a:cs typeface="Times New Roman"/>
              </a:rPr>
              <a:t>$1,800,000</a:t>
            </a:r>
          </a:p>
        </p:txBody>
      </p:sp>
      <p:sp>
        <p:nvSpPr>
          <p:cNvPr id="31" name="object 5"/>
          <p:cNvSpPr txBox="1"/>
          <p:nvPr/>
        </p:nvSpPr>
        <p:spPr>
          <a:xfrm>
            <a:off x="4242498" y="2928643"/>
            <a:ext cx="1878507" cy="1780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3470" algn="r">
              <a:lnSpc>
                <a:spcPts val="1886"/>
              </a:lnSpc>
              <a:spcBef>
                <a:spcPts val="94"/>
              </a:spcBef>
            </a:pPr>
            <a:r>
              <a:rPr sz="1744" dirty="0">
                <a:latin typeface="Times New Roman"/>
                <a:cs typeface="Times New Roman"/>
              </a:rPr>
              <a:t>Luc</a:t>
            </a:r>
            <a:r>
              <a:rPr sz="1744" spc="201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Longley</a:t>
            </a:r>
          </a:p>
          <a:p>
            <a:pPr marR="13421" indent="288841" algn="r">
              <a:lnSpc>
                <a:spcPct val="96112"/>
              </a:lnSpc>
            </a:pPr>
            <a:r>
              <a:rPr sz="1744" dirty="0">
                <a:latin typeface="Times New Roman"/>
                <a:cs typeface="Times New Roman"/>
              </a:rPr>
              <a:t>Ro</a:t>
            </a:r>
            <a:r>
              <a:rPr sz="1744" spc="80" dirty="0">
                <a:latin typeface="Times New Roman"/>
                <a:cs typeface="Times New Roman"/>
              </a:rPr>
              <a:t>b</a:t>
            </a:r>
            <a:r>
              <a:rPr sz="1744" dirty="0">
                <a:latin typeface="Times New Roman"/>
                <a:cs typeface="Times New Roman"/>
              </a:rPr>
              <a:t>ert</a:t>
            </a:r>
            <a:r>
              <a:rPr sz="1744" spc="215" dirty="0">
                <a:latin typeface="Times New Roman"/>
                <a:cs typeface="Times New Roman"/>
              </a:rPr>
              <a:t> </a:t>
            </a:r>
            <a:r>
              <a:rPr sz="1744" spc="-62" dirty="0">
                <a:latin typeface="Times New Roman"/>
                <a:cs typeface="Times New Roman"/>
              </a:rPr>
              <a:t>P</a:t>
            </a:r>
            <a:r>
              <a:rPr sz="1744" spc="-57" dirty="0">
                <a:latin typeface="Times New Roman"/>
                <a:cs typeface="Times New Roman"/>
              </a:rPr>
              <a:t>a</a:t>
            </a:r>
            <a:r>
              <a:rPr sz="1744" dirty="0">
                <a:latin typeface="Times New Roman"/>
                <a:cs typeface="Times New Roman"/>
              </a:rPr>
              <a:t>rish Scottie</a:t>
            </a:r>
            <a:r>
              <a:rPr sz="1744" spc="165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Pip</a:t>
            </a:r>
            <a:r>
              <a:rPr sz="1744" spc="62" dirty="0">
                <a:latin typeface="Times New Roman"/>
                <a:cs typeface="Times New Roman"/>
              </a:rPr>
              <a:t>p</a:t>
            </a:r>
            <a:r>
              <a:rPr sz="1744" dirty="0">
                <a:latin typeface="Times New Roman"/>
                <a:cs typeface="Times New Roman"/>
              </a:rPr>
              <a:t>en Dennis</a:t>
            </a:r>
            <a:r>
              <a:rPr sz="1744" spc="232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R</a:t>
            </a:r>
            <a:r>
              <a:rPr sz="1744" spc="62" dirty="0">
                <a:latin typeface="Times New Roman"/>
                <a:cs typeface="Times New Roman"/>
              </a:rPr>
              <a:t>o</a:t>
            </a:r>
            <a:r>
              <a:rPr sz="1744" dirty="0">
                <a:latin typeface="Times New Roman"/>
                <a:cs typeface="Times New Roman"/>
              </a:rPr>
              <a:t>dman Dic</a:t>
            </a:r>
            <a:r>
              <a:rPr sz="1744" spc="-69" dirty="0">
                <a:latin typeface="Times New Roman"/>
                <a:cs typeface="Times New Roman"/>
              </a:rPr>
              <a:t>k</a:t>
            </a:r>
            <a:r>
              <a:rPr sz="1744" dirty="0">
                <a:latin typeface="Times New Roman"/>
                <a:cs typeface="Times New Roman"/>
              </a:rPr>
              <a:t>ey</a:t>
            </a:r>
            <a:r>
              <a:rPr sz="1744" spc="135" dirty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Simpkins David</a:t>
            </a:r>
            <a:r>
              <a:rPr sz="1744" spc="206" dirty="0">
                <a:latin typeface="Times New Roman"/>
                <a:cs typeface="Times New Roman"/>
              </a:rPr>
              <a:t> </a:t>
            </a:r>
            <a:r>
              <a:rPr sz="1744" spc="-62" dirty="0" smtClean="0">
                <a:latin typeface="Times New Roman"/>
                <a:cs typeface="Times New Roman"/>
              </a:rPr>
              <a:t>V</a:t>
            </a:r>
            <a:r>
              <a:rPr sz="1744" dirty="0" smtClean="0">
                <a:latin typeface="Times New Roman"/>
                <a:cs typeface="Times New Roman"/>
              </a:rPr>
              <a:t>aughn</a:t>
            </a:r>
            <a:endParaRPr lang="hr-HR" sz="1744" dirty="0" smtClean="0">
              <a:latin typeface="Times New Roman"/>
              <a:cs typeface="Times New Roman"/>
            </a:endParaRPr>
          </a:p>
          <a:p>
            <a:pPr marR="13421" indent="288841" algn="r">
              <a:lnSpc>
                <a:spcPct val="96112"/>
              </a:lnSpc>
            </a:pPr>
            <a:r>
              <a:rPr sz="1744" dirty="0" smtClean="0">
                <a:latin typeface="Times New Roman"/>
                <a:cs typeface="Times New Roman"/>
              </a:rPr>
              <a:t> </a:t>
            </a:r>
            <a:r>
              <a:rPr sz="1744" dirty="0">
                <a:latin typeface="Times New Roman"/>
                <a:cs typeface="Times New Roman"/>
              </a:rPr>
              <a:t>Bill </a:t>
            </a:r>
            <a:r>
              <a:rPr sz="1744" spc="-57" dirty="0" err="1" smtClean="0">
                <a:latin typeface="Times New Roman"/>
                <a:cs typeface="Times New Roman"/>
              </a:rPr>
              <a:t>W</a:t>
            </a:r>
            <a:r>
              <a:rPr sz="1744" dirty="0" err="1" smtClean="0">
                <a:latin typeface="Times New Roman"/>
                <a:cs typeface="Times New Roman"/>
              </a:rPr>
              <a:t>ennington</a:t>
            </a:r>
            <a:endParaRPr sz="1744" dirty="0">
              <a:latin typeface="Times New Roman"/>
              <a:cs typeface="Times New Roman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1076751" y="5043838"/>
            <a:ext cx="1356697" cy="1108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1805" marR="6553">
              <a:lnSpc>
                <a:spcPts val="2668"/>
              </a:lnSpc>
              <a:spcBef>
                <a:spcPts val="133"/>
              </a:spcBef>
            </a:pPr>
            <a:r>
              <a:rPr sz="2483" dirty="0">
                <a:latin typeface="Times New Roman"/>
                <a:cs typeface="Times New Roman"/>
              </a:rPr>
              <a:t>mean:</a:t>
            </a:r>
          </a:p>
          <a:p>
            <a:pPr marL="13421">
              <a:lnSpc>
                <a:spcPct val="95825"/>
              </a:lnSpc>
              <a:spcBef>
                <a:spcPts val="8"/>
              </a:spcBef>
            </a:pPr>
            <a:r>
              <a:rPr sz="2483" dirty="0">
                <a:latin typeface="Times New Roman"/>
                <a:cs typeface="Times New Roman"/>
              </a:rPr>
              <a:t>median:</a:t>
            </a:r>
          </a:p>
          <a:p>
            <a:pPr marL="279622" marR="6377">
              <a:lnSpc>
                <a:spcPct val="95825"/>
              </a:lnSpc>
              <a:spcBef>
                <a:spcPts val="143"/>
              </a:spcBef>
            </a:pPr>
            <a:r>
              <a:rPr sz="2483" dirty="0">
                <a:latin typeface="Times New Roman"/>
                <a:cs typeface="Times New Roman"/>
              </a:rPr>
              <a:t>m</a:t>
            </a:r>
            <a:r>
              <a:rPr sz="2483" spc="89" dirty="0">
                <a:latin typeface="Times New Roman"/>
                <a:cs typeface="Times New Roman"/>
              </a:rPr>
              <a:t>o</a:t>
            </a:r>
            <a:r>
              <a:rPr sz="2483" dirty="0">
                <a:latin typeface="Times New Roman"/>
                <a:cs typeface="Times New Roman"/>
              </a:rPr>
              <a:t>de:</a:t>
            </a:r>
          </a:p>
        </p:txBody>
      </p:sp>
      <p:sp>
        <p:nvSpPr>
          <p:cNvPr id="33" name="object 3"/>
          <p:cNvSpPr txBox="1"/>
          <p:nvPr/>
        </p:nvSpPr>
        <p:spPr>
          <a:xfrm>
            <a:off x="2671999" y="5068573"/>
            <a:ext cx="1893936" cy="1108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21" marR="67">
              <a:lnSpc>
                <a:spcPts val="2668"/>
              </a:lnSpc>
              <a:spcBef>
                <a:spcPts val="133"/>
              </a:spcBef>
            </a:pPr>
            <a:r>
              <a:rPr sz="2483" dirty="0">
                <a:latin typeface="Times New Roman"/>
                <a:cs typeface="Times New Roman"/>
              </a:rPr>
              <a:t>$3,527,862</a:t>
            </a:r>
          </a:p>
          <a:p>
            <a:pPr marL="13488">
              <a:lnSpc>
                <a:spcPct val="95825"/>
              </a:lnSpc>
              <a:spcBef>
                <a:spcPts val="8"/>
              </a:spcBef>
            </a:pPr>
            <a:r>
              <a:rPr sz="2483" dirty="0">
                <a:latin typeface="Times New Roman"/>
                <a:cs typeface="Times New Roman"/>
              </a:rPr>
              <a:t>$1,247,500</a:t>
            </a:r>
          </a:p>
          <a:p>
            <a:pPr marL="13597" marR="210">
              <a:lnSpc>
                <a:spcPct val="95825"/>
              </a:lnSpc>
              <a:spcBef>
                <a:spcPts val="143"/>
              </a:spcBef>
            </a:pPr>
            <a:r>
              <a:rPr sz="2483" dirty="0">
                <a:latin typeface="Times New Roman"/>
                <a:cs typeface="Times New Roman"/>
              </a:rPr>
              <a:t>$4,560,000</a:t>
            </a:r>
          </a:p>
        </p:txBody>
      </p:sp>
    </p:spTree>
    <p:extLst>
      <p:ext uri="{BB962C8B-B14F-4D97-AF65-F5344CB8AC3E}">
        <p14:creationId xmlns:p14="http://schemas.microsoft.com/office/powerpoint/2010/main" val="248040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MCT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887" y="2113698"/>
            <a:ext cx="4324350" cy="1381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3698"/>
            <a:ext cx="4419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 varijacije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Raspon – razlika između najveće i najniže vrijednosti</a:t>
            </a:r>
          </a:p>
          <a:p>
            <a:r>
              <a:rPr lang="hr-HR" dirty="0" smtClean="0"/>
              <a:t>Problem </a:t>
            </a:r>
            <a:r>
              <a:rPr lang="hr-HR" i="1" dirty="0" err="1" smtClean="0"/>
              <a:t>outliera</a:t>
            </a:r>
            <a:r>
              <a:rPr lang="hr-HR" dirty="0"/>
              <a:t> </a:t>
            </a:r>
            <a:r>
              <a:rPr lang="hr-HR" dirty="0" smtClean="0"/>
              <a:t>stršeće vrijednosti</a:t>
            </a:r>
          </a:p>
          <a:p>
            <a:r>
              <a:rPr lang="hr-HR" dirty="0" err="1" smtClean="0"/>
              <a:t>Interkvartilni</a:t>
            </a:r>
            <a:r>
              <a:rPr lang="hr-HR" dirty="0" smtClean="0"/>
              <a:t> raspon razlika između vrijednosti na 75% i 25% poredanih rezultata</a:t>
            </a:r>
          </a:p>
          <a:p>
            <a:r>
              <a:rPr lang="hr-HR" dirty="0" smtClean="0"/>
              <a:t>Pojam </a:t>
            </a:r>
            <a:r>
              <a:rPr lang="hr-HR" dirty="0" err="1" smtClean="0"/>
              <a:t>kvantila</a:t>
            </a:r>
            <a:r>
              <a:rPr lang="hr-HR" dirty="0" smtClean="0"/>
              <a:t> (</a:t>
            </a:r>
            <a:r>
              <a:rPr lang="hr-HR" dirty="0" err="1" smtClean="0"/>
              <a:t>centili</a:t>
            </a:r>
            <a:r>
              <a:rPr lang="hr-HR" dirty="0" smtClean="0"/>
              <a:t>, </a:t>
            </a:r>
            <a:r>
              <a:rPr lang="hr-HR" dirty="0" err="1" smtClean="0"/>
              <a:t>decili</a:t>
            </a:r>
            <a:r>
              <a:rPr lang="hr-HR" dirty="0" smtClean="0"/>
              <a:t>, </a:t>
            </a:r>
            <a:r>
              <a:rPr lang="hr-HR" dirty="0" err="1" smtClean="0"/>
              <a:t>kvintili</a:t>
            </a:r>
            <a:r>
              <a:rPr lang="hr-HR" dirty="0" smtClean="0"/>
              <a:t>, </a:t>
            </a:r>
            <a:r>
              <a:rPr lang="hr-HR" dirty="0" err="1" smtClean="0"/>
              <a:t>kvartili</a:t>
            </a:r>
            <a:r>
              <a:rPr lang="hr-HR" dirty="0" smtClean="0"/>
              <a:t>…) – dijele set podataka na 100, 10, 5, 4…</a:t>
            </a:r>
          </a:p>
          <a:p>
            <a:r>
              <a:rPr lang="hr-HR" dirty="0" smtClean="0"/>
              <a:t>Varijanca</a:t>
            </a:r>
          </a:p>
          <a:p>
            <a:r>
              <a:rPr lang="hr-HR" dirty="0" smtClean="0"/>
              <a:t>St. devijacija 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76" y="4657465"/>
            <a:ext cx="1457892" cy="6044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83" y="5396893"/>
            <a:ext cx="1345017" cy="5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Normalna distribucija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080" y="2452256"/>
            <a:ext cx="5241108" cy="27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Krostabulacija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Krostabulacija</a:t>
            </a:r>
            <a:r>
              <a:rPr lang="hr-HR" dirty="0" smtClean="0"/>
              <a:t> – tablični prikaz </a:t>
            </a:r>
            <a:r>
              <a:rPr lang="hr-HR" dirty="0" err="1" smtClean="0"/>
              <a:t>onosa</a:t>
            </a:r>
            <a:r>
              <a:rPr lang="hr-HR" dirty="0" smtClean="0"/>
              <a:t> između više varijabli (najčešće dvije – </a:t>
            </a:r>
            <a:r>
              <a:rPr lang="hr-HR" dirty="0" err="1" smtClean="0"/>
              <a:t>bivarijatna</a:t>
            </a:r>
            <a:r>
              <a:rPr lang="hr-HR" dirty="0" smtClean="0"/>
              <a:t> distribucija)</a:t>
            </a:r>
          </a:p>
          <a:p>
            <a:r>
              <a:rPr lang="hr-HR" dirty="0" smtClean="0"/>
              <a:t>Primjer dobi – </a:t>
            </a:r>
            <a:r>
              <a:rPr lang="hr-HR" dirty="0" err="1" smtClean="0"/>
              <a:t>rekategoriziranje</a:t>
            </a:r>
            <a:r>
              <a:rPr lang="hr-HR" dirty="0" smtClean="0"/>
              <a:t> varijabli</a:t>
            </a:r>
          </a:p>
          <a:p>
            <a:r>
              <a:rPr lang="hr-HR" dirty="0" smtClean="0"/>
              <a:t>Grafički prikaz – složeni stupčasti dijagrami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53" y="3687248"/>
            <a:ext cx="3974955" cy="26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Temelji analize i prezentacije rezultata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Analize moraju odražavati teorijske postavke i plan istraživanja</a:t>
            </a:r>
          </a:p>
          <a:p>
            <a:r>
              <a:rPr lang="hr-HR" dirty="0" smtClean="0"/>
              <a:t>Statističke metode moraju biti prilagođene skali mjerenja pojedine varijable</a:t>
            </a:r>
          </a:p>
          <a:p>
            <a:r>
              <a:rPr lang="hr-HR" dirty="0" smtClean="0"/>
              <a:t>Statističke metode moraju odražavati postojanje kauzalnom modela objašnjenja istraživane pojave</a:t>
            </a:r>
          </a:p>
          <a:p>
            <a:r>
              <a:rPr lang="hr-HR" dirty="0" smtClean="0"/>
              <a:t>Pri prezentaciji i analizi slijediti progresiju od jednostavnijih statističkih metoda deskriptivne statistike prema složenijim statističkim metodama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133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Krostabulacija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726" y="2341606"/>
            <a:ext cx="4200525" cy="2371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69" y="2341606"/>
            <a:ext cx="4286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Krostabulacija</a:t>
            </a:r>
            <a:r>
              <a:rPr lang="hr-HR" dirty="0" smtClean="0"/>
              <a:t> – opisivanje povezanosti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Postojanje povezanosti varijabli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Snaga povezanosti varijabli – koliko variraju distribucije između kategorija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Smjer povezanosti varijabli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Uzorak povezanosti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081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Krostabulacija</a:t>
            </a:r>
            <a:r>
              <a:rPr lang="hr-HR" dirty="0" smtClean="0"/>
              <a:t> – opisivanje povezanosti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821" y="1865861"/>
            <a:ext cx="4933950" cy="18764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13" y="1690688"/>
            <a:ext cx="48482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Korelacija i regresijska analiza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Pearsonov</a:t>
            </a:r>
            <a:r>
              <a:rPr lang="hr-HR" dirty="0" smtClean="0"/>
              <a:t> koeficijent korelacije r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47" y="2673062"/>
            <a:ext cx="4248150" cy="3257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44" y="2807883"/>
            <a:ext cx="42100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podataka za analizu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treba pripremiti za statističku analizu</a:t>
            </a:r>
          </a:p>
          <a:p>
            <a:r>
              <a:rPr lang="hr-HR" dirty="0" smtClean="0"/>
              <a:t>Čišćenje podataka – podatci često sadrže greške  ovisno o načinu prikupljanja podataka.</a:t>
            </a:r>
          </a:p>
          <a:p>
            <a:r>
              <a:rPr lang="hr-HR" dirty="0" smtClean="0"/>
              <a:t>Primjeri: ispitanik zaokružio dva odgovora umjesto jednog, optički čitač javlja grešku zbog nepreciznog ispunjavanja upitnika, nemoguće vrijednosti varijable zbog krivog unosa u statistički softver</a:t>
            </a:r>
          </a:p>
          <a:p>
            <a:r>
              <a:rPr lang="hr-HR" dirty="0" smtClean="0"/>
              <a:t>Rješenja: za svaku varijablu definirati očekivane vrijednosti ili opseg vrijednosti, definirati </a:t>
            </a:r>
            <a:r>
              <a:rPr lang="hr-HR" i="1" dirty="0" err="1" smtClean="0"/>
              <a:t>missing</a:t>
            </a:r>
            <a:r>
              <a:rPr lang="hr-HR" i="1" dirty="0" smtClean="0"/>
              <a:t> </a:t>
            </a:r>
            <a:r>
              <a:rPr lang="hr-HR" dirty="0" smtClean="0"/>
              <a:t>vrijednosti</a:t>
            </a:r>
          </a:p>
          <a:p>
            <a:r>
              <a:rPr lang="hr-HR" dirty="0" smtClean="0"/>
              <a:t>Proces čišćenja podataka – zamjena vrijednosti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25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Ovisi o mjernoj skali varijable</a:t>
            </a:r>
          </a:p>
          <a:p>
            <a:r>
              <a:rPr lang="hr-HR" dirty="0" smtClean="0"/>
              <a:t>Za nominalne i </a:t>
            </a:r>
            <a:r>
              <a:rPr lang="hr-HR" dirty="0" err="1" smtClean="0"/>
              <a:t>ordinalne</a:t>
            </a:r>
            <a:r>
              <a:rPr lang="hr-HR" dirty="0" smtClean="0"/>
              <a:t> varijable – stupčasti dijagram (</a:t>
            </a:r>
            <a:r>
              <a:rPr lang="hr-HR" i="1" dirty="0" smtClean="0"/>
              <a:t>bar </a:t>
            </a:r>
            <a:r>
              <a:rPr lang="hr-HR" i="1" dirty="0" err="1" smtClean="0"/>
              <a:t>chart</a:t>
            </a:r>
            <a:r>
              <a:rPr lang="hr-HR" dirty="0" smtClean="0"/>
              <a:t>).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7" y="2903707"/>
            <a:ext cx="5457825" cy="34887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52" y="2992888"/>
            <a:ext cx="520033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8447" y="1858876"/>
            <a:ext cx="10515600" cy="4351338"/>
          </a:xfrm>
        </p:spPr>
        <p:txBody>
          <a:bodyPr/>
          <a:lstStyle/>
          <a:p>
            <a:r>
              <a:rPr lang="hr-HR" dirty="0" err="1" smtClean="0"/>
              <a:t>Histogram</a:t>
            </a:r>
            <a:r>
              <a:rPr lang="hr-HR" dirty="0" smtClean="0"/>
              <a:t> i poligon frekvencija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4202"/>
            <a:ext cx="4479001" cy="37176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13" y="2594202"/>
            <a:ext cx="5176491" cy="35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9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Problem </a:t>
            </a:r>
            <a:r>
              <a:rPr lang="hr-HR" dirty="0" err="1" smtClean="0"/>
              <a:t>rerefentne</a:t>
            </a:r>
            <a:r>
              <a:rPr lang="hr-HR" dirty="0" smtClean="0"/>
              <a:t> nule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7" y="2328265"/>
            <a:ext cx="6271467" cy="33460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24" y="2328265"/>
            <a:ext cx="5922333" cy="31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 ovo?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http://flowingdata.com/2015/11/23/sometimes-the-y-axis-doesnt-start-at-zero-and-its-fine/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465" y="1825626"/>
            <a:ext cx="5528508" cy="32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4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 podataka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933" y="2510242"/>
            <a:ext cx="3962743" cy="28714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525" y="2280798"/>
            <a:ext cx="38956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Molim Vas, nemojte koristiti trodimenzionalne stupčaste dijagrame!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09" y="2726451"/>
            <a:ext cx="6962235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7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475</Words>
  <Application>Microsoft Office PowerPoint</Application>
  <PresentationFormat>Široki zaslon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sustava Office</vt:lpstr>
      <vt:lpstr>Prezentacija rezultata istraživanja</vt:lpstr>
      <vt:lpstr>Temelji analize i prezentacije rezultata</vt:lpstr>
      <vt:lpstr>Priprema podataka za analizu</vt:lpstr>
      <vt:lpstr>Grafički prikaz podataka</vt:lpstr>
      <vt:lpstr>Grafički prikaz podataka</vt:lpstr>
      <vt:lpstr>Grafički prikaz podataka</vt:lpstr>
      <vt:lpstr>Grafički prikaz podataka</vt:lpstr>
      <vt:lpstr>Grafički prikaz podataka</vt:lpstr>
      <vt:lpstr>Grafički prikaz podataka</vt:lpstr>
      <vt:lpstr>Tablice </vt:lpstr>
      <vt:lpstr>Tablice </vt:lpstr>
      <vt:lpstr>Tablice</vt:lpstr>
      <vt:lpstr>Tablice</vt:lpstr>
      <vt:lpstr>Deskriptivna statistika</vt:lpstr>
      <vt:lpstr>MCT</vt:lpstr>
      <vt:lpstr>MCT</vt:lpstr>
      <vt:lpstr>Mjere varijacije</vt:lpstr>
      <vt:lpstr>Normalna distribucija</vt:lpstr>
      <vt:lpstr>Krostabulacija</vt:lpstr>
      <vt:lpstr>Krostabulacija</vt:lpstr>
      <vt:lpstr>Krostabulacija – opisivanje povezanosti</vt:lpstr>
      <vt:lpstr>Krostabulacija – opisivanje povezanosti</vt:lpstr>
      <vt:lpstr>Korelacija i regresijska analiza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rezultata istraživanja</dc:title>
  <dc:creator>Dario Pavic</dc:creator>
  <cp:lastModifiedBy>Dario Pavic</cp:lastModifiedBy>
  <cp:revision>14</cp:revision>
  <dcterms:created xsi:type="dcterms:W3CDTF">2016-01-19T16:40:13Z</dcterms:created>
  <dcterms:modified xsi:type="dcterms:W3CDTF">2016-01-19T17:48:54Z</dcterms:modified>
</cp:coreProperties>
</file>