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0" autoAdjust="0"/>
    <p:restoredTop sz="86385" autoAdjust="0"/>
  </p:normalViewPr>
  <p:slideViewPr>
    <p:cSldViewPr snapToGrid="0">
      <p:cViewPr varScale="1">
        <p:scale>
          <a:sx n="48" d="100"/>
          <a:sy n="48" d="100"/>
        </p:scale>
        <p:origin x="42" y="918"/>
      </p:cViewPr>
      <p:guideLst/>
    </p:cSldViewPr>
  </p:slideViewPr>
  <p:outlineViewPr>
    <p:cViewPr>
      <p:scale>
        <a:sx n="33" d="100"/>
        <a:sy n="33" d="100"/>
      </p:scale>
      <p:origin x="0" y="-55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11966"/>
      </p:ext>
    </p:extLst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27823"/>
      </p:ext>
    </p:extLst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04829"/>
      </p:ext>
    </p:extLst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88349"/>
      </p:ext>
    </p:extLst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46922"/>
      </p:ext>
    </p:extLst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46831"/>
      </p:ext>
    </p:extLst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03413"/>
      </p:ext>
    </p:extLst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762405"/>
      </p:ext>
    </p:extLst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62540"/>
      </p:ext>
    </p:extLst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12964"/>
      </p:ext>
    </p:extLst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46723"/>
      </p:ext>
    </p:extLst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955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ransition spd="med">
    <p:split orient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 descr="Abstrct graphic of red blue smoke">
            <a:extLst>
              <a:ext uri="{FF2B5EF4-FFF2-40B4-BE49-F238E27FC236}">
                <a16:creationId xmlns:a16="http://schemas.microsoft.com/office/drawing/2014/main" id="{4D637429-EBE6-4ABC-91D1-C6B3718348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18" r="2393"/>
          <a:stretch/>
        </p:blipFill>
        <p:spPr>
          <a:xfrm>
            <a:off x="20" y="10"/>
            <a:ext cx="6095980" cy="685799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0"/>
                </a:moveTo>
                <a:lnTo>
                  <a:pt x="2758239" y="0"/>
                </a:lnTo>
                <a:lnTo>
                  <a:pt x="2916747" y="218181"/>
                </a:lnTo>
                <a:cubicBezTo>
                  <a:pt x="3525935" y="1023180"/>
                  <a:pt x="4281133" y="1818277"/>
                  <a:pt x="4839749" y="2631787"/>
                </a:cubicBezTo>
                <a:cubicBezTo>
                  <a:pt x="5571203" y="3696928"/>
                  <a:pt x="6122704" y="4799581"/>
                  <a:pt x="6095001" y="5672947"/>
                </a:cubicBezTo>
                <a:cubicBezTo>
                  <a:pt x="6083564" y="6040467"/>
                  <a:pt x="5972980" y="6348559"/>
                  <a:pt x="5792922" y="6612444"/>
                </a:cubicBezTo>
                <a:cubicBezTo>
                  <a:pt x="5755410" y="6667420"/>
                  <a:pt x="5714882" y="6720477"/>
                  <a:pt x="5671607" y="6771753"/>
                </a:cubicBezTo>
                <a:lnTo>
                  <a:pt x="5591643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5F5D1E8-E605-4EFC-8912-6E191F84F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789134">
            <a:off x="2400596" y="454890"/>
            <a:ext cx="3969651" cy="5948221"/>
          </a:xfrm>
          <a:custGeom>
            <a:avLst/>
            <a:gdLst>
              <a:gd name="connsiteX0" fmla="*/ 4594048 w 9861488"/>
              <a:gd name="connsiteY0" fmla="*/ 11458472 h 11458472"/>
              <a:gd name="connsiteX1" fmla="*/ 0 w 9861488"/>
              <a:gd name="connsiteY1" fmla="*/ 5948221 h 11458472"/>
              <a:gd name="connsiteX2" fmla="*/ 1863 w 9861488"/>
              <a:gd name="connsiteY2" fmla="*/ 5698862 h 11458472"/>
              <a:gd name="connsiteX3" fmla="*/ 320025 w 9861488"/>
              <a:gd name="connsiteY3" fmla="*/ 3799836 h 11458472"/>
              <a:gd name="connsiteX4" fmla="*/ 3430486 w 9861488"/>
              <a:gd name="connsiteY4" fmla="*/ 295907 h 11458472"/>
              <a:gd name="connsiteX5" fmla="*/ 3863859 w 9861488"/>
              <a:gd name="connsiteY5" fmla="*/ 55612 h 11458472"/>
              <a:gd name="connsiteX6" fmla="*/ 3969651 w 9861488"/>
              <a:gd name="connsiteY6" fmla="*/ 0 h 11458472"/>
              <a:gd name="connsiteX7" fmla="*/ 9861488 w 9861488"/>
              <a:gd name="connsiteY7" fmla="*/ 7066862 h 11458472"/>
              <a:gd name="connsiteX8" fmla="*/ 4594048 w 9861488"/>
              <a:gd name="connsiteY8" fmla="*/ 11458472 h 11458472"/>
              <a:gd name="connsiteX0" fmla="*/ 0 w 9861488"/>
              <a:gd name="connsiteY0" fmla="*/ 5948221 h 11549912"/>
              <a:gd name="connsiteX1" fmla="*/ 1863 w 9861488"/>
              <a:gd name="connsiteY1" fmla="*/ 5698862 h 11549912"/>
              <a:gd name="connsiteX2" fmla="*/ 320025 w 9861488"/>
              <a:gd name="connsiteY2" fmla="*/ 3799836 h 11549912"/>
              <a:gd name="connsiteX3" fmla="*/ 3430486 w 9861488"/>
              <a:gd name="connsiteY3" fmla="*/ 295907 h 11549912"/>
              <a:gd name="connsiteX4" fmla="*/ 3863859 w 9861488"/>
              <a:gd name="connsiteY4" fmla="*/ 55612 h 11549912"/>
              <a:gd name="connsiteX5" fmla="*/ 3969651 w 9861488"/>
              <a:gd name="connsiteY5" fmla="*/ 0 h 11549912"/>
              <a:gd name="connsiteX6" fmla="*/ 9861488 w 9861488"/>
              <a:gd name="connsiteY6" fmla="*/ 7066862 h 11549912"/>
              <a:gd name="connsiteX7" fmla="*/ 4685488 w 9861488"/>
              <a:gd name="connsiteY7" fmla="*/ 11549912 h 11549912"/>
              <a:gd name="connsiteX0" fmla="*/ 0 w 9861488"/>
              <a:gd name="connsiteY0" fmla="*/ 5948221 h 7066862"/>
              <a:gd name="connsiteX1" fmla="*/ 1863 w 9861488"/>
              <a:gd name="connsiteY1" fmla="*/ 5698862 h 7066862"/>
              <a:gd name="connsiteX2" fmla="*/ 320025 w 9861488"/>
              <a:gd name="connsiteY2" fmla="*/ 3799836 h 7066862"/>
              <a:gd name="connsiteX3" fmla="*/ 3430486 w 9861488"/>
              <a:gd name="connsiteY3" fmla="*/ 295907 h 7066862"/>
              <a:gd name="connsiteX4" fmla="*/ 3863859 w 9861488"/>
              <a:gd name="connsiteY4" fmla="*/ 55612 h 7066862"/>
              <a:gd name="connsiteX5" fmla="*/ 3969651 w 9861488"/>
              <a:gd name="connsiteY5" fmla="*/ 0 h 7066862"/>
              <a:gd name="connsiteX6" fmla="*/ 9861488 w 9861488"/>
              <a:gd name="connsiteY6" fmla="*/ 7066862 h 7066862"/>
              <a:gd name="connsiteX0" fmla="*/ 0 w 3969651"/>
              <a:gd name="connsiteY0" fmla="*/ 5948221 h 5948221"/>
              <a:gd name="connsiteX1" fmla="*/ 1863 w 3969651"/>
              <a:gd name="connsiteY1" fmla="*/ 5698862 h 5948221"/>
              <a:gd name="connsiteX2" fmla="*/ 320025 w 3969651"/>
              <a:gd name="connsiteY2" fmla="*/ 3799836 h 5948221"/>
              <a:gd name="connsiteX3" fmla="*/ 3430486 w 3969651"/>
              <a:gd name="connsiteY3" fmla="*/ 295907 h 5948221"/>
              <a:gd name="connsiteX4" fmla="*/ 3863859 w 3969651"/>
              <a:gd name="connsiteY4" fmla="*/ 55612 h 5948221"/>
              <a:gd name="connsiteX5" fmla="*/ 3969651 w 3969651"/>
              <a:gd name="connsiteY5" fmla="*/ 0 h 59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69651" h="5948221">
                <a:moveTo>
                  <a:pt x="0" y="5948221"/>
                </a:moveTo>
                <a:lnTo>
                  <a:pt x="1863" y="5698862"/>
                </a:lnTo>
                <a:cubicBezTo>
                  <a:pt x="27184" y="5017139"/>
                  <a:pt x="133214" y="4368297"/>
                  <a:pt x="320025" y="3799836"/>
                </a:cubicBezTo>
                <a:cubicBezTo>
                  <a:pt x="810579" y="2305232"/>
                  <a:pt x="2027133" y="1118138"/>
                  <a:pt x="3430486" y="295907"/>
                </a:cubicBezTo>
                <a:cubicBezTo>
                  <a:pt x="3545941" y="228312"/>
                  <a:pt x="3692079" y="146862"/>
                  <a:pt x="3863859" y="55612"/>
                </a:cubicBezTo>
                <a:lnTo>
                  <a:pt x="3969651" y="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AABB1B-F22E-451A-90AB-AB7B48112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0" y="1524000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hr-HR" sz="4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Ponavljanje</a:t>
            </a:r>
            <a:endParaRPr lang="en-GB" sz="44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E519EE-12A1-46A9-9321-C8CEF5561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3927" y="4571999"/>
            <a:ext cx="5193411" cy="1724892"/>
          </a:xfrm>
        </p:spPr>
        <p:txBody>
          <a:bodyPr>
            <a:normAutofit/>
          </a:bodyPr>
          <a:lstStyle/>
          <a:p>
            <a:pPr algn="l"/>
            <a:r>
              <a:rPr lang="hr-HR" sz="3600" i="1" dirty="0">
                <a:solidFill>
                  <a:schemeClr val="accent1">
                    <a:lumMod val="75000"/>
                    <a:alpha val="70000"/>
                  </a:schemeClr>
                </a:solidFill>
                <a:latin typeface="Bookman Old Style" panose="02050604050505020204" pitchFamily="18" charset="0"/>
              </a:rPr>
              <a:t>Grčko–rimska religija</a:t>
            </a:r>
            <a:endParaRPr lang="en-GB" sz="3600" i="1" dirty="0">
              <a:solidFill>
                <a:schemeClr val="accent1">
                  <a:lumMod val="75000"/>
                  <a:alpha val="7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135571"/>
      </p:ext>
    </p:extLst>
  </p:cSld>
  <p:clrMapOvr>
    <a:masterClrMapping/>
  </p:clrMapOvr>
  <p:transition spd="med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B0C74D-42A7-485D-BB07-20B6BE5BBA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67" b="13194"/>
          <a:stretch/>
        </p:blipFill>
        <p:spPr>
          <a:xfrm>
            <a:off x="-133350" y="228600"/>
            <a:ext cx="5257800" cy="28575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6A193A-A28A-40E3-BC34-89DC6A6F8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4900" y="762000"/>
            <a:ext cx="6515100" cy="1524000"/>
          </a:xfrm>
        </p:spPr>
        <p:txBody>
          <a:bodyPr/>
          <a:lstStyle/>
          <a:p>
            <a:r>
              <a:rPr lang="hr-HR" dirty="0">
                <a:latin typeface="Bookman Old Style" panose="02050604050505020204" pitchFamily="18" charset="0"/>
              </a:rPr>
              <a:t>Olimpski bogovi</a:t>
            </a:r>
            <a:endParaRPr lang="en-GB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0F1B1-D3D9-41B4-B493-5FBEEC04E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9099" y="3047999"/>
            <a:ext cx="5859779" cy="3810001"/>
          </a:xfrm>
        </p:spPr>
        <p:txBody>
          <a:bodyPr>
            <a:noAutofit/>
          </a:bodyPr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Jupiter</a:t>
            </a: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Junona</a:t>
            </a: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Minerva</a:t>
            </a:r>
          </a:p>
          <a:p>
            <a:pPr marL="457200" lvl="1" indent="0">
              <a:buNone/>
            </a:pP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= kapitolijska trijada</a:t>
            </a: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Mars</a:t>
            </a: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Venera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47F8AC-F351-4F78-8675-A04BB277A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1086" y="2285999"/>
            <a:ext cx="6351815" cy="4071258"/>
          </a:xfrm>
        </p:spPr>
        <p:txBody>
          <a:bodyPr>
            <a:normAutofit fontScale="92500" lnSpcReduction="20000"/>
          </a:bodyPr>
          <a:lstStyle/>
          <a:p>
            <a:r>
              <a:rPr lang="hr-HR" sz="300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Vesta </a:t>
            </a:r>
          </a:p>
          <a:p>
            <a:r>
              <a:rPr lang="hr-HR" sz="300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Cerera</a:t>
            </a:r>
          </a:p>
          <a:p>
            <a:r>
              <a:rPr lang="hr-HR" sz="300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Neptun</a:t>
            </a:r>
            <a:endParaRPr lang="en-GB" sz="3000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sz="300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Vulkan</a:t>
            </a:r>
          </a:p>
          <a:p>
            <a:r>
              <a:rPr lang="hr-HR" sz="300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Apolon</a:t>
            </a:r>
          </a:p>
          <a:p>
            <a:r>
              <a:rPr lang="hr-HR" sz="300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Dijana</a:t>
            </a:r>
          </a:p>
          <a:p>
            <a:r>
              <a:rPr lang="hr-HR" sz="300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Merkur</a:t>
            </a:r>
            <a:endParaRPr lang="hr-HR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873517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78F0A-5A59-4D3F-90A5-24564063B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39486"/>
            <a:ext cx="10668000" cy="1524000"/>
          </a:xfrm>
        </p:spPr>
        <p:txBody>
          <a:bodyPr/>
          <a:lstStyle/>
          <a:p>
            <a:r>
              <a:rPr lang="hr-HR" dirty="0"/>
              <a:t>Ponekad na Olimpu, ponekad ne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216D4-5572-4F96-B64D-8D76D5D8B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795451"/>
            <a:ext cx="5151119" cy="3300549"/>
          </a:xfrm>
        </p:spPr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Had / Ork / Pluton</a:t>
            </a: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Dioniz / Bakho / Liber</a:t>
            </a:r>
          </a:p>
          <a:p>
            <a:endParaRPr lang="hr-HR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Saturn</a:t>
            </a:r>
          </a:p>
          <a:p>
            <a:endParaRPr lang="hr-HR" b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endParaRPr lang="en-GB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11ADBC-0148-4740-8E5A-FC70E2B82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23314" y="3429000"/>
            <a:ext cx="4506686" cy="2667000"/>
          </a:xfrm>
        </p:spPr>
        <p:txBody>
          <a:bodyPr/>
          <a:lstStyle/>
          <a:p>
            <a:r>
              <a:rPr lang="hr-HR" b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Jan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283151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30490-E384-4F99-BA16-23F1E5759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292" y="0"/>
            <a:ext cx="10668000" cy="1312985"/>
          </a:xfrm>
        </p:spPr>
        <p:txBody>
          <a:bodyPr/>
          <a:lstStyle/>
          <a:p>
            <a:pPr algn="ctr"/>
            <a:r>
              <a:rPr lang="hr-HR" dirty="0"/>
              <a:t>Najvažnije svetkovine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A1C14C-C913-4288-A58E-DAFF3C85E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1312985"/>
            <a:ext cx="11177451" cy="5545016"/>
          </a:xfrm>
        </p:spPr>
        <p:txBody>
          <a:bodyPr>
            <a:normAutofit fontScale="92500" lnSpcReduction="10000"/>
          </a:bodyPr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Jupiter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Ludi Romani</a:t>
            </a:r>
            <a:r>
              <a:rPr lang="hr-HR" i="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4.-19.IX.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Ludi plebei,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4.-17.XI., 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Vinalia,</a:t>
            </a:r>
            <a:r>
              <a:rPr lang="hr-HR" i="1" baseline="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i="0" baseline="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23.IV. i 19.VIII. &lt; od Libera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Feriae Latinae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(pomične, u proljeće)</a:t>
            </a:r>
            <a:endParaRPr lang="hr-HR" i="1" baseline="0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ide</a:t>
            </a:r>
            <a:endParaRPr lang="en-GB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Junona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Matronalia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1.III., 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Nonae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Caprotinae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7.VII.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kalende</a:t>
            </a: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Mars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Equirria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(27.II., 14.III), 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Ludi Martiales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(1.VIII.), 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Equus october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(15.X.), 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Armilustrium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(19.III)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8907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9AF70-9C9A-4C4B-8E11-7B71C691B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257908"/>
            <a:ext cx="11560627" cy="6382378"/>
          </a:xfrm>
        </p:spPr>
        <p:txBody>
          <a:bodyPr>
            <a:normAutofit fontScale="92500" lnSpcReduction="20000"/>
          </a:bodyPr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Venera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Veneralia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1.IV.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Minerva 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Quinquatrus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19.III. (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Q. minores,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13.VI.), 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Tubilustrium,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23.III.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Cerera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Ludi Ceriales / Cerealia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12.-19.IV.</a:t>
            </a:r>
          </a:p>
          <a:p>
            <a:pPr lvl="1"/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Eleuzinski misteriji – grčki, zajedno s Perzefonom i Dionizom (Libera i Liber)</a:t>
            </a: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Merkur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Mercuralia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15.V.</a:t>
            </a: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Vesta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Vestalia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9.-15.VI.</a:t>
            </a: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Vulkan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Tubilustrium,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23.V., </a:t>
            </a:r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Volcanalia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23.VIII.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49382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DB94A-8BC6-466A-945E-9C86E26A7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77" y="0"/>
            <a:ext cx="10984523" cy="6858000"/>
          </a:xfrm>
        </p:spPr>
        <p:txBody>
          <a:bodyPr>
            <a:normAutofit fontScale="92500" lnSpcReduction="10000"/>
          </a:bodyPr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Apolon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Ludi Apollinares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6.-13.VII.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Dijana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Nemoralia / Natalis Dianae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13.VIII.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Neptun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Neptunalia</a:t>
            </a:r>
            <a:r>
              <a:rPr lang="hr-HR" i="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23.VII.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Bakho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Liberalia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– Liber, 17.III.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Bacchanalia –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grčke i dugo zabranjivane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Saturn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Saturnalia</a:t>
            </a:r>
            <a:r>
              <a:rPr lang="hr-HR" i="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17.-23.XII.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Jan </a:t>
            </a:r>
          </a:p>
          <a:p>
            <a:pPr lvl="1"/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Agonalia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, 21.V., 11.XII., 9.I.</a:t>
            </a:r>
            <a:endParaRPr lang="en-GB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617792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CAA1-65E7-4891-B956-5691C2394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31694"/>
            <a:ext cx="10668000" cy="1524000"/>
          </a:xfrm>
        </p:spPr>
        <p:txBody>
          <a:bodyPr/>
          <a:lstStyle/>
          <a:p>
            <a:pPr algn="ctr"/>
            <a:r>
              <a:rPr lang="hr-HR" dirty="0"/>
              <a:t>Važne svetkovine </a:t>
            </a:r>
            <a:br>
              <a:rPr lang="hr-HR" dirty="0"/>
            </a:br>
            <a:r>
              <a:rPr lang="hr-HR" dirty="0"/>
              <a:t>manjih/zapostavljenih božanstava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12DDE-B02C-4591-8A0A-CE715A2DB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Lupercalia –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Faun i Junona Sospita/Lucina, 15.II</a:t>
            </a:r>
          </a:p>
          <a:p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Ludi Megalenses/Megalesia – </a:t>
            </a:r>
            <a:r>
              <a:rPr lang="hr-HR" i="0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Kibela, 4.-10.IV.</a:t>
            </a:r>
          </a:p>
          <a:p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Parilia –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Pales, 21.IV., rođendan Rima </a:t>
            </a:r>
          </a:p>
          <a:p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Lemuria –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Lari, 9.,11. i 13.V.</a:t>
            </a:r>
          </a:p>
          <a:p>
            <a:r>
              <a:rPr lang="hr-HR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Parentalia – </a:t>
            </a:r>
            <a:r>
              <a:rPr lang="hr-HR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atin typeface="Bookman Old Style" panose="02050604050505020204" pitchFamily="18" charset="0"/>
              </a:rPr>
              <a:t>Mani, 13.-21.II.</a:t>
            </a:r>
            <a:endParaRPr lang="hr-HR" i="1" dirty="0">
              <a:solidFill>
                <a:schemeClr val="accent6">
                  <a:lumMod val="60000"/>
                  <a:lumOff val="40000"/>
                  <a:alpha val="7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646126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ebbleVTI">
  <a:themeElements>
    <a:clrScheme name="AnalogousFromDarkSeedLeftStep">
      <a:dk1>
        <a:srgbClr val="000000"/>
      </a:dk1>
      <a:lt1>
        <a:srgbClr val="FFFFFF"/>
      </a:lt1>
      <a:dk2>
        <a:srgbClr val="321C1D"/>
      </a:dk2>
      <a:lt2>
        <a:srgbClr val="F0F3F2"/>
      </a:lt2>
      <a:accent1>
        <a:srgbClr val="DF3185"/>
      </a:accent1>
      <a:accent2>
        <a:srgbClr val="CD1FBB"/>
      </a:accent2>
      <a:accent3>
        <a:srgbClr val="A831DF"/>
      </a:accent3>
      <a:accent4>
        <a:srgbClr val="562AD0"/>
      </a:accent4>
      <a:accent5>
        <a:srgbClr val="314ADF"/>
      </a:accent5>
      <a:accent6>
        <a:srgbClr val="1F81CD"/>
      </a:accent6>
      <a:hlink>
        <a:srgbClr val="423FBF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346</Words>
  <Application>Microsoft Office PowerPoint</Application>
  <PresentationFormat>Široki zaslon</PresentationFormat>
  <Paragraphs>65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3" baseType="lpstr">
      <vt:lpstr>Arial</vt:lpstr>
      <vt:lpstr>Avenir Next LT Pro</vt:lpstr>
      <vt:lpstr>Avenir Next LT Pro Light</vt:lpstr>
      <vt:lpstr>Bookman Old Style</vt:lpstr>
      <vt:lpstr>Sitka Subheading</vt:lpstr>
      <vt:lpstr>PebbleVTI</vt:lpstr>
      <vt:lpstr>Ponavljanje</vt:lpstr>
      <vt:lpstr>Olimpski bogovi</vt:lpstr>
      <vt:lpstr>Ponekad na Olimpu, ponekad ne</vt:lpstr>
      <vt:lpstr>Najvažnije svetkovine</vt:lpstr>
      <vt:lpstr>PowerPoint prezentacija</vt:lpstr>
      <vt:lpstr>PowerPoint prezentacija</vt:lpstr>
      <vt:lpstr>Važne svetkovine  manjih/zapostavljenih božanstava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Ponavljanje</dc:title>
  <dc:creator>mrmat</dc:creator>
  <cp:lastModifiedBy>Maja Matasović</cp:lastModifiedBy>
  <cp:revision>21</cp:revision>
  <dcterms:created xsi:type="dcterms:W3CDTF">2021-05-26T15:57:13Z</dcterms:created>
  <dcterms:modified xsi:type="dcterms:W3CDTF">2025-01-20T20:12:03Z</dcterms:modified>
</cp:coreProperties>
</file>