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62EF3-3C4F-43EE-ACEE-D4B806740EA3}" type="datetimeFigureOut">
              <a:rPr lang="en-US" smtClean="0"/>
              <a:pPr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5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525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04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2956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92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73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256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5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77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8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55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29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7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07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6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1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4/8/2020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882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4400" dirty="0" smtClean="0"/>
              <a:t>Velike ideologije 19. st. konzervatizam, liberalizam, socijalizam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Doc. dr. Kristina Milković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5580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Oslobođenje seljaka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Oslobođenje seljaka – sintagma podrazumijeva ukidanje vlastelinskih prava nad seljacima.</a:t>
            </a:r>
          </a:p>
          <a:p>
            <a:r>
              <a:rPr lang="hr-HR" dirty="0" smtClean="0"/>
              <a:t>Taj je proces već počeo tijekom 18. i u prvoj polovici 19. st. U to su vrijeme oni već  bili stekli osobnu slobodu.</a:t>
            </a:r>
          </a:p>
          <a:p>
            <a:r>
              <a:rPr lang="hr-HR" dirty="0" smtClean="0"/>
              <a:t>Vlastelinstvo je podrazumijevalo vlast nad zemljom i ljudima. Takvo gospodarstvo obilježilo je agrarnu kulturu zapadne i srednje Europe.</a:t>
            </a:r>
          </a:p>
          <a:p>
            <a:r>
              <a:rPr lang="hr-HR" dirty="0" smtClean="0"/>
              <a:t>U Zapadnoj su Europi seljačka davanja već od 12. stoljeća postala novčana.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7354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z="4000" dirty="0" smtClean="0"/>
              <a:t>Ekonomski okvir: engleska industrijska revolucija</a:t>
            </a:r>
            <a:endParaRPr lang="hr-HR" altLang="sr-Latn-RS" sz="4000" dirty="0"/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Pojam: “industrija” – tijekom vremena mijenja svoja značenja; u 18. se stoljeću tim pojmom podrazumijevala i obrt i manufaktura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engleska industrijska “revolucija” obuhvaća proces koji je počeo </a:t>
            </a:r>
            <a:r>
              <a:rPr lang="hr-HR" altLang="sr-Latn-RS" dirty="0" smtClean="0"/>
              <a:t>u posljednjoj četvrtini </a:t>
            </a:r>
            <a:r>
              <a:rPr lang="hr-HR" altLang="sr-Latn-RS" dirty="0"/>
              <a:t>18. </a:t>
            </a:r>
            <a:r>
              <a:rPr lang="hr-HR" altLang="sr-Latn-RS" dirty="0"/>
              <a:t>stoljeća, a trajao je još uvijek početkom 20. stoljeća – u užem smislu od 1770.-1850. godine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Engleski se primjer nameće kao uzor europskim zemljama 19. i 20. stoljeća te zemljama “u razvoju” i “nerazvijenome” dijelu svijeta 20. st. i u suvremenosti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Stvara se paradgima “modernoga razvoja” – kontinuiran i kumulativan rast proizvodnje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Industijalizacija</a:t>
            </a:r>
            <a:r>
              <a:rPr lang="hr-HR" altLang="sr-Latn-RS" dirty="0"/>
              <a:t> – </a:t>
            </a:r>
            <a:r>
              <a:rPr lang="hr-HR" altLang="sr-Latn-RS" dirty="0" smtClean="0"/>
              <a:t>u tom smislu je shvaćena kao razvojni </a:t>
            </a:r>
            <a:r>
              <a:rPr lang="hr-HR" altLang="sr-Latn-RS" dirty="0"/>
              <a:t>put bez alternative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Specifičnost: za razliku od primjera europskih zemalja druge polovice 19. st. nije izravno poticana nikakvim vladinim mjerama</a:t>
            </a:r>
          </a:p>
        </p:txBody>
      </p:sp>
    </p:spTree>
    <p:extLst>
      <p:ext uri="{BB962C8B-B14F-4D97-AF65-F5344CB8AC3E}">
        <p14:creationId xmlns:p14="http://schemas.microsoft.com/office/powerpoint/2010/main" val="3158750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mtClean="0"/>
              <a:t>Razvoj trgovine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 smtClean="0"/>
              <a:t>Britanske </a:t>
            </a:r>
            <a:r>
              <a:rPr lang="hr-HR" altLang="sr-Latn-RS" dirty="0"/>
              <a:t>veze s prekomorskim zemljama – u to su vrijeme bile više </a:t>
            </a:r>
            <a:r>
              <a:rPr lang="hr-HR" altLang="sr-Latn-RS" dirty="0" smtClean="0"/>
              <a:t>komplementarne </a:t>
            </a:r>
            <a:r>
              <a:rPr lang="hr-HR" altLang="sr-Latn-RS" dirty="0"/>
              <a:t>nego </a:t>
            </a:r>
            <a:r>
              <a:rPr lang="hr-HR" altLang="sr-Latn-RS" dirty="0" smtClean="0"/>
              <a:t>konkurentske</a:t>
            </a:r>
            <a:endParaRPr lang="hr-HR" altLang="sr-Latn-RS" dirty="0"/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Stvaranje velike trgovačke flote je bilo u takvim okolnostima jedan od glavnih preduvjeta njegova daljnjega razvoja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 smtClean="0"/>
              <a:t>do </a:t>
            </a:r>
            <a:r>
              <a:rPr lang="hr-HR" altLang="sr-Latn-RS" dirty="0"/>
              <a:t>1849. godine anglosaksonska trgovina se ravnala prema navigacijskim aktima – prema kojima se sva trgovačka roba, dakle i uvozna, trebala prevoziti britanskim brodovima, a to je pravilo vrijedilo i za kolonije u sjevernoj Americi i zapadnoj Indiji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Razvoj  britanske trgovačke flote je </a:t>
            </a:r>
            <a:r>
              <a:rPr lang="hr-HR" altLang="sr-Latn-RS" dirty="0" smtClean="0"/>
              <a:t>britanskim </a:t>
            </a:r>
            <a:r>
              <a:rPr lang="hr-HR" altLang="sr-Latn-RS" dirty="0"/>
              <a:t>trgovcima osigurao dominaciju u svjetskoj </a:t>
            </a:r>
            <a:r>
              <a:rPr lang="hr-HR" altLang="sr-Latn-RS" dirty="0" smtClean="0"/>
              <a:t>trgovini.</a:t>
            </a:r>
            <a:endParaRPr lang="hr-HR" altLang="sr-Latn-RS" dirty="0"/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Uz to se razvila i jaka ratna mornarica koja je štitila trgovačku flotu te silom kršila monopole koje su pokušavali nametnuti drugi europski narodi neeuropskima</a:t>
            </a:r>
          </a:p>
        </p:txBody>
      </p:sp>
    </p:spTree>
    <p:extLst>
      <p:ext uri="{BB962C8B-B14F-4D97-AF65-F5344CB8AC3E}">
        <p14:creationId xmlns:p14="http://schemas.microsoft.com/office/powerpoint/2010/main" val="2986694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mtClean="0"/>
              <a:t>Trgovačka mreža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hr-HR" altLang="sr-Latn-RS" sz="2400" dirty="0"/>
              <a:t>London je postao središte trgovačke mreže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sz="2400" dirty="0"/>
              <a:t>Oružje, metalni predmeti i likeri iz VB i lagano pamučno platno iz zapadne Indije su odvoženi u zapadnu Afriku gdje su mijenjani za roblje, bjelokost i zlato; Roblje se prodavalo u zapadnoj Indiji u zamjenu za šećer, obojeni tekstil, mahagonij, rezanu drvenu građu, duhan i sirovi pamuk;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sz="2400" dirty="0"/>
              <a:t>Zlato i bjelokost su slani na istok ili u zemlje Bliskog i </a:t>
            </a:r>
            <a:r>
              <a:rPr lang="hr-HR" altLang="sr-Latn-RS" sz="2400" dirty="0" smtClean="0"/>
              <a:t>Srednjeg </a:t>
            </a:r>
            <a:r>
              <a:rPr lang="hr-HR" altLang="sr-Latn-RS" sz="2400" dirty="0"/>
              <a:t>istoka gdje su mijenjani za čaj, svilu, lagano pamučno platno, kavu i začine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sz="2400" dirty="0"/>
              <a:t>Tropska roba prodavala se u Europi u zamjenu za drvo s Baltika, konoplju, ribu i katran te švedsko i rusko željezo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sz="2400" dirty="0"/>
              <a:t>VB je postala središte trgovačke razmjene, a velik je dio trgovine prolazio upravo kroz britanske luke</a:t>
            </a:r>
          </a:p>
        </p:txBody>
      </p:sp>
    </p:spTree>
    <p:extLst>
      <p:ext uri="{BB962C8B-B14F-4D97-AF65-F5344CB8AC3E}">
        <p14:creationId xmlns:p14="http://schemas.microsoft.com/office/powerpoint/2010/main" val="1012476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z="4000"/>
              <a:t>Inovacije u agraru, demografska revolucija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dirty="0" smtClean="0"/>
              <a:t>Pojava zemljoposjednika – poduzetnika</a:t>
            </a:r>
          </a:p>
          <a:p>
            <a:pPr eaLnBrk="1" hangingPunct="1">
              <a:defRPr/>
            </a:pPr>
            <a:r>
              <a:rPr lang="hr-HR" altLang="sr-Latn-RS" dirty="0" smtClean="0"/>
              <a:t>“Ograđivanje</a:t>
            </a:r>
            <a:r>
              <a:rPr lang="hr-HR" altLang="sr-Latn-RS" dirty="0" smtClean="0"/>
              <a:t>”, “nestanak” seljaka oko 1780. </a:t>
            </a:r>
            <a:r>
              <a:rPr lang="hr-HR" altLang="sr-Latn-RS" dirty="0" smtClean="0"/>
              <a:t>godine – egzodus seljaka prema gradovima odvija se već u posljednjoj četvrtini 18. st.</a:t>
            </a:r>
            <a:endParaRPr lang="hr-HR" altLang="sr-Latn-RS" dirty="0" smtClean="0"/>
          </a:p>
          <a:p>
            <a:pPr eaLnBrk="1" hangingPunct="1">
              <a:defRPr/>
            </a:pPr>
            <a:r>
              <a:rPr lang="hr-HR" altLang="sr-Latn-RS" dirty="0" smtClean="0"/>
              <a:t>Intenzifikacija proizvodnje žitarica i stočne hrane – efikasnija upotreba resursa</a:t>
            </a:r>
          </a:p>
        </p:txBody>
      </p:sp>
    </p:spTree>
    <p:extLst>
      <p:ext uri="{BB962C8B-B14F-4D97-AF65-F5344CB8AC3E}">
        <p14:creationId xmlns:p14="http://schemas.microsoft.com/office/powerpoint/2010/main" val="3274015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z="4000"/>
              <a:t>Inovacije, financijski sektor, komunikacije, tehničke inovacije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dirty="0" smtClean="0"/>
              <a:t>Akumulacija kapitala</a:t>
            </a:r>
          </a:p>
          <a:p>
            <a:pPr eaLnBrk="1" hangingPunct="1">
              <a:defRPr/>
            </a:pPr>
            <a:r>
              <a:rPr lang="hr-HR" altLang="sr-Latn-RS" dirty="0" smtClean="0"/>
              <a:t>Sustav kreditiranja</a:t>
            </a:r>
          </a:p>
          <a:p>
            <a:pPr eaLnBrk="1" hangingPunct="1">
              <a:defRPr/>
            </a:pPr>
            <a:r>
              <a:rPr lang="hr-HR" altLang="sr-Latn-RS" dirty="0" smtClean="0"/>
              <a:t>Razvoj prometnica: cestovni i riječni promet </a:t>
            </a:r>
            <a:r>
              <a:rPr lang="hr-HR" altLang="sr-Latn-RS" dirty="0" smtClean="0"/>
              <a:t>- gradnja </a:t>
            </a:r>
            <a:r>
              <a:rPr lang="hr-HR" altLang="sr-Latn-RS" dirty="0" smtClean="0"/>
              <a:t>mreže kanala</a:t>
            </a:r>
          </a:p>
          <a:p>
            <a:pPr eaLnBrk="1" hangingPunct="1">
              <a:defRPr/>
            </a:pPr>
            <a:r>
              <a:rPr lang="hr-HR" altLang="sr-Latn-RS" dirty="0" smtClean="0"/>
              <a:t>Upotreba i usavršavanje strojeva u određenim granama proizvodnje (proizvodnja željeza, tekstilna industrija)</a:t>
            </a:r>
          </a:p>
        </p:txBody>
      </p:sp>
    </p:spTree>
    <p:extLst>
      <p:ext uri="{BB962C8B-B14F-4D97-AF65-F5344CB8AC3E}">
        <p14:creationId xmlns:p14="http://schemas.microsoft.com/office/powerpoint/2010/main" val="3181917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altLang="sr-Latn-RS" smtClean="0"/>
              <a:t>Ljudski faktor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Proizvodnja je bila usmjerena prije svega na povećanje produktivnosti i profita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Došlo je do preobrazbe društvenih i međuljudskih odnosa koji su bili povezani s proizvodnim procesima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Dolazi do promjene u “profilima” sudionika u proizvodnome procesu: poduzetnik, radnik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Poduzetnik – glavni organizator proizvodnje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hr-HR" altLang="sr-Latn-RS" dirty="0"/>
              <a:t>Radnik – u nepovoljnome položaju zbog mnoštva radne snage koja stoji poduzetniku na raspolaganju</a:t>
            </a:r>
          </a:p>
          <a:p>
            <a:pPr eaLnBrk="1" hangingPunct="1">
              <a:lnSpc>
                <a:spcPct val="80000"/>
              </a:lnSpc>
              <a:defRPr/>
            </a:pP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val="2017085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Organiziranje proizvodnje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hr-HR" altLang="sr-Latn-RS" dirty="0"/>
              <a:t>Radionice – mjesta gdje se odvija proizvodnja</a:t>
            </a:r>
          </a:p>
          <a:p>
            <a:pPr>
              <a:lnSpc>
                <a:spcPct val="80000"/>
              </a:lnSpc>
              <a:defRPr/>
            </a:pPr>
            <a:r>
              <a:rPr lang="hr-HR" altLang="sr-Latn-RS" dirty="0"/>
              <a:t>Nestaje tradicionalnoga i paternalističkoga odnosa poduzetnika prema vlastitoj radnoj snazi kao i starih etičkih normi: primjerice pojam o “pravednoj cijeni” , “pravednome radnom danu” i “pravednoj plaći”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221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19. st. kao vrijeme ideologija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19. st. vrijeme ideologija – konzervatizam i liberalizam – dvije su ideologije koje su bile osobito značajne u 19. stoljeću</a:t>
            </a:r>
          </a:p>
          <a:p>
            <a:r>
              <a:rPr lang="hr-HR" dirty="0" smtClean="0"/>
              <a:t>Oblikuju se u specifičnim političkim, društvenim i gospodarskim uvjetima toga vremena</a:t>
            </a:r>
          </a:p>
        </p:txBody>
      </p:sp>
    </p:spTree>
    <p:extLst>
      <p:ext uri="{BB962C8B-B14F-4D97-AF65-F5344CB8AC3E}">
        <p14:creationId xmlns:p14="http://schemas.microsoft.com/office/powerpoint/2010/main" val="2386899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Edmund Burke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Konzervatizam – politički stav, vrijednosni sustav; </a:t>
            </a:r>
            <a:r>
              <a:rPr lang="hr-HR" dirty="0" smtClean="0"/>
              <a:t>označava nastojanje</a:t>
            </a:r>
            <a:r>
              <a:rPr lang="hr-HR" dirty="0" smtClean="0"/>
              <a:t> </a:t>
            </a:r>
            <a:r>
              <a:rPr lang="hr-HR" dirty="0" smtClean="0"/>
              <a:t>da se postojeći poredak održi.</a:t>
            </a:r>
          </a:p>
          <a:p>
            <a:r>
              <a:rPr lang="hr-HR" dirty="0" err="1" smtClean="0"/>
              <a:t>Edmud</a:t>
            </a:r>
            <a:r>
              <a:rPr lang="hr-HR" dirty="0" smtClean="0"/>
              <a:t> Burke (</a:t>
            </a:r>
            <a:r>
              <a:rPr lang="hr-HR" dirty="0" smtClean="0"/>
              <a:t>1729.-1797.) </a:t>
            </a:r>
            <a:r>
              <a:rPr lang="hr-HR" dirty="0" smtClean="0"/>
              <a:t>– konzervativni liberal; „Razmišljanja o Francuskoj revoluciji”(1790.) – smatrao je </a:t>
            </a:r>
            <a:r>
              <a:rPr lang="hr-HR" dirty="0" smtClean="0"/>
              <a:t>da se </a:t>
            </a:r>
            <a:r>
              <a:rPr lang="hr-HR" dirty="0" smtClean="0"/>
              <a:t>ono što se dugo </a:t>
            </a:r>
            <a:r>
              <a:rPr lang="hr-HR" dirty="0" smtClean="0"/>
              <a:t>gradilo, kao primjerice neki politički poredak,  </a:t>
            </a:r>
            <a:r>
              <a:rPr lang="hr-HR" dirty="0" smtClean="0"/>
              <a:t>ne može samo tako promijeniti. </a:t>
            </a:r>
            <a:r>
              <a:rPr lang="hr-HR" dirty="0" smtClean="0"/>
              <a:t>Tvrdio</a:t>
            </a:r>
            <a:r>
              <a:rPr lang="hr-HR" dirty="0" smtClean="0"/>
              <a:t> </a:t>
            </a:r>
            <a:r>
              <a:rPr lang="hr-HR" dirty="0" smtClean="0"/>
              <a:t>je da su političke institucije odraz političke povijesti određenoga naroda. </a:t>
            </a:r>
          </a:p>
          <a:p>
            <a:r>
              <a:rPr lang="hr-HR" dirty="0" smtClean="0"/>
              <a:t>Istodobno, nije smatrao da se država uopće ne treba mijenjati. Naprotiv, smatrao je da bi država koja se ne bi mijenjala nužno morala propasti. Također je smatrao da budućnost i prošlost moraju biti povezane sa sadašnjošću: „Država je zajednica živih, mrtvih i dolazećih.”</a:t>
            </a:r>
          </a:p>
          <a:p>
            <a:r>
              <a:rPr lang="hr-HR" dirty="0" smtClean="0"/>
              <a:t>Konzervatizam, kako ga je izložio Burke, ne isključuje reformu</a:t>
            </a:r>
            <a:r>
              <a:rPr lang="hr-HR" dirty="0" smtClean="0"/>
              <a:t>.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04976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Konzervatizam i restauracija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Konzervativna stajališta bila su usklađena s politikom restauracije u Europi nakon Bečkoga kongresa.</a:t>
            </a:r>
          </a:p>
          <a:p>
            <a:r>
              <a:rPr lang="hr-HR" dirty="0" smtClean="0"/>
              <a:t>Konzervatizam se može shvatiti i kao politički pravac. Kao politički pravac, on se očituje u nastojanju da se promjene provode reformskim </a:t>
            </a:r>
            <a:r>
              <a:rPr lang="hr-HR" dirty="0" smtClean="0"/>
              <a:t>putem.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97423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Liberalizam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Liberali – oni koji su u 19. stoljeću zagovarali kontinuirani napredak, bez velikih prijelaza na svim područjima društvenoga života te ostvarenje osobnih sposobnosti i snaga pojedinaca.</a:t>
            </a:r>
          </a:p>
          <a:p>
            <a:r>
              <a:rPr lang="hr-HR" dirty="0" smtClean="0"/>
              <a:t>Liberalizam – utječe na stvaranje građanske ustavne države. Nalazi se na tragu individualizma koji je afirmiran u humanizmu, renesansi, prirodnome pravi i prosvjetiteljstvu.</a:t>
            </a:r>
          </a:p>
          <a:p>
            <a:r>
              <a:rPr lang="hr-HR" dirty="0" smtClean="0"/>
              <a:t>U okviru liberalnih učenja nalazi se ideja o harmoničnom razvoju ljudskih odnosa u punoj slobodi.</a:t>
            </a:r>
          </a:p>
          <a:p>
            <a:r>
              <a:rPr lang="hr-HR" dirty="0" smtClean="0"/>
              <a:t>Ovdje su inkorporirane ideje o pravnoj državi, temeljnim ljudskim pravima i pravnoj državi, podjeli vlasti i suverenitetu naroda.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4916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Adam Smith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Adam Smith: „</a:t>
            </a:r>
            <a:r>
              <a:rPr lang="hr-HR" dirty="0" err="1" smtClean="0"/>
              <a:t>An</a:t>
            </a:r>
            <a:r>
              <a:rPr lang="hr-HR" dirty="0" smtClean="0"/>
              <a:t> </a:t>
            </a:r>
            <a:r>
              <a:rPr lang="hr-HR" dirty="0" err="1" smtClean="0"/>
              <a:t>inquiery</a:t>
            </a:r>
            <a:r>
              <a:rPr lang="hr-HR" dirty="0" smtClean="0"/>
              <a:t> </a:t>
            </a:r>
            <a:r>
              <a:rPr lang="hr-HR" dirty="0" err="1" smtClean="0"/>
              <a:t>into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nature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causes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wealth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nations</a:t>
            </a:r>
            <a:r>
              <a:rPr lang="hr-HR" dirty="0" smtClean="0"/>
              <a:t>” – u tom djelu koje se smatra primjerom klasične nacionalne ekonomije – autor je iznio stanovište da bogatstvo nije sadržano samo u novcu, vanjskoj trgovini, ili zemlji (kako je to tvrdilo </a:t>
            </a:r>
            <a:r>
              <a:rPr lang="hr-HR" dirty="0" err="1" smtClean="0"/>
              <a:t>fiziokratsko</a:t>
            </a:r>
            <a:r>
              <a:rPr lang="hr-HR" dirty="0" smtClean="0"/>
              <a:t> učenje), nego da je rad izvor bogatstva.</a:t>
            </a:r>
          </a:p>
          <a:p>
            <a:r>
              <a:rPr lang="hr-HR" dirty="0" smtClean="0"/>
              <a:t>U tom djelu, objavljenu 1776. godine, iznosi shvaćanje da vrijednost dobara ne određuje njihova uporabna, nego tržišna vrijednost, tj. ona koja se stječe na tržištu.</a:t>
            </a:r>
          </a:p>
          <a:p>
            <a:r>
              <a:rPr lang="hr-HR" dirty="0" smtClean="0"/>
              <a:t>Smatrao je također da ljude pritom motivira osobni interes (=prirodni nagon da se popravi vlastiti položaj). Pritom, sve uzajamno usklađuje „nevidljiva ruka.”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291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Uloga države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Država – prema Smithu, država se uopće ne treba miješati u ekonomski život.</a:t>
            </a:r>
          </a:p>
          <a:p>
            <a:r>
              <a:rPr lang="hr-HR" dirty="0" smtClean="0"/>
              <a:t>Uloga države je jedino da osigurava pravni i politički poredak.  U tom smislu, zadaća države je da donese ustav, štiti slobodu građana.</a:t>
            </a:r>
          </a:p>
          <a:p>
            <a:r>
              <a:rPr lang="hr-HR" dirty="0" smtClean="0"/>
              <a:t>Međutim, Smith je također vjerovao i da se svaki čovjek mora voditi određenim moralnim načelima.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6543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Uspon liberalizma u prvoj polovici 19. st.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Liberalizam je doživio svoj uspon, osobito u prvoj polovici 19. stoljeća.</a:t>
            </a:r>
          </a:p>
          <a:p>
            <a:r>
              <a:rPr lang="hr-HR" dirty="0" smtClean="0"/>
              <a:t>Liberalizam je, kao doktrina i politička orijentacija, odgovarao razvoju kapitalističke privrede i sve većoj gospodarskoj i političkoj moći građanstva.</a:t>
            </a:r>
          </a:p>
          <a:p>
            <a:r>
              <a:rPr lang="hr-HR" dirty="0" smtClean="0"/>
              <a:t>Liberalizam se vrlo malo bavio položajem radnika, no bilo je očito da će ta pitanja sve više dolaziti na dnevni red.</a:t>
            </a:r>
          </a:p>
          <a:p>
            <a:r>
              <a:rPr lang="hr-HR" dirty="0" smtClean="0"/>
              <a:t>Autori: </a:t>
            </a:r>
            <a:r>
              <a:rPr lang="hr-HR" dirty="0" err="1" smtClean="0"/>
              <a:t>Jermy</a:t>
            </a:r>
            <a:r>
              <a:rPr lang="hr-HR" dirty="0" smtClean="0"/>
              <a:t> Bentham: „Uvod u temelje morala  i zakonodavstva”</a:t>
            </a:r>
          </a:p>
          <a:p>
            <a:r>
              <a:rPr lang="hr-HR" dirty="0" smtClean="0"/>
              <a:t>John </a:t>
            </a:r>
            <a:r>
              <a:rPr lang="hr-HR" dirty="0" err="1" smtClean="0"/>
              <a:t>Stuart</a:t>
            </a:r>
            <a:r>
              <a:rPr lang="hr-HR" dirty="0" smtClean="0"/>
              <a:t> Mill: „O slobodi”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213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Socijalizam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Socijalizam – riječ se pojavila 40-ih godina 19. stoljeća u engleskoj i francuskoj literaturi.</a:t>
            </a:r>
          </a:p>
          <a:p>
            <a:r>
              <a:rPr lang="hr-HR" dirty="0" smtClean="0"/>
              <a:t>Možemo ga razumijevati kao politički pokret i kao socijalnu teoriju.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9328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1265</TotalTime>
  <Words>1282</Words>
  <Application>Microsoft Office PowerPoint</Application>
  <PresentationFormat>Widescreen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</vt:lpstr>
      <vt:lpstr>Velike ideologije 19. st. konzervatizam, liberalizam, socijalizam</vt:lpstr>
      <vt:lpstr>19. st. kao vrijeme ideologija</vt:lpstr>
      <vt:lpstr>Edmund Burke</vt:lpstr>
      <vt:lpstr>Konzervatizam i restauracija</vt:lpstr>
      <vt:lpstr>Liberalizam</vt:lpstr>
      <vt:lpstr>Adam Smith</vt:lpstr>
      <vt:lpstr>Uloga države</vt:lpstr>
      <vt:lpstr>Uspon liberalizma u prvoj polovici 19. st.</vt:lpstr>
      <vt:lpstr>Socijalizam</vt:lpstr>
      <vt:lpstr>Oslobođenje seljaka</vt:lpstr>
      <vt:lpstr>Ekonomski okvir: engleska industrijska revolucija</vt:lpstr>
      <vt:lpstr>Razvoj trgovine</vt:lpstr>
      <vt:lpstr>Trgovačka mreža</vt:lpstr>
      <vt:lpstr>Inovacije u agraru, demografska revolucija</vt:lpstr>
      <vt:lpstr>Inovacije, financijski sektor, komunikacije, tehničke inovacije</vt:lpstr>
      <vt:lpstr>Ljudski faktor</vt:lpstr>
      <vt:lpstr>Organiziranje proizvodnje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korisnik</cp:lastModifiedBy>
  <cp:revision>27</cp:revision>
  <dcterms:created xsi:type="dcterms:W3CDTF">2020-04-07T11:17:20Z</dcterms:created>
  <dcterms:modified xsi:type="dcterms:W3CDTF">2020-04-08T08:38:18Z</dcterms:modified>
</cp:coreProperties>
</file>