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9" r:id="rId2"/>
    <p:sldId id="268" r:id="rId3"/>
    <p:sldId id="298" r:id="rId4"/>
    <p:sldId id="291" r:id="rId5"/>
    <p:sldId id="293" r:id="rId6"/>
    <p:sldId id="294" r:id="rId7"/>
    <p:sldId id="300" r:id="rId8"/>
    <p:sldId id="295" r:id="rId9"/>
    <p:sldId id="290" r:id="rId10"/>
    <p:sldId id="301" r:id="rId11"/>
    <p:sldId id="296" r:id="rId12"/>
    <p:sldId id="297" r:id="rId13"/>
    <p:sldId id="302" r:id="rId14"/>
    <p:sldId id="299" r:id="rId15"/>
    <p:sldId id="303" r:id="rId16"/>
    <p:sldId id="275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60819-0189-46CF-9C35-A3DC7AB7F4F6}" type="datetimeFigureOut">
              <a:rPr lang="hr-HR" smtClean="0"/>
              <a:pPr/>
              <a:t>28.4.2020.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EDB40-3BC0-433C-8955-C3F61C235C3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603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6CD59-0C03-4774-B2E1-F7D660E75451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3A56-3E7E-413A-AE13-A61EBBCFAC1E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9BD7-141C-4A02-8F00-C5FB000A8041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51B9-01C7-4823-923D-919E17BE5B99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C960-3797-47C5-88D8-B56F8E15F23E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FB94-C30D-4ECC-B9BE-A8AC3FF78103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9A27-ECBF-40DF-BC51-6C8E693CADF6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0072-E14D-4989-8234-A9F6E58601CB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2534-87D1-4DED-91F6-9526442C0271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09B58-5F03-4D30-8E66-1F9B1B670F97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8E82-E3C8-46C7-BE38-3BEB991A9183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Metodologijska radionica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2F0CA-A454-47D7-B20C-30B93F0BB98E}" type="datetime1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Metodologijska radionica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924800" cy="2895600"/>
          </a:xfrm>
          <a:solidFill>
            <a:schemeClr val="tx2"/>
          </a:solidFill>
        </p:spPr>
        <p:txBody>
          <a:bodyPr>
            <a:normAutofit/>
          </a:bodyPr>
          <a:lstStyle/>
          <a:p>
            <a:pPr lvl="0"/>
            <a:r>
              <a:rPr lang="hr-H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Snaga testa i veličina učinka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419600"/>
            <a:ext cx="6400800" cy="762000"/>
          </a:xfrm>
          <a:solidFill>
            <a:schemeClr val="accent3"/>
          </a:solidFill>
        </p:spPr>
        <p:txBody>
          <a:bodyPr/>
          <a:lstStyle/>
          <a:p>
            <a:r>
              <a:rPr lang="hr-HR" dirty="0">
                <a:solidFill>
                  <a:schemeClr val="tx2"/>
                </a:solidFill>
              </a:rPr>
              <a:t>Akademska godina 2019./2020.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15362" name="Picture 2" descr="http://connection.sagepub.com/wp-content/uploads/2013/10/so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800600"/>
            <a:ext cx="2447925" cy="1838325"/>
          </a:xfrm>
          <a:prstGeom prst="rect">
            <a:avLst/>
          </a:prstGeom>
          <a:noFill/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447800" y="228600"/>
            <a:ext cx="6400800" cy="7620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r-HR" sz="3200" dirty="0">
                <a:solidFill>
                  <a:schemeClr val="tx2"/>
                </a:solidFill>
              </a:rPr>
              <a:t>Inferencijalna statistika</a:t>
            </a: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876800" y="5486400"/>
            <a:ext cx="3886200" cy="5334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r-HR" sz="3200" noProof="0" dirty="0">
                <a:solidFill>
                  <a:schemeClr val="tx2"/>
                </a:solidFill>
              </a:rPr>
              <a:t>doc. dr.sc. Ivan Balabanić</a:t>
            </a: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Broj ispitanika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04800" y="671691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pPr marL="0" lvl="1"/>
            <a:r>
              <a:rPr lang="hr-HR" altLang="sr-Latn-RS" u="sng" dirty="0"/>
              <a:t>Broju ispitanika (sudionika)</a:t>
            </a:r>
          </a:p>
          <a:p>
            <a:endParaRPr lang="hr-HR" altLang="sr-Latn-RS" dirty="0"/>
          </a:p>
          <a:p>
            <a:r>
              <a:rPr lang="hr-HR" altLang="sr-Latn-RS" dirty="0"/>
              <a:t>Problem 1: Ako povećamo broj mjerenja (veličinu uzorka) povećava se ukupna pogreška istraživanja – dobivamo lošije podatke!</a:t>
            </a:r>
          </a:p>
          <a:p>
            <a:endParaRPr lang="hr-HR" altLang="sr-Latn-RS" dirty="0"/>
          </a:p>
          <a:p>
            <a:r>
              <a:rPr lang="hr-HR" altLang="sr-Latn-RS" dirty="0"/>
              <a:t>Problem 2: Kod velikih uzorka snaga može biti prevelika pa dobivamo značajnosti koje su praktično i nisu važne =&gt; „kod velikih uzorka sve je značajno”</a:t>
            </a:r>
          </a:p>
          <a:p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3" name="Picture 2" descr="http://my.ilstu.edu/~wjschne/138/Power/PowerSampleSiz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971800"/>
            <a:ext cx="619125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0271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2656" y="411162"/>
            <a:ext cx="7772400" cy="685799"/>
          </a:xfrm>
        </p:spPr>
        <p:txBody>
          <a:bodyPr>
            <a:normAutofit fontScale="90000"/>
          </a:bodyPr>
          <a:lstStyle/>
          <a:p>
            <a:pPr marL="274320" lvl="1" algn="ctr"/>
            <a:r>
              <a:rPr lang="hr-HR" altLang="sr-Latn-RS" sz="4000" dirty="0">
                <a:latin typeface="+mj-lt"/>
              </a:rPr>
              <a:t>Razlici među populacijama (veličina učinka – </a:t>
            </a:r>
            <a:r>
              <a:rPr lang="hr-HR" altLang="sr-Latn-RS" sz="4000" i="1" dirty="0" err="1">
                <a:latin typeface="+mj-lt"/>
              </a:rPr>
              <a:t>effect</a:t>
            </a:r>
            <a:r>
              <a:rPr lang="hr-HR" altLang="sr-Latn-RS" sz="4000" i="1" dirty="0">
                <a:latin typeface="+mj-lt"/>
              </a:rPr>
              <a:t> </a:t>
            </a:r>
            <a:r>
              <a:rPr lang="hr-HR" altLang="sr-Latn-RS" sz="4000" i="1" dirty="0" err="1">
                <a:latin typeface="+mj-lt"/>
              </a:rPr>
              <a:t>size</a:t>
            </a:r>
            <a:r>
              <a:rPr lang="hr-HR" altLang="sr-Latn-RS" sz="4000" dirty="0">
                <a:latin typeface="+mj-lt"/>
              </a:rPr>
              <a:t>)</a:t>
            </a:r>
            <a:br>
              <a:rPr lang="hr-HR" altLang="sr-Latn-RS" dirty="0">
                <a:latin typeface="+mj-lt"/>
              </a:rPr>
            </a:br>
            <a:endParaRPr lang="hr-HR" altLang="sr-Latn-RS" dirty="0">
              <a:latin typeface="+mj-lt"/>
            </a:endParaRP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04800" y="671691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altLang="sr-Latn-RS" dirty="0"/>
          </a:p>
          <a:p>
            <a:r>
              <a:rPr lang="hr-HR" altLang="sr-Latn-RS" u="sng" dirty="0"/>
              <a:t>Razlika među veličinama i veličina učinka (</a:t>
            </a:r>
            <a:r>
              <a:rPr lang="hr-HR" altLang="sr-Latn-RS" i="1" u="sng" dirty="0"/>
              <a:t>effect size</a:t>
            </a:r>
            <a:r>
              <a:rPr lang="hr-HR" altLang="sr-Latn-RS" u="sng" dirty="0"/>
              <a:t>)</a:t>
            </a:r>
          </a:p>
          <a:p>
            <a:endParaRPr lang="hr-HR" altLang="sr-Latn-RS" dirty="0"/>
          </a:p>
          <a:p>
            <a:r>
              <a:rPr lang="hr-HR" altLang="sr-Latn-RS" dirty="0"/>
              <a:t>Što su razlike među veličinama µ1 i µ2 veće razumljivo je da je i vjerojatnost pogreške tipa II manja.  Smanjenjem vjerojatnosti </a:t>
            </a:r>
            <a:r>
              <a:rPr lang="el-GR" dirty="0"/>
              <a:t>β</a:t>
            </a:r>
            <a:r>
              <a:rPr lang="hr-HR" dirty="0"/>
              <a:t> raste snaga. </a:t>
            </a:r>
            <a:endParaRPr lang="hr-HR" altLang="sr-Latn-RS" dirty="0"/>
          </a:p>
          <a:p>
            <a:endParaRPr lang="hr-HR" altLang="sr-Latn-RS" dirty="0"/>
          </a:p>
          <a:p>
            <a:endParaRPr lang="hr-HR" altLang="sr-Latn-RS" dirty="0"/>
          </a:p>
          <a:p>
            <a:endParaRPr lang="hr-HR" altLang="sr-Latn-RS" dirty="0"/>
          </a:p>
          <a:p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12" name="Picture 11" descr="http://my.ilstu.edu/~wjschne/138/Power/zEffectSiz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4258" y="2819400"/>
            <a:ext cx="6520541" cy="351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21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491" y="411162"/>
            <a:ext cx="7772400" cy="685799"/>
          </a:xfrm>
        </p:spPr>
        <p:txBody>
          <a:bodyPr>
            <a:noAutofit/>
          </a:bodyPr>
          <a:lstStyle/>
          <a:p>
            <a:pPr marL="274320" lvl="1" algn="ctr"/>
            <a:r>
              <a:rPr lang="hr-HR" altLang="sr-Latn-RS" sz="4000" dirty="0" err="1">
                <a:latin typeface="+mj-lt"/>
              </a:rPr>
              <a:t>Varijabilitetu</a:t>
            </a:r>
            <a:r>
              <a:rPr lang="hr-HR" altLang="sr-Latn-RS" sz="4000" dirty="0">
                <a:latin typeface="+mj-lt"/>
              </a:rPr>
              <a:t> (varijanci) zavisne varijable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04800" y="671691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altLang="sr-Latn-RS" dirty="0"/>
          </a:p>
          <a:p>
            <a:r>
              <a:rPr lang="hr-HR" altLang="sr-Latn-RS" u="sng" dirty="0" err="1"/>
              <a:t>Varijabilitet</a:t>
            </a:r>
            <a:r>
              <a:rPr lang="hr-HR" altLang="sr-Latn-RS" u="sng" dirty="0"/>
              <a:t> zavisne varijable</a:t>
            </a:r>
          </a:p>
          <a:p>
            <a:endParaRPr lang="hr-HR" altLang="sr-Latn-RS" dirty="0"/>
          </a:p>
          <a:p>
            <a:r>
              <a:rPr lang="hr-HR" altLang="sr-Latn-RS" dirty="0"/>
              <a:t>Manji varijabilitet veća snaga testa. Što je standardna devijacija manja pogreška aritmetičke sredine uzorka je manja. </a:t>
            </a:r>
          </a:p>
          <a:p>
            <a:endParaRPr lang="hr-HR" dirty="0">
              <a:latin typeface="+mj-lt"/>
            </a:endParaRPr>
          </a:p>
          <a:p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5122" name="Picture 2" descr="http://my.ilstu.edu/~wjschne/138/Power/PowerS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667000"/>
            <a:ext cx="619125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3995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491" y="67854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altLang="sr-Latn-RS" dirty="0"/>
              <a:t>Korištenom statističkom testu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04800" y="671691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altLang="sr-Latn-RS" u="sng" dirty="0"/>
              <a:t>Korištenom statističkom testu</a:t>
            </a:r>
          </a:p>
          <a:p>
            <a:endParaRPr lang="hr-HR" altLang="sr-Latn-RS" dirty="0"/>
          </a:p>
          <a:p>
            <a:r>
              <a:rPr lang="hr-HR" dirty="0"/>
              <a:t>Svaki test ima svoju razinu snage. Parametrijski testovi su sami po sebi jači od neparametrijskih.</a:t>
            </a:r>
          </a:p>
          <a:p>
            <a:endParaRPr lang="hr-HR" dirty="0"/>
          </a:p>
          <a:p>
            <a:r>
              <a:rPr lang="vi-VN" dirty="0">
                <a:latin typeface="Calibri" pitchFamily="34" charset="0"/>
              </a:rPr>
              <a:t>Pretpostavke parametrijskih testova </a:t>
            </a:r>
            <a:r>
              <a:rPr lang="hr-HR" dirty="0">
                <a:latin typeface="Calibri" pitchFamily="34" charset="0"/>
              </a:rPr>
              <a:t>=&gt;</a:t>
            </a:r>
            <a:r>
              <a:rPr lang="vi-VN" dirty="0">
                <a:latin typeface="Calibri" pitchFamily="34" charset="0"/>
              </a:rPr>
              <a:t> intervalna ili odnosna (omjerna) razina mjerenja</a:t>
            </a:r>
            <a:r>
              <a:rPr lang="hr-HR" dirty="0">
                <a:latin typeface="Calibri" pitchFamily="34" charset="0"/>
              </a:rPr>
              <a:t> =&gt;</a:t>
            </a:r>
            <a:r>
              <a:rPr lang="vi-VN" dirty="0">
                <a:latin typeface="Calibri" pitchFamily="34" charset="0"/>
              </a:rPr>
              <a:t> slučajno uzorkovanje ciljne populacije</a:t>
            </a:r>
            <a:r>
              <a:rPr lang="hr-HR" dirty="0">
                <a:latin typeface="Calibri" pitchFamily="34" charset="0"/>
              </a:rPr>
              <a:t> (raspoređivanje u skupine) =&gt; </a:t>
            </a:r>
            <a:r>
              <a:rPr lang="vi-VN" dirty="0">
                <a:latin typeface="Calibri" pitchFamily="34" charset="0"/>
              </a:rPr>
              <a:t>jednake varijance među skupinama za zavisnu varijablu i</a:t>
            </a:r>
            <a:r>
              <a:rPr lang="hr-HR" dirty="0">
                <a:latin typeface="Calibri" pitchFamily="34" charset="0"/>
              </a:rPr>
              <a:t>td.</a:t>
            </a:r>
            <a:endParaRPr lang="hr-HR" altLang="sr-Latn-RS" dirty="0">
              <a:latin typeface="Calibri" pitchFamily="34" charset="0"/>
            </a:endParaRPr>
          </a:p>
          <a:p>
            <a:endParaRPr lang="hr-HR" altLang="sr-Latn-RS" dirty="0"/>
          </a:p>
          <a:p>
            <a:r>
              <a:rPr lang="hr-HR" dirty="0"/>
              <a:t>Neparametrijski testovi obično rabe medijan ili raspon podataka kao temelj svojih kalkulacija =&gt; puno manje pretpostavaka nego parametrijski testovi =&gt; slabija snaga!</a:t>
            </a:r>
          </a:p>
          <a:p>
            <a:endParaRPr lang="hr-HR" dirty="0">
              <a:latin typeface="+mj-lt"/>
            </a:endParaRPr>
          </a:p>
          <a:p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9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491" y="67854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Veličina učinka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04800" y="762000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altLang="sr-Latn-RS" dirty="0"/>
              <a:t>U poslijednje vrijeme (30-ak godina) pokazuje se da postoji potreba da se otiđe korak dalje od jednostavnog određivanja statističke značajnosti (testiranja nul hipoteze) =&gt; postavljaju se pitanja koliko je test “snažan” i kolika je veličina učinka (effect size) =&gt; koliko je stvarna jačina utjecaja, povezanosti, razlike među mjerenim fenomenima ... </a:t>
            </a:r>
          </a:p>
          <a:p>
            <a:endParaRPr lang="hr-HR" altLang="sr-Latn-RS" dirty="0"/>
          </a:p>
          <a:p>
            <a:r>
              <a:rPr lang="hr-HR" altLang="sr-Latn-RS" u="sng" dirty="0"/>
              <a:t>Ponavljamo: </a:t>
            </a:r>
            <a:r>
              <a:rPr lang="hr-HR" u="sng" dirty="0"/>
              <a:t>Svako komentiranje veličine razlike nije dopušten! =&gt; zato  jer upravo ta dobivena veličina može biti slučajno dobivena pa se zadržavamo samo na općem zaključku “nije statistički značajno” ili “statistički je značajno =&gt; effect size!</a:t>
            </a:r>
          </a:p>
          <a:p>
            <a:endParaRPr lang="hr-HR" dirty="0"/>
          </a:p>
          <a:p>
            <a:r>
              <a:rPr lang="hr-HR" altLang="sr-Latn-RS" i="1" dirty="0"/>
              <a:t>Effect size </a:t>
            </a:r>
            <a:r>
              <a:rPr lang="hr-HR" altLang="sr-Latn-RS" dirty="0"/>
              <a:t>je numerički pokazatelj koji definira snagu nekog fenomena – koliko je snažna povezanost? Koliko je velika razlika između dvije grupe? Itd. Postoji čitav niz koeficijenata kojima se mjeri veličina učinka. </a:t>
            </a:r>
          </a:p>
          <a:p>
            <a:endParaRPr lang="hr-HR" altLang="sr-Latn-RS" dirty="0"/>
          </a:p>
          <a:p>
            <a:r>
              <a:rPr lang="hr-HR" altLang="sr-Latn-RS" dirty="0"/>
              <a:t>Effect size ima ulogu u određivanju snage testa i veličine uzorka.</a:t>
            </a:r>
          </a:p>
          <a:p>
            <a:endParaRPr lang="hr-HR" altLang="sr-Latn-RS" dirty="0"/>
          </a:p>
          <a:p>
            <a:endParaRPr lang="hr-HR" dirty="0">
              <a:latin typeface="+mj-lt"/>
            </a:endParaRPr>
          </a:p>
          <a:p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995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491" y="67854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Veličina učinka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04800" y="762000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hr-HR" altLang="sr-Latn-RS" dirty="0"/>
          </a:p>
          <a:p>
            <a:r>
              <a:rPr lang="hr-HR" altLang="sr-Latn-RS" dirty="0"/>
              <a:t>d-porodica veličine učinka (postoji  i r-porodica veličine učinka* - kada budemo radili korelaciju) =&gt; Cohenov </a:t>
            </a:r>
            <a:r>
              <a:rPr lang="hr-HR" altLang="sr-Latn-RS" i="1" dirty="0"/>
              <a:t>d</a:t>
            </a:r>
          </a:p>
          <a:p>
            <a:endParaRPr lang="hr-HR" altLang="sr-Latn-RS" dirty="0"/>
          </a:p>
          <a:p>
            <a:r>
              <a:rPr lang="hr-HR" altLang="sr-Latn-RS" dirty="0"/>
              <a:t>Tesiranje veličine učinka razlike artimetičkih sredina  nezavisnih uzorak</a:t>
            </a:r>
          </a:p>
          <a:p>
            <a:endParaRPr lang="hr-HR" altLang="sr-Latn-RS" dirty="0"/>
          </a:p>
          <a:p>
            <a:endParaRPr lang="hr-HR" dirty="0">
              <a:latin typeface="+mj-lt"/>
            </a:endParaRPr>
          </a:p>
          <a:p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3074" name="Picture 2" descr="d = \frac{\bar{x}_1 - \bar{x}_2}{s}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3276600"/>
            <a:ext cx="1905001" cy="700897"/>
          </a:xfrm>
          <a:prstGeom prst="rect">
            <a:avLst/>
          </a:prstGeom>
          <a:noFill/>
        </p:spPr>
      </p:pic>
      <p:pic>
        <p:nvPicPr>
          <p:cNvPr id="3076" name="Picture 4" descr="s = \sqrt{\frac{(n_1-1)s^2_1 + (n_2-1)s^2_2}{n_1+n_2 - 2}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495800"/>
            <a:ext cx="3515846" cy="714375"/>
          </a:xfrm>
          <a:prstGeom prst="rect">
            <a:avLst/>
          </a:prstGeom>
          <a:noFill/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191000" y="3124200"/>
          <a:ext cx="4191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r>
                        <a:rPr lang="hr-HR" sz="1600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Mala veličina učinka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Prekriva oko 85 %</a:t>
                      </a:r>
                      <a:r>
                        <a:rPr lang="hr-HR" sz="1600" baseline="0" dirty="0"/>
                        <a:t> distribucije</a:t>
                      </a:r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r>
                        <a:rPr lang="hr-HR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Srednja veličina učinka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/>
                        <a:t>Prekriva oko 67 %</a:t>
                      </a:r>
                      <a:r>
                        <a:rPr lang="hr-HR" sz="1600" baseline="0" dirty="0"/>
                        <a:t> distribucije</a:t>
                      </a:r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r>
                        <a:rPr lang="hr-HR" sz="16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600" dirty="0"/>
                        <a:t>Velika količina učinka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/>
                        <a:t>Prekriva oko 53 %</a:t>
                      </a:r>
                      <a:r>
                        <a:rPr lang="hr-HR" sz="1600" baseline="0" dirty="0"/>
                        <a:t> distribucije</a:t>
                      </a:r>
                      <a:endParaRPr lang="hr-H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995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Primjer veličine učinka u praksi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04800" y="1447800"/>
            <a:ext cx="835052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hr-HR" sz="1600" dirty="0">
                <a:cs typeface="Arial" panose="020B0604020202020204" pitchFamily="34" charset="0"/>
              </a:rPr>
              <a:t>Testirane  su razlike između dviju grupa studenata. </a:t>
            </a:r>
          </a:p>
          <a:p>
            <a:pPr marL="342900" indent="-342900"/>
            <a:endParaRPr lang="hr-HR" sz="1600" dirty="0">
              <a:cs typeface="Arial" panose="020B0604020202020204" pitchFamily="34" charset="0"/>
            </a:endParaRPr>
          </a:p>
          <a:p>
            <a:pPr marL="342900" indent="-342900"/>
            <a:r>
              <a:rPr lang="hr-HR" sz="1600" dirty="0">
                <a:cs typeface="Arial" panose="020B0604020202020204" pitchFamily="34" charset="0"/>
              </a:rPr>
              <a:t>M1=46.1  SD1=6.73  N1=374</a:t>
            </a:r>
          </a:p>
          <a:p>
            <a:pPr marL="342900" indent="-342900"/>
            <a:r>
              <a:rPr lang="hr-HR" sz="1600" dirty="0">
                <a:cs typeface="Arial" panose="020B0604020202020204" pitchFamily="34" charset="0"/>
              </a:rPr>
              <a:t>M2=47.4  SD2=6.89  N2=388 </a:t>
            </a:r>
          </a:p>
          <a:p>
            <a:pPr marL="342900" indent="-342900"/>
            <a:endParaRPr lang="hr-HR" sz="1600" dirty="0">
              <a:cs typeface="Arial" panose="020B0604020202020204" pitchFamily="34" charset="0"/>
            </a:endParaRPr>
          </a:p>
          <a:p>
            <a:pPr marL="342900" indent="-342900"/>
            <a:r>
              <a:rPr lang="hr-HR" sz="1600" dirty="0">
                <a:cs typeface="Arial" panose="020B0604020202020204" pitchFamily="34" charset="0"/>
              </a:rPr>
              <a:t>t=2.63       p&lt;0.01 </a:t>
            </a:r>
          </a:p>
          <a:p>
            <a:pPr marL="342900" indent="-342900"/>
            <a:endParaRPr lang="hr-HR" sz="1600" i="1" dirty="0">
              <a:cs typeface="Arial" panose="020B0604020202020204" pitchFamily="34" charset="0"/>
            </a:endParaRPr>
          </a:p>
          <a:p>
            <a:pPr marL="342900" indent="-342900"/>
            <a:r>
              <a:rPr lang="hr-HR" sz="1600" i="1" dirty="0">
                <a:cs typeface="Arial" panose="020B0604020202020204" pitchFamily="34" charset="0"/>
              </a:rPr>
              <a:t>d</a:t>
            </a:r>
            <a:r>
              <a:rPr lang="hr-HR" sz="1600" dirty="0">
                <a:cs typeface="Arial" panose="020B0604020202020204" pitchFamily="34" charset="0"/>
              </a:rPr>
              <a:t>=0.19 </a:t>
            </a:r>
          </a:p>
          <a:p>
            <a:pPr marL="342900" indent="-342900"/>
            <a:endParaRPr lang="hr-HR" sz="1600" dirty="0">
              <a:cs typeface="Arial" panose="020B0604020202020204" pitchFamily="34" charset="0"/>
            </a:endParaRPr>
          </a:p>
          <a:p>
            <a:pPr marL="342900" indent="-342900"/>
            <a:r>
              <a:rPr lang="hr-HR" sz="1600" dirty="0">
                <a:cs typeface="Arial" panose="020B0604020202020204" pitchFamily="34" charset="0"/>
              </a:rPr>
              <a:t>Zaključak: </a:t>
            </a:r>
          </a:p>
          <a:p>
            <a:pPr marL="342900" indent="-342900"/>
            <a:r>
              <a:rPr lang="hr-HR" sz="1600" dirty="0">
                <a:cs typeface="Arial" panose="020B0604020202020204" pitchFamily="34" charset="0"/>
              </a:rPr>
              <a:t>        </a:t>
            </a:r>
          </a:p>
          <a:p>
            <a:pPr marL="342900" indent="-342900"/>
            <a:r>
              <a:rPr lang="hr-HR" sz="1600" dirty="0">
                <a:cs typeface="Arial" panose="020B0604020202020204" pitchFamily="34" charset="0"/>
              </a:rPr>
              <a:t>       Temeljem rezultata t-testa zaključujemo kako između dvije skupine studenata postoji statistički značajna razlika  (uz 1 % rizika). Ipak, kada smo proveli dodatne testove (Cohen </a:t>
            </a:r>
            <a:r>
              <a:rPr lang="hr-HR" sz="1600" i="1" dirty="0">
                <a:cs typeface="Arial" panose="020B0604020202020204" pitchFamily="34" charset="0"/>
              </a:rPr>
              <a:t>d</a:t>
            </a:r>
            <a:r>
              <a:rPr lang="hr-HR" sz="1600" dirty="0">
                <a:cs typeface="Arial" panose="020B0604020202020204" pitchFamily="34" charset="0"/>
              </a:rPr>
              <a:t>) možemo reći da razlika postoji  ali da je ona gotovo nevažna. </a:t>
            </a:r>
          </a:p>
          <a:p>
            <a:pPr marL="342900" indent="-342900"/>
            <a:endParaRPr lang="hr-HR" sz="1600" dirty="0">
              <a:cs typeface="Arial" panose="020B0604020202020204" pitchFamily="34" charset="0"/>
            </a:endParaRPr>
          </a:p>
          <a:p>
            <a:pPr marL="342900" indent="-342900"/>
            <a:endParaRPr lang="hr-HR" sz="1600" dirty="0">
              <a:cs typeface="Arial" panose="020B0604020202020204" pitchFamily="34" charset="0"/>
            </a:endParaRPr>
          </a:p>
          <a:p>
            <a:pPr marL="342900" indent="-342900"/>
            <a:r>
              <a:rPr lang="hr-HR" sz="1600" dirty="0">
                <a:cs typeface="Arial" panose="020B0604020202020204" pitchFamily="34" charset="0"/>
              </a:rPr>
              <a:t>Određivanjem (računanje) snage testa pozabaviti  ćete se na vježbama  u petak. </a:t>
            </a: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078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0" y="1143000"/>
            <a:ext cx="8077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hr-HR" sz="2200" dirty="0"/>
          </a:p>
          <a:p>
            <a:pPr>
              <a:lnSpc>
                <a:spcPct val="90000"/>
              </a:lnSpc>
            </a:pPr>
            <a:endParaRPr lang="hr-HR" sz="2200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43000"/>
          </a:xfrm>
        </p:spPr>
        <p:txBody>
          <a:bodyPr/>
          <a:lstStyle/>
          <a:p>
            <a:r>
              <a:rPr lang="hr-HR" dirty="0"/>
              <a:t>Hvala na pažnji!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91" y="7937"/>
            <a:ext cx="645160" cy="806450"/>
          </a:xfrm>
          <a:prstGeom prst="rect">
            <a:avLst/>
          </a:prstGeom>
        </p:spPr>
      </p:pic>
      <p:pic>
        <p:nvPicPr>
          <p:cNvPr id="11" name="Picture 10" descr="za jezovito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1295400"/>
            <a:ext cx="3810000" cy="47720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1605" y="166869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Sadržaj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260078" y="1216406"/>
            <a:ext cx="84267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sz="2200" dirty="0">
                <a:latin typeface="+mj-lt"/>
                <a:cs typeface="Arial" panose="020B0604020202020204" pitchFamily="34" charset="0"/>
              </a:rPr>
              <a:t>Testiranje hipoteza</a:t>
            </a:r>
          </a:p>
          <a:p>
            <a:pPr marL="342900" indent="-342900">
              <a:buAutoNum type="arabicPeriod"/>
            </a:pPr>
            <a:r>
              <a:rPr lang="hr-HR" sz="2200" dirty="0">
                <a:latin typeface="+mj-lt"/>
                <a:cs typeface="Arial" panose="020B0604020202020204" pitchFamily="34" charset="0"/>
              </a:rPr>
              <a:t>Pogreške alfa i beta</a:t>
            </a:r>
          </a:p>
          <a:p>
            <a:pPr marL="342900" indent="-342900">
              <a:buAutoNum type="arabicPeriod"/>
            </a:pPr>
            <a:r>
              <a:rPr lang="hr-HR" sz="2200" dirty="0">
                <a:latin typeface="+mj-lt"/>
                <a:cs typeface="Arial" panose="020B0604020202020204" pitchFamily="34" charset="0"/>
              </a:rPr>
              <a:t>Statistička snaga testa</a:t>
            </a:r>
          </a:p>
          <a:p>
            <a:pPr marL="342900" indent="-342900">
              <a:buAutoNum type="arabicPeriod"/>
            </a:pPr>
            <a:r>
              <a:rPr lang="hr-HR" sz="2200" dirty="0">
                <a:latin typeface="+mj-lt"/>
                <a:cs typeface="Arial" panose="020B0604020202020204" pitchFamily="34" charset="0"/>
              </a:rPr>
              <a:t>Veličina učinka</a:t>
            </a:r>
          </a:p>
          <a:p>
            <a:pPr marL="342900" indent="-342900">
              <a:buAutoNum type="arabicPeriod"/>
            </a:pPr>
            <a:endParaRPr lang="hr-HR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hr-HR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11" name="Picture 2" descr="http://www.index.hr/images2/mr-tea-infuser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676400"/>
            <a:ext cx="4296494" cy="3276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841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Testiranje hipoteza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04800" y="671691"/>
            <a:ext cx="853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>
              <a:latin typeface="+mj-lt"/>
            </a:endParaRPr>
          </a:p>
          <a:p>
            <a:r>
              <a:rPr lang="hr-HR" dirty="0">
                <a:latin typeface="+mj-lt"/>
              </a:rPr>
              <a:t>Hipoteze također mogu biti usmjerenje ili neusmjerene.</a:t>
            </a:r>
          </a:p>
          <a:p>
            <a:endParaRPr lang="hr-HR" dirty="0">
              <a:latin typeface="+mj-lt"/>
            </a:endParaRPr>
          </a:p>
          <a:p>
            <a:r>
              <a:rPr lang="hr-HR" dirty="0">
                <a:latin typeface="+mj-lt"/>
              </a:rPr>
              <a:t>Usmjerene hipoteze usmjeravaju varijable u istom smjeru. </a:t>
            </a:r>
          </a:p>
          <a:p>
            <a:endParaRPr lang="hr-HR" dirty="0">
              <a:latin typeface="+mj-lt"/>
            </a:endParaRPr>
          </a:p>
          <a:p>
            <a:r>
              <a:rPr lang="hr-HR" dirty="0">
                <a:latin typeface="+mj-lt"/>
              </a:rPr>
              <a:t>Primjer:</a:t>
            </a:r>
          </a:p>
          <a:p>
            <a:r>
              <a:rPr lang="hr-HR" dirty="0">
                <a:latin typeface="+mj-lt"/>
              </a:rPr>
              <a:t>Nul-hipoteza: Nema razlike u visini između Dalmatinaca i Zagoraca.</a:t>
            </a:r>
          </a:p>
          <a:p>
            <a:r>
              <a:rPr lang="hr-HR" dirty="0">
                <a:latin typeface="+mj-lt"/>
              </a:rPr>
              <a:t>Alternativna hipoteza: Postoji razlika u visini između Dalmatinaca i Zagoraca.</a:t>
            </a:r>
          </a:p>
          <a:p>
            <a:r>
              <a:rPr lang="hr-HR" dirty="0">
                <a:latin typeface="+mj-lt"/>
              </a:rPr>
              <a:t>Usmjerena hipoteza: Dalmatinici  su viši nego Zagorci.</a:t>
            </a:r>
          </a:p>
          <a:p>
            <a:endParaRPr lang="hr-HR" dirty="0">
              <a:latin typeface="+mj-lt"/>
            </a:endParaRPr>
          </a:p>
          <a:p>
            <a:r>
              <a:rPr lang="hr-HR" dirty="0">
                <a:latin typeface="+mj-lt"/>
              </a:rPr>
              <a:t>Usmjerene hipoteze </a:t>
            </a:r>
          </a:p>
          <a:p>
            <a:r>
              <a:rPr lang="hr-HR" dirty="0">
                <a:latin typeface="+mj-lt"/>
              </a:rPr>
              <a:t>se testiraju na 1 strani distribucije.</a:t>
            </a:r>
          </a:p>
          <a:p>
            <a:endParaRPr lang="hr-HR" dirty="0">
              <a:latin typeface="+mj-lt"/>
            </a:endParaRPr>
          </a:p>
          <a:p>
            <a:r>
              <a:rPr lang="hr-HR" dirty="0">
                <a:latin typeface="+mj-lt"/>
              </a:rPr>
              <a:t>Oprez: postoji veća mogućnost</a:t>
            </a:r>
          </a:p>
          <a:p>
            <a:r>
              <a:rPr lang="hr-HR" dirty="0">
                <a:latin typeface="+mj-lt"/>
              </a:rPr>
              <a:t>prihvaćanja hipoteze! </a:t>
            </a: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32770" name="Picture 2" descr="http://www.ats.ucla.edu/stat/mult_pkg/faq/pvalue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886200"/>
            <a:ext cx="3435863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5895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Testiranje hipoteza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04800" y="685801"/>
            <a:ext cx="8001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latin typeface="+mj-lt"/>
              </a:rPr>
              <a:t>Nul</a:t>
            </a:r>
            <a:r>
              <a:rPr lang="hr-HR" dirty="0">
                <a:latin typeface="+mj-lt"/>
              </a:rPr>
              <a:t>-hipoteza – početna pretpostavka koju izlažemo testu i koju pokušavamo opovrgnuti. </a:t>
            </a:r>
          </a:p>
          <a:p>
            <a:endParaRPr lang="hr-HR" dirty="0">
              <a:latin typeface="+mj-lt"/>
            </a:endParaRPr>
          </a:p>
          <a:p>
            <a:r>
              <a:rPr lang="hr-HR" dirty="0">
                <a:latin typeface="+mj-lt"/>
              </a:rPr>
              <a:t>Postavljenu hipotezu najčešće testiramo uz rizik od 5% ili 1% (p&lt;0,05 ili p&lt;0,01). Niža razina rizika uzima se u ovisnosti o predmetu istraživanja – npr. smrtonosna doza neke supstance u jelu.</a:t>
            </a:r>
          </a:p>
          <a:p>
            <a:endParaRPr lang="hr-HR" dirty="0">
              <a:latin typeface="+mj-lt"/>
            </a:endParaRPr>
          </a:p>
          <a:p>
            <a:r>
              <a:rPr lang="hr-HR" dirty="0">
                <a:latin typeface="+mj-lt"/>
              </a:rPr>
              <a:t>Vrijednost provedenog testa uspoređujemo s graničnim vrijednostima za određenu razinu pouzdanosti.  Mi samo zaključujemo je li ostajemo kod nul hipoteze ili prihavaćamo alternativnu! </a:t>
            </a:r>
            <a:r>
              <a:rPr lang="hr-HR" u="sng" dirty="0">
                <a:latin typeface="+mj-lt"/>
              </a:rPr>
              <a:t>Svako komentiranje veličine razlike nije dopušten! =&gt; zato  jer upravo ta dobivena veličina može biti slučajno dobivena pa se zadržavamo samo na općem zaključku “nije statistički značajno” ili “statistički je značajno”</a:t>
            </a:r>
          </a:p>
          <a:p>
            <a:endParaRPr lang="hr-HR" dirty="0">
              <a:latin typeface="+mj-lt"/>
            </a:endParaRPr>
          </a:p>
          <a:p>
            <a:r>
              <a:rPr lang="hr-HR" dirty="0"/>
              <a:t>Ako je vrijednost manja od granične =&gt; ostajemo pri </a:t>
            </a:r>
            <a:r>
              <a:rPr lang="hr-HR" dirty="0" err="1"/>
              <a:t>nul</a:t>
            </a:r>
            <a:r>
              <a:rPr lang="hr-HR" dirty="0"/>
              <a:t>-hipotezi</a:t>
            </a:r>
          </a:p>
          <a:p>
            <a:endParaRPr lang="hr-HR" dirty="0"/>
          </a:p>
          <a:p>
            <a:r>
              <a:rPr lang="hr-HR" dirty="0"/>
              <a:t>Ako je veća ili jednaka =&gt; prihvaćamo alternativnu hipotezu</a:t>
            </a:r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6146" name="Picture 2" descr="Bell Cu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192776"/>
            <a:ext cx="2514600" cy="1665224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2362200" y="4572000"/>
            <a:ext cx="12192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38200" y="5181600"/>
            <a:ext cx="762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7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Greške tipa alfa i beta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18861" y="1050566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Nikada ne možemo biti 100 % sigurni jesmo li opravdano prihvatili ili odbacili nul-hipotezu! =&gt; možemo jedino znati vjerojatnost pogreške pri zaključivanju </a:t>
            </a:r>
          </a:p>
          <a:p>
            <a:endParaRPr lang="hr-HR" dirty="0">
              <a:latin typeface="+mj-lt"/>
            </a:endParaRPr>
          </a:p>
          <a:p>
            <a:r>
              <a:rPr lang="hr-HR" dirty="0">
                <a:latin typeface="+mj-lt"/>
              </a:rPr>
              <a:t>Greške tipa alfa i beta</a:t>
            </a: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04800" y="2590800"/>
          <a:ext cx="8229600" cy="2220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/>
                      <a:r>
                        <a:rPr lang="hr-HR" dirty="0">
                          <a:latin typeface="+mj-lt"/>
                        </a:rPr>
                        <a:t>Odluka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r-HR" dirty="0">
                          <a:latin typeface="+mj-lt"/>
                        </a:rPr>
                        <a:t>Stanje u populaciji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135">
                <a:tc v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+mj-lt"/>
                        </a:rPr>
                        <a:t>Nema razlike između dvije aritmetičke sredine </a:t>
                      </a:r>
                      <a:endParaRPr lang="hr-HR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latin typeface="+mj-lt"/>
                        </a:rPr>
                        <a:t>Postoji razlika između dvije aritmetičke sredine </a:t>
                      </a:r>
                      <a:endParaRPr lang="hr-HR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919"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latin typeface="+mj-lt"/>
                        </a:rPr>
                        <a:t>Odbacujemo nul-hipotezu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latin typeface="+mj-lt"/>
                        </a:rPr>
                        <a:t>Pogreška tipa 1 (alfa)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latin typeface="+mj-lt"/>
                        </a:rPr>
                        <a:t>Nema pogreške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919"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latin typeface="+mj-lt"/>
                        </a:rPr>
                        <a:t>Prihvaćamo nul-hipotezu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latin typeface="+mj-lt"/>
                        </a:rPr>
                        <a:t>Nema pogreške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latin typeface="+mj-lt"/>
                        </a:rPr>
                        <a:t>Pogreška tipa 2 (beta)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3794" name="Picture 2" descr="https://encrypted-tbn2.gstatic.com/images?q=tbn:ANd9GcQ97ewQzSMAVzFE5u2KfD_RLSUH_3xeLRDMSI8B-8K7mLAUjV_kQ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863947"/>
            <a:ext cx="3352800" cy="1535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087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Statistička snaga testa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228600" y="1219200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sr-Latn-RS" dirty="0"/>
              <a:t>Moramo kontrolirati grešku tipa I kako ne bi proglasili značajnom razliku ili efekt koji to u stvarnosti nisu.</a:t>
            </a:r>
          </a:p>
          <a:p>
            <a:endParaRPr lang="hr-HR" altLang="sr-Latn-RS" dirty="0"/>
          </a:p>
          <a:p>
            <a:r>
              <a:rPr lang="hr-HR" altLang="sr-Latn-RS" dirty="0"/>
              <a:t>Moramo kontrolirati grešku tipa II kako ne bi zaključili da nema razlike ili efekta a da zapravo isti postoji u populaciji. </a:t>
            </a:r>
          </a:p>
          <a:p>
            <a:endParaRPr lang="hr-HR" altLang="sr-Latn-RS" dirty="0"/>
          </a:p>
          <a:p>
            <a:r>
              <a:rPr lang="hr-HR" altLang="sr-Latn-RS" dirty="0"/>
              <a:t>Statističku snagu testa definiramo kao vjerojatnost odbacivanja hipoteze o nepostojanju razlika među populacijama (nul-hipoteze) kad je ona u stvarnosti netočna (H1 je istinita) =&gt; </a:t>
            </a:r>
            <a:r>
              <a:rPr lang="hr-HR" altLang="sr-Latn-RS" u="sng" dirty="0"/>
              <a:t>utvrđivanje razlike kada ona stvarno postoji</a:t>
            </a:r>
            <a:r>
              <a:rPr lang="hr-HR" altLang="sr-Latn-RS" dirty="0"/>
              <a:t>!</a:t>
            </a:r>
          </a:p>
          <a:p>
            <a:endParaRPr lang="hr-HR" dirty="0"/>
          </a:p>
          <a:p>
            <a:r>
              <a:rPr lang="hr-HR" dirty="0"/>
              <a:t>Statistička snaga = 1 – </a:t>
            </a:r>
            <a:r>
              <a:rPr lang="el-GR" dirty="0"/>
              <a:t>β</a:t>
            </a:r>
            <a:endParaRPr lang="hr-HR" dirty="0"/>
          </a:p>
          <a:p>
            <a:endParaRPr lang="hr-HR" altLang="sr-Latn-RS" dirty="0"/>
          </a:p>
          <a:p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419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491" y="67854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Snaga testa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3" name="Picture 2" descr="http://my.ilstu.edu/~wjschne/138/Power/zEffectSize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7086600" cy="381586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81000" y="5029200"/>
            <a:ext cx="807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Statistička snaga = 1 – </a:t>
            </a:r>
            <a:r>
              <a:rPr lang="el-GR" dirty="0"/>
              <a:t>β</a:t>
            </a:r>
            <a:endParaRPr lang="hr-HR" dirty="0"/>
          </a:p>
          <a:p>
            <a:r>
              <a:rPr lang="hr-HR" dirty="0"/>
              <a:t>Površina distribucije H1 (odbacivanje nul hipoteze) desno od granične vrijednosti ɑ (alpha) predstavlja </a:t>
            </a:r>
            <a:r>
              <a:rPr lang="hr-HR" u="sng" dirty="0"/>
              <a:t>vjerojatnost odbacivanja nul hipoteze kada ona nije točna </a:t>
            </a:r>
            <a:r>
              <a:rPr lang="hr-HR" dirty="0"/>
              <a:t>=&gt; </a:t>
            </a:r>
            <a:r>
              <a:rPr lang="hr-HR" b="1" dirty="0"/>
              <a:t>tu vjerojatnost nazivamo snagom</a:t>
            </a:r>
            <a:r>
              <a:rPr lang="hr-HR" dirty="0"/>
              <a:t>!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399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85799"/>
          </a:xfrm>
        </p:spPr>
        <p:txBody>
          <a:bodyPr>
            <a:normAutofit fontScale="90000"/>
          </a:bodyPr>
          <a:lstStyle/>
          <a:p>
            <a:r>
              <a:rPr lang="hr-HR" dirty="0"/>
              <a:t>Statistička snaga testa</a:t>
            </a:r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18861" y="1050566"/>
            <a:ext cx="8001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sr-Latn-RS" dirty="0"/>
              <a:t>Statistička snaga testa ovisi o:</a:t>
            </a:r>
          </a:p>
          <a:p>
            <a:endParaRPr lang="hr-HR" altLang="sr-Latn-RS" dirty="0"/>
          </a:p>
          <a:p>
            <a:pPr marL="731520" lvl="1" indent="-457200">
              <a:buFont typeface="+mj-lt"/>
              <a:buAutoNum type="arabicPeriod"/>
            </a:pPr>
            <a:r>
              <a:rPr lang="hr-HR" altLang="sr-Latn-RS" dirty="0"/>
              <a:t>Usvojenom kriteriju značajnosti (alfa)</a:t>
            </a:r>
          </a:p>
          <a:p>
            <a:pPr marL="731520" lvl="1" indent="-457200">
              <a:buFont typeface="+mj-lt"/>
              <a:buAutoNum type="arabicPeriod"/>
            </a:pPr>
            <a:r>
              <a:rPr lang="hr-HR" altLang="sr-Latn-RS" dirty="0"/>
              <a:t>Broju ispitanika (sudionika)</a:t>
            </a:r>
          </a:p>
          <a:p>
            <a:pPr marL="731520" lvl="1" indent="-457200">
              <a:buFont typeface="+mj-lt"/>
              <a:buAutoNum type="arabicPeriod"/>
            </a:pPr>
            <a:r>
              <a:rPr lang="hr-HR" altLang="sr-Latn-RS" dirty="0"/>
              <a:t>Razlici među populacijama (veličina učinka – </a:t>
            </a:r>
            <a:r>
              <a:rPr lang="hr-HR" altLang="sr-Latn-RS" i="1" dirty="0" err="1"/>
              <a:t>effect</a:t>
            </a:r>
            <a:r>
              <a:rPr lang="hr-HR" altLang="sr-Latn-RS" i="1" dirty="0"/>
              <a:t> </a:t>
            </a:r>
            <a:r>
              <a:rPr lang="hr-HR" altLang="sr-Latn-RS" i="1" dirty="0" err="1"/>
              <a:t>size</a:t>
            </a:r>
            <a:r>
              <a:rPr lang="hr-HR" altLang="sr-Latn-RS" dirty="0"/>
              <a:t>)</a:t>
            </a:r>
          </a:p>
          <a:p>
            <a:pPr marL="731520" lvl="1" indent="-457200">
              <a:buFont typeface="+mj-lt"/>
              <a:buAutoNum type="arabicPeriod"/>
            </a:pPr>
            <a:r>
              <a:rPr lang="hr-HR" altLang="sr-Latn-RS" dirty="0"/>
              <a:t>Varijabilitetu (varijanci) zavisne varijable</a:t>
            </a:r>
          </a:p>
          <a:p>
            <a:pPr marL="731520" lvl="1" indent="-457200">
              <a:buFont typeface="+mj-lt"/>
              <a:buAutoNum type="arabicPeriod"/>
            </a:pPr>
            <a:r>
              <a:rPr lang="hr-HR" altLang="sr-Latn-RS" dirty="0"/>
              <a:t>Korištenom statističkom testu</a:t>
            </a: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endParaRPr lang="hr-H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34818" name="Picture 2" descr="http://www.stat.uchicago.edu/~dheinz/figure/power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657600"/>
            <a:ext cx="3790950" cy="2888343"/>
          </a:xfrm>
          <a:prstGeom prst="rect">
            <a:avLst/>
          </a:prstGeom>
          <a:noFill/>
        </p:spPr>
      </p:pic>
      <p:pic>
        <p:nvPicPr>
          <p:cNvPr id="11" name="Picture 2" descr="Statistical Spidey knows the scor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676400"/>
            <a:ext cx="236220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27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85799"/>
          </a:xfrm>
        </p:spPr>
        <p:txBody>
          <a:bodyPr>
            <a:normAutofit fontScale="90000"/>
          </a:bodyPr>
          <a:lstStyle/>
          <a:p>
            <a:br>
              <a:rPr lang="hr-HR" altLang="sr-Latn-RS" dirty="0"/>
            </a:br>
            <a:r>
              <a:rPr lang="hr-HR" altLang="sr-Latn-RS" dirty="0"/>
              <a:t>Usvojenom kriteriju značajnosti (alfa)</a:t>
            </a:r>
            <a:endParaRPr lang="hr-HR" dirty="0"/>
          </a:p>
        </p:txBody>
      </p:sp>
      <p:sp>
        <p:nvSpPr>
          <p:cNvPr id="1026" name="AutoShape 2" descr="data:image/jpeg;base64,/9j/4AAQSkZJRgABAQAAAQABAAD/2wCEAAkGBxQTEhQUEBAUFhQVFxwaFRgYFRcXHxocFhwXGhwYFRUZHyggGhsmHBcYITEhJSksLi4wFx8zODMsNygtLisBCgoKDg0OGxAQGzckICQsLC8tLC83LCwsLyw3LCwsLDAsLCwtLCwsLS0sLCwsLCwsLCwsLCwsLCwsLCwsLCwsLP/AABEIAPkAygMBIgACEQEDEQH/xAAcAAEAAgMBAQEAAAAAAAAAAAAABQYDBAcCCAH/xABMEAABAwIBBQwHBgMGBAcAAAABAAIDBBEFEiExQVEGExQyYXFykZKhsdEHIkJSU1SBFiNigrLTNcHCFSUzc5OiQ2Th8CREY4PS4vH/xAAZAQADAQEBAAAAAAAAAAAAAAAAAgMBBAX/xAAxEQACAQEHAgUCBgMBAAAAAAAAAQIRAxIUITFBUZHBBGFxgaEiQhMygrHh8DNi8VL/2gAMAwEAAhEDEQA/AIepkOW/1jxjr5SsW+H3j1r1U8d/Sd4lY17SPIZ63w+8etN8PvHrXlFph63w+8etN8PvHrXlEAet8PvHrTfD7x615RAHrfD7x603w+8eteUQB63w+8etN8PvHrXlEAet8PvHrTfD7x61a8AwyN+GV0rh67XDJOzew1wtz5RB5FUksZJtrgaUWknyet8PvHrTfD7x615RMKet8PvHrTfD7x615RAHrfD7x603w+8eteUQB63w+8etN8PvHrXlEAet8PvHrTfD7x615RAHrfD7x61YqR5yGZzxRr5Aq2rFScRnRHgEkx4EDU8d/Sd4lY1kqeO/pO8SsadaCvUIiIMCIiACIiACIiAC/WtuQALk5h9V+KxbgcN3+tiBHqx/eO/Ja3+4t70s5XYtjRjeaRO4HTmPC8SjOlkj2nnayMHvCpFdSGJwa7Wxjxyh7Q4eNvor9RG9Bi5/5ib+lRe7LDr0VBUtH/BZG8/lym+Dh9QueznSbru+xacaxXku5TURF1HOEREAEREAEREAEREAFYqTiM6I8Aq6rFScRnRHgEkx4EDU8d/Sd4lY1kqeO/pO8SsadaCvUIiIMM9BSOlkbGy2U82bc2BOoX0AnQL6yvyspHxPLJWOY8anC3VtHKFia4ggg2IzgjURoIXaMGkhxOjY6eNrzxXjW140lpGdt8xFtRUbW0dnR0yK2dmp5bnFkV53Uej10LXS0ry+NouWO44GvJIzOHUc2tUZPC0jNViJODi6MIiJxQuo+iShAhlm9p7wzmDBfvLu4Lly6n6Ipf8Aw8zdkt+0xo/pXP4r/GX8P/kRHYU6+HYqds0p7mKdFEJsFa11hama4HYYwHA9bfFV/AjfC8SO2R/6WKbjnycCv/yxb2rs/mueeuX/AKX7F4ae3c5KERF6BwhERABeo4y4hrWlzjoABJPMBpVk3Ibj31l3udvcINsq1y46wwaM209+ddMpMKpcPhfI2MNDGkvefWcbaso7dgsM657XxEYOizZezsHJVeSOM4nhclOWtmAa9zcrIvcgHRlAaCbHNpzalpraxSvdPNJNJxnuvbYNTRyAWH0WqrxrTMjKlcgiItMCsVJxGdEeAVdVipOIzojwCSY8CBqeO/pO8SsayVPHf0neJWNOtBXqEREGBWbcLulFHK7fL7zIAH2z5JGh9tekg2/lZVlEsoqSoxoycXVH0VT1DZGtcxwc1wu1wNwQdYK5b6RNye8uNTA37px+8aPYcdY/Ce48+aG3KbqpaN1hd8JPrR3/ANzDqd3HvXYMOr4auHKjIfG4EOB1X0te3Uc+hcDjOwlXY7b0baNNzhlBhkkwdvLctzBcsB9a3vNb7QHJc5xmWmRYkEWI0jZzq2bpMHlwypZNTk72XXids2xv25r845irjUYfTYrS79GxomLSA7Q5rwOI8jjC+3UbhdLt6UlsznVjWq3RzPBMJdUve1nsRPkP5BmH1cWj6q4+iCb1qpu1sbh9MsHxCweimoDKiaGRtnvbmvpvGTlM/wB1/wApTcDHvGI1MJzBscrew9tu6/WltpOSlHyQ1lGjjL1G5o3wnEDte79Ea28RntgEQvxshvVIXeDVo7lD/c9fzu/RGsGOT/3PQt2yOPY30f1BLSs/1dja0j+nuVqTDXCnZP7D5HRjnaGkdd3dlaav2PhsGDU0LgMuUteOS5MjndTg38y2dwG5uEQGrq2NOlzMvitY32yDmzkE3OoBU/GpFyfJP8Gsrq4KIcMlEW/OYWx3Aa52bLJ1MGl2a5uM2bSt/cnudfWTZIuI255X7B7o/EdXWt7FayXFaxrIQcgZowdDGDTI/ZfT1BdTwjDIqOAMaQGMF3vdYXOt7z/3ZLa27jGm7+B7OxUpeSN2kpWxMayNoaxos0DUAubekvdMyW1NA/Ka115XDQS3QwHXY5zygbCsG7Pd0ZsqGkcWxaHSaC/kbra3vPJroySw8O635DW1sqXYhERdpyBERABWKk4jOiPAKuqxUnEZ0R4BJMeBA1PHf0neJWNZKnjv6TvErGnWgr1CIiDAiIgDPQtYZGiUlrCbOcNLQc2VbXbTbkVgfDV4TOHjOx2hwuY5RsOw2+o1XCrC6VuP3UU8tO2kri24GSDIPVe32buOhw0Z9gz3UbZtKtKrdFbJJulaPZlgw3FKbFKd0ZGcj7yM8Zp1OadYvocP+ipGHzy4RWlktzBJpIGZzdUjR7zb5xz7QVtY9uOmpHipw5zi1uewN3MHJ8RltWnn0qQo8VgxaDg9RaOpAuw6i4e1H/NmzrHNFJJtZxevkdDbbzyktPMjt2UPBK2CugzxykPJGgkcYA/jYb9pZ6siPGBIw+pUQueDtDon5+uO608LLnMlwqs9V4N6Zx0NeM4aD7rtR2OI1gKOFad7pHvzPpnyU8l9IBF2X5hvjfyp0np5U9thG9/f33JLcp/B6/nP6I1FVoMtNhsLdLjKO3NkjwKltyv8Hr+k79Eag8ErA2SCR1iKWKR9vxZcpYPq+SPrTrWT4fYV6JeXcm90cRrsTZSx/wCHCBHceyG55Hc/s84C2d3uMGRzMPoxcAta4N1kcWMcjbXPNyFR2F1poqR05N6usvvWstZfPIR+J2cbfV2FTOA0cWGQ8Krc9RIDkM0uF9IH4j7TtWjnm8qb0yS5fI6zrtXXyXBPYDhcOGUxfM9ocQDLJtOpjBpIGgAZyedUbHt0FRiUogp2O3u/qxjS63tSnQB3BZoqWrxiXLeciBpzHPkt2hg9t+0+GYK2VFTR4VA5kZbvuTcNvd73WzF5Ght+YDUl/LKrzm/gZ/Usso/ucxx7DBTSCHLy5Ggb6RxQ458hus2Frnl1WUavc0pe5znm7nEucdpJuT1rwu6KaWZxulcgiItMCIiACsVJxGdEeAVdVipOIzojwCSY8CBqeO/pO8SsayVPHf0neJWNOtBWEWWmpXyOyY2Oe7Y1pceoK1YX6PqiSxmcyFv4iHO7INuspZTjHVmxhKWiKgi67hu4WhiH3h312svfYfRrSB13Sp3GYYb6Gc05/qcVDFQroWw0jleH07JHhskzYm+85rndzQe+yukG4WmmYODYix8mvikHkyAcpvetup3DUHs1+T0pInfyCiqncRAOJitMekWDvDz4LHaqWkqexqsmtY1PcEWJ4ZoaXwjSBeRluQD1o+fN9V4qpqOvOXG4UlXe+c2je7TfLHFdf2sx515ipqqD/AxenIGgcKuPox4LVo4nXOfc1UNJKdckckbH8+VG6zvq0oSq678rL4YN0VNvM3cRndPaCuG9VsX+DMfVEg1Me4Zs5zteM19me8HjFYXlxe3JkfYTtIt97Hm3wDaQTflL+RYX4h6u9+s+IcVkhDiy/wAN4sW8wsDrBWpNMXWLjcgWudNhouddhm5gFaEKEpTqXfcv/CK/pO/RGqdQWLiHm0ZzyEaS1pvkjlJAA5cnYrjuX/hFf0nfojVGY6xBsDbaLj6jWls1nL1Gm6KPoWyCvbG/hlSwPmcBwSnGhjRmY9w1NA4o0k5+UZ3UbcvhONTHLdnbTjjkag5o4jOTNynSq3SYm5ri/KIkdfKltlvF833dyAw21jPsIGZSFBURg5UdLFK8nj1VQw3O0xXaD9cpK4Nf3+0NUkydl3SVtYN6w2ndFCPVBYACANRkzNZzDPyr3RejZ1i+sqQwnOcnPnOt0j8x6vqsRra+UW/tCjhboDWTxMtzFgLh1rX+yBlN58Vp3HaZTKetzgp1u5JpfLKUrqm/hEHj2DMpz93VwzC/sH1hzgXHeohdDpvR7TnjYgHdAMHeXFSlP6PKIcaaR/8A7jB+kJ14iCWbr7COwk3kqHKEXXKv0d0b22iL43bQ/L6w6/dZVTFfR1VR3MJbM3k9V3Zdm6imj4iEt6CysJopyLNVUkkbsmWN7HbHNLT3rCrkQrFScRnRHgFXVYqTiM6I8AkmPAganjv6R8Sp/c9PhoYRWwTOkvpD3ZP5QwtI+t+dQFTx39J3iVjWyjeVDFK66l+p34M82jo6lx2N39x6hIsrqfChpw6sHO2p/wDmueg2zjSFP4Vu0rILBs2W0ezL647XGHWoSsWvyt9S0bVbpdCeczBxpoar6io/cWMyYINNHOPrN+4pfDPSbE4WqIXxnaz1wfpmI71mn9JlKOLFM78rAO91+5RpaVpR9StbOmq6EAavAhpppu1N+4nDMC+Xm7Uv7i3qj0oN9iiv0pAO4NPitH7d1MxtBQwuP+W+U/7SE6hPdPqK5R5XQcMwP5abtTfuJwrA/lpu1L+4thkWKzZ+DQQja6GFtucPyj3KHxJjWZqivje/RkU0DHfTfLMaO/mWpJvV9a9jG2tl0p3JDhOCfLz9qX9xOE4J8vP2pf3FW67DMgAva6LK4jHnLlffQcgBuS3pAcmUo+ogLHZLszhpGw7Dy8mrRpVFZp/c+pNza2XQ6vg8uHmhqTBFIKYE780l9yclt8kl19GToIVc4Tgny8/al/cXrcv/AAiv6Tv0RqjxsuQARnNs5sPqdXOkhZVcs3qPO0yjktC7cJwT5eftS/uJwnBPl5+1L+4qvTYU55LWAukbx4eJJm05AN8r6XPJrW5h8LLlsdUyJ97FlRCBn2ZZD29YamcEvufUVSfC6E3wrA/l5+1L+4nCsD+Xm7Uv7i/d5xKEZQpYJm6nMggeCOTewD3LE3dxLEbT0FMDs3p0R6nXSXW9G37/AMD1S1VPY9mqwL5ebtS/uL84VgXy83al/cUhTekiL26AN6DmnxaFKU3pGozxo5Wc8bT+klK762fU1OD3XQr7Z8E1U1R1y/uLKybCPZpqr6Gf+UisVX6Q6Jrbsc+Q6mtjLT9S+wCqeK+kipkuIGshbt47usjJHZ+qyMZy2fu/4NlKEd10Nueowiw3ynq7XzZTp7X5LyaVHYnUYQYzvMFQH+yQ5w6y9zhb6FVisrZJTlTSve7a5xPVfQsC6I2NNW+pB2tdkFYqTiM6I8Aq6rFScRnRHgE8xYEDU8d/Sd4lY1kqeO/pO8SsadaCvUIiIMCIiANzCsQMD8sRRScksYePpfOPoVcpPSW8RhsNJGx+jjEtGzJYAPHrVBXVdy2FU9DStqawMbK4ZWU4XLcrisYNOVbSBnuTsXPb3FRtVZexvvJOiIWnwPEcQ9armdFDp9f1c34YRbrdb6rFLWU9K4QYVFv9STk7+4B5B1iIaL8oAA5dTFN0FVicnB6RhbEdIvYke9M4aG/hHfmUzNFBg1PdtpKuQWBI6yB7MY7830k21k9doruUSTzXu32IGspHUjmtLjPiU503yt5ytYJ0ynUdWkWGmAxenDCWMOUIiGPfpy5HXLiDsGSWjog6yrHSRupaaSvqCTVVF2099IyxnlOw5NyNgsPaUY/D8kUcDh6z2Pnk/OCWg/kiHaKrGVHX+/8AETkqkxuX/hFf0nfojVRw+Jpu6T/DBDZLC5aJMr1xytLQeXMNatu5X+D1/Sd+iNROA0Ie+KI5uF00rQfxtkkcxx/NExCdHL17A1VR9O5t09AJZOCVLxHVR24NODmeBnax5GcgixY7SNGqxzPq2OfwbGYS2UZm1LczwNALyMz2/iseUa15oqI11GWC4rKLM0aC+O5sy/vNIIGwtHvKYwSrhxWDg9XmqYx6r9DiB7Q5feb9eacnTN7a8rzXkx0q6b/Pk/Mjp9zdbRfe4fO6WI5xvZubbTFna/nF+YL1S+kZxaWVlKyW2a4s3ONTmOBH1HUsENZWYRLvcg3yBxzDPkuG2N3sO2jxzFWmpoqPFYXSQhomyTZ3Fex1swlA4wvzjYVkmtZqq5XcaKf2uj4OaY1ijJ3XZSwwDZGCD+Y6D9GhRq9Sxlri1ws5pIcDqINiOteV2RSSyORtt5hERaYEREAFYqTiM6I8Aq6rFScRnRHgEkx4EDU8d/Sd4lY1kqeO/pO8SsadaCvUIiIMCIiANjD5mska+RmW1pvk3tlEZwCdl7X5FYKSkq8WnLnu9RvGdYhkY91jdbuTrK9bj9xz6siSS7KcHToL+RnJ+LqudHVw2GkgzBscMbb8gH8yeslcltbKLpHNnTZWTa+rQiyymwqlJAsB25X6gTrPcBfQAqRuaw6TE6t1TU54mEXGo2ztib+EaT/9lo4lWzYrWNZGCGXIjadDGe093LbOfoFbMcx6moKU0tI8GYNyRk58knjPkcMwdnJtpvbMpqMoqi/M/gpeUs/tXyQWPT/2jiccDD9zG7IFtFm55HDnybDohZA7fsYmLeLFHI0cgjiMf6iV+eitsbXVMzj60UYsNjTlFx/2Af8A6sfo0YZKipldnJhffnlcD/SU7+mq2Sp1ETrR8v8AY97lP4PX87v0RqPmk3mLCp9GSXk8zZso9zj1rf3Kfwav5z+iNYN0dP8A3TQOtoc4dvLd/St+9rz7GfavTubmNyHDsVE7f8Kb1nAa2vzSDnDhl9SybvcFdBI2vozYEhzy32XHRIPwuvY8p5V63YubPhVJO5w3wZIH4iQWvb1tyvyrPuI3UQPpxSVjwCAWNy+K9h0NLtAIvbPbQElZXVNbZP0Hyq4vfNE7geJQYnTFsrGlwsJY/dOpzDpAOkHV9FRce3P1GGyiane7e7+rINIv7Eo0fyPcseJU0uFVgfESWHPGToew6WP5R5FdUwnEYqyAPYA5jxZzXWNjrY8f93St/hZxzizUlaZSykjieO4kKiTfcgMkcBvoHFLhmy26xcWuNo051HK87s9wrocqakaXRaXR6Szlbrc3vHKNFGXZZSjKP0nLaRlGX1BERUECIiACsVJxGdEeAVdVipOIzojwCSY8CBqeO/pO8SsayVPHf0neJWNOtBXqEREGBWr0fbnhVTl0rbwxC7hqc48VvNpJ5htVWY0kgNFySAANZOYAfVdnwveMLpGNnka1x9Z+svedOS0Z3WzDmAUPETcY0WrL2EE3V6IsoAa3NYNaOYADwC4/u93U8Kk3qE/cMP8AqOHtH8I1D682bdZu8dUtdDAwxxOzOJPrOGw2zNB2Z7qmKXh7C79UtR7e2vfTE2aavkja9sbywP45bmJA9nK05PINOtayIuyhy1Nqgr3Rb5kf8WJ0bui+1/AK++iOD1Kp+3IaPoHk/qC5wus+iqC1G93vyuPU1rfEFc3icoPzL+Hzmiv7lR/c9f0nfojW3jtPfA6c+5vbu1lN/rWtuaH904gPxu/RGp2vp8rAmjZTxu7JY7+SlJ0n+pfsViqxp/qc1qcTc+CGA8WIvI5S837s/WVooi7UqHI3U2v7Rk3reS8ujuC1rs+SRrYTnbmuLDNnUluS3ROo5srOYnWEjNo95v4h36OaDRY4RaoapNOp9FUlS2VjXxuDmOF2kawVzj0k7lmRt4VAzJGV980aPWzB4GrPmPPfaq9uX3XzUfqgCSIm5YTaxOksdq5s48V0vDN0NLXxuiDs72lron2DrEZ7e9zi64Lk7GV5aHbfhaxo9TiSLdxrDXU08kL9LDmPvA52u+oIWkvQTqqo4WqOgREWmBWKk4jOiPAKuqxUnEZ0R4BJMeBA1PHf0neJWNZKnjv6TvErGnWgr1CIiDDPRVbontkjID252kgGx2gHNcaQvFTUOkcXyPc950ucSSfqVjRZRVqbXYIiLTAiIgAus+imvD6V0XtRPN+USXcD15Q+i5MrT6NsS3mta0n1ZgWHn0tPWLfmUfEQvWbLWErs0SmAC2FYl/mP/SxTeOVohwaMa5IY42g/jaL9Tco/RQ+Di2GYpySyfpYozd5iGUykgBzRQMc4fie1tr8zR/uULt6fv2Ra9dhXy7lSREXacYREQAQHu0IiANqvxGSbJMzy9zBkhx41tIDnaXWudOfOVqoiEktAbqEREAFYqTiM6I8Aq6rFScRnRHgEkx4EDU8d/Sd4lY1kqeO/pO8SsadaCvUIiIMCIiACIiACIiAC9wyFrmuabOaQQdhBuD1rwiAL9gEuXhWJOtbKke62zKaw271R6ypMjy92k26mgNA+gACsmB4xHHhtZC4/ePcMgbcsBubmyCT9FVVGzjSUvUraOqXoERFYkEREAEREAEREAEREAFYqTiM6I8Aq6rFScRnRHgEkx4EBVOGW/P7R8SseUNoX0TwGL4UfYb5L84BF8KPsN8ly4xcHThXyfO+UNoTKG0L6I4BF8KPsN8k4BF8KPsN8kYxcG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EyhtC+iOARfCj7DfJOARfCj7DfJGMXAYR8nzvlDarFSH1GdEeAXZuARfCj7DfJehRx/DZ2R5LH4tPYZeGpuZ1hqqlsbS+Rwa0aSdWpZkXEdZF0u6KlkcGR1MbnE2Aa4E9QUouc+jBtqmu5HAf75V0ZUtYqMqISzk5RqzRxDF4YCBPMyO+jKNr9a90GJRTAmGRrwNJabjrUB6TW/wB3ycjo/wBbR/Nb+4of+Bpv8oIuK5e8zLzv3fI2Y8ep3P3ts7DJe2QDnvzaVtVlbHE3LmkYxujKe4NHNcqGgb/ekp/5SPvkl8gp2oga9pa9oc05iCLg35Eskkxk20YMOxKKdpdBI17QbEtN7EaijcSiMphEjd9AuWXzgWvcjVmXMhJJhNbIxjcuKZv3QJsDfiXcc3quJaeQ32LoW53Cd4jOW7LmkOXNJ7zzp/KNAGwJ52ajnXJ6CQm5ZbrUll+OdbOv1FIqQ43UUd7cKivsyhfq0rercQjiaHyyNY0mwLjYbdPMFQN30BpK2nroxmLgH21ubp7UZI/KrZulrb0wbCbvqS2KIj/1dLvysynflVXZr6WtySm809iTw/EYpml0MjXtBsS03F9l1r1uPU8LsiaojY4anOA0862qGkbFGyOMWaxoa0cgFlRvS+37qn/zHfpWWcVKd02cnGFSzHdbRD/zkPbCmcsWvqtdVmpxiinaymbIyTf/ALuzCLgFriXclrdZCs4CySpsbFtkOd1dHrq4e2PBbGH47TzuyYKiN7tNmuBNtttNlRaJzGY5UOeWtY1riS4gAXZHnJOYae9Z4aEVOKsqKNo3iK2+ytzNc8B1wz3iQWgkZtP1q7KK6VJq1l80OiL8K/VD7qatzICyP/FmcIo+R0mYu/K3Kd+VQSq6Fm6Kpv0FfHM3Khka9oJF2m4uNIWyub7g5TSVtRQyHMSTHfWWi4PO6Mg/lXSE1pC7KiFs53lUIiJBwvwlfq8yRhwLXAEEWIIuCDpBB0hAHNfRxiETKitMkrGZTgW5T2tv60mi5z6R1q80WNRyzuiheyQMYHOex4cAXFwDc2v1SdOxZjhFP8vD/ps8llpaGOO+9RMZfTksa29ttgq2k4ydScIOKoQfpCpHy0MrY2lzgWusBckNcCbDmufoo3cXurpRSRRyTsjfG3JcHnJ0aCCcxBFtCuy0JsFp3uyn00LnayY2E/UkZ1imrl1g4O9eREbnqgVFXUVMdzDvccMbiCA8sL3OLb6QC8C/Op+tq2RML5XhrGi5JNtCysYALAWA0ALHU0rJABIxrwDcBzQ7PovY67E9aVtNjJURQMYwSTEKeWreHB5F6WLZE25zj35Bn+jVMej3dEKmnDHuG/RWa65zub7L+XMLHlB2q2NbbQtaLDomuymwxtcNBDGg59OcC6d2lY3WvQRWdJVXubSIikVIXdhhPCaSWMD17ZUfSZnHXo+pVX9Gzn1AjdKPUpGuji5XSZyedsdm8ziugkLFTUrIwRGxrASSQ0BoJOkkDWdqorSkHEm4VleMwXPPTBIN7p23F8tx6gB/NdDWtPQRPOU+JjnWtdzGuNtlyNGdZZyuSUjbSN6NCHxHFqQRNkfNC4wjfGASsuXNa7M0A5yQSLcqnYpLtBItcA81wtU4NTnTTQ/6TPJbpaLWtmWNrY1JnM6CWN+N1AcWlj2OYbkWddkYI5dBC8UExwmuMUhPBZs7XHUNAcTtbxXcmfYuh/2RT/Lw/wCmzyWaoo45Lb5Gx9tGU0OtfZcZlV2yeVMqUJfhNb51qZGvBFwQQdB/6qqVBFZXFsdSYxSNzOj3skySg5Vg9rgQGC17aXFWtkLWtDWtAaBYAAAAbAFggw2FhDmQxtI0FrGgjVmIClF0KyjU5vu8w59LLBVipfLIHAEv3sH1fWbmja31TZwOZdIwyvZPGySNwLXtBHJcXsdhGxfs9BE85T4mOda13MaTbZcjRnK901KyO4jY1gJuclobc6Lm2vMmlO9FJ6oWMLsm1ozMiIplCCfuvogSDVRgg2OnSPovz7ZUPzcff5Lk1Z/iSdN3iVhXcvCx5OLEy4Ov/bKh+bj7/JPtlQ/Nx9/kuQItwkeQxMuDr/2yofm4+/yT7ZUPzcff5LkCIwkeQxMuDr/2yofm4+/yT7ZUPzcff5LkCIwkeQxMuDr/ANsqH5uPv8k+2VD83H3+S5AiMJHkMTLg6/8AbKh+bj7/ACT7ZUPzcff5LkCIwkeQxMuDr/2yofm4+/yT7ZUPzcff5LkCIwkeQxMuDr/2yofm4+/yT7ZUPzcff5LkCIwkeQxMuDr/ANsqH5uPv8k+2VD83H3+S5AiMJHkMTLg6/8AbKh+bj7/ACT7ZUPzcff5LkCIwkeQxMuDr/2yofm4+/yT7ZUPzcff5LkCIwkeQxMuDr/2yofm4+/yT7ZUPzcff5LkCIwkeQxMuDr/ANsqH5uPv8lnbumpSARUMsdGnyXGVN03Eb0R4JX4WK3NXiZc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8" name="TextBox 7"/>
          <p:cNvSpPr txBox="1"/>
          <p:nvPr/>
        </p:nvSpPr>
        <p:spPr>
          <a:xfrm>
            <a:off x="304800" y="671691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dirty="0"/>
              <a:t>Statistička snaga = 1 – </a:t>
            </a:r>
            <a:r>
              <a:rPr lang="el-GR" dirty="0"/>
              <a:t>β</a:t>
            </a:r>
            <a:endParaRPr lang="hr-HR" dirty="0"/>
          </a:p>
          <a:p>
            <a:endParaRPr lang="hr-HR" altLang="sr-Latn-RS" dirty="0"/>
          </a:p>
          <a:p>
            <a:r>
              <a:rPr lang="hr-HR" altLang="sr-Latn-RS" u="sng" dirty="0"/>
              <a:t>Usvojenom kriteriju značajnosti (alfa)</a:t>
            </a:r>
          </a:p>
          <a:p>
            <a:endParaRPr lang="hr-HR" altLang="sr-Latn-RS" u="sng" dirty="0"/>
          </a:p>
          <a:p>
            <a:r>
              <a:rPr lang="hr-HR" altLang="sr-Latn-RS" dirty="0"/>
              <a:t>Veća alfa =&gt; manja </a:t>
            </a:r>
            <a:r>
              <a:rPr lang="el-GR" dirty="0"/>
              <a:t>β</a:t>
            </a:r>
            <a:r>
              <a:rPr lang="hr-HR" dirty="0"/>
              <a:t> = veća snaga</a:t>
            </a:r>
            <a:endParaRPr lang="hr-HR" altLang="sr-Latn-RS" dirty="0"/>
          </a:p>
          <a:p>
            <a:endParaRPr lang="hr-HR" altLang="sr-Latn-RS" dirty="0"/>
          </a:p>
          <a:p>
            <a:r>
              <a:rPr lang="hr-HR" altLang="sr-Latn-RS" dirty="0"/>
              <a:t>Problem: Ako postavimo stroži kriterij pri zaključivanju povećava se vjerojatnost greške tipa II. Ako odredimo blaži kriterij povećava se vjerojatnost greške tipa I.</a:t>
            </a:r>
          </a:p>
          <a:p>
            <a:endParaRPr lang="hr-HR" altLang="sr-Latn-RS" dirty="0"/>
          </a:p>
          <a:p>
            <a:endParaRPr lang="hr-HR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0480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err="1"/>
              <a:t>Inferencijalna</a:t>
            </a:r>
            <a:r>
              <a:rPr lang="hr-HR" dirty="0"/>
              <a:t> statistika</a:t>
            </a:r>
            <a:endParaRPr lang="en-US" dirty="0"/>
          </a:p>
        </p:txBody>
      </p:sp>
      <p:pic>
        <p:nvPicPr>
          <p:cNvPr id="7170" name="Picture 2" descr="http://my.ilstu.edu/~wjschne/138/Power/PowerAlph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276600"/>
            <a:ext cx="5867400" cy="3159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0271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1080</Words>
  <Application>Microsoft Office PowerPoint</Application>
  <PresentationFormat>Prikaz na zaslonu (4:3)</PresentationFormat>
  <Paragraphs>217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Snaga testa i veličina učinka</vt:lpstr>
      <vt:lpstr>Sadržaj</vt:lpstr>
      <vt:lpstr>Testiranje hipoteza</vt:lpstr>
      <vt:lpstr>Testiranje hipoteza</vt:lpstr>
      <vt:lpstr>Greške tipa alfa i beta</vt:lpstr>
      <vt:lpstr>Statistička snaga testa</vt:lpstr>
      <vt:lpstr>Snaga testa</vt:lpstr>
      <vt:lpstr>Statistička snaga testa</vt:lpstr>
      <vt:lpstr> Usvojenom kriteriju značajnosti (alfa)</vt:lpstr>
      <vt:lpstr>Broj ispitanika</vt:lpstr>
      <vt:lpstr>Razlici među populacijama (veličina učinka – effect size) </vt:lpstr>
      <vt:lpstr>Varijabilitetu (varijanci) zavisne varijable</vt:lpstr>
      <vt:lpstr>Korištenom statističkom testu</vt:lpstr>
      <vt:lpstr>Veličina učinka</vt:lpstr>
      <vt:lpstr>Veličina učinka</vt:lpstr>
      <vt:lpstr>Primjer veličine učinka u praksi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METODOLOGIJSKA RADIONICA</dc:title>
  <dc:creator>Opoje</dc:creator>
  <cp:lastModifiedBy>Ivan Balabanić</cp:lastModifiedBy>
  <cp:revision>143</cp:revision>
  <dcterms:created xsi:type="dcterms:W3CDTF">2006-08-16T00:00:00Z</dcterms:created>
  <dcterms:modified xsi:type="dcterms:W3CDTF">2020-04-28T09:26:47Z</dcterms:modified>
</cp:coreProperties>
</file>