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7" r:id="rId4"/>
    <p:sldId id="268" r:id="rId5"/>
    <p:sldId id="272" r:id="rId6"/>
    <p:sldId id="278" r:id="rId7"/>
    <p:sldId id="279" r:id="rId8"/>
    <p:sldId id="280" r:id="rId9"/>
    <p:sldId id="281" r:id="rId10"/>
    <p:sldId id="282" r:id="rId11"/>
    <p:sldId id="283" r:id="rId12"/>
    <p:sldId id="273" r:id="rId13"/>
    <p:sldId id="274" r:id="rId14"/>
    <p:sldId id="275" r:id="rId15"/>
    <p:sldId id="285" r:id="rId16"/>
    <p:sldId id="269" r:id="rId17"/>
    <p:sldId id="270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8C45-20A3-4604-8533-C93AF075A9CA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C44-69CC-43B8-8730-5C7C7784639A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4F-FFD9-44B0-B3E3-BF93E653D309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FD1-1AC2-49FB-8E0D-DB559324464B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4A5-C501-42E4-9A6A-AEFA540086EC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6A08-C13B-4F95-B75E-48B0F4FBE0F5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574C-CAAF-4FFB-A426-D0C8F10CF691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99FA-C3D9-43D5-9053-9E0DE7640846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7182-EBEA-4295-B5B6-79490362DE19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2E95-6D39-488D-9C4E-688EAC3E9A96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AF7-2DE6-4D08-8A22-99E35BD239D4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A38F-0B03-47ED-AFDF-1D0A374B3165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601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hr-HR" b="1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Konstrukcija anketnog upitnika</a:t>
            </a:r>
            <a:br>
              <a:rPr lang="hr-HR" dirty="0">
                <a:ea typeface="Times New Roman"/>
                <a:cs typeface="Arial" panose="020B0604020202020204" pitchFamily="34" charset="0"/>
              </a:rPr>
            </a:b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Akademska godina 2019./2020.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60172C5-AC92-4F1D-ADC2-0A50BC4098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286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3825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Formulaciji (verbalizaciji)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>
                <a:solidFill>
                  <a:schemeClr val="tx2"/>
                </a:solidFill>
              </a:rPr>
              <a:t>U </a:t>
            </a:r>
            <a:r>
              <a:rPr lang="de-DE" dirty="0" err="1">
                <a:solidFill>
                  <a:schemeClr val="tx2"/>
                </a:solidFill>
              </a:rPr>
              <a:t>svezi</a:t>
            </a:r>
            <a:r>
              <a:rPr lang="de-DE" dirty="0">
                <a:solidFill>
                  <a:schemeClr val="tx2"/>
                </a:solidFill>
              </a:rPr>
              <a:t> s </a:t>
            </a:r>
            <a:r>
              <a:rPr lang="de-DE" dirty="0" err="1">
                <a:solidFill>
                  <a:schemeClr val="tx2"/>
                </a:solidFill>
              </a:rPr>
              <a:t>verbalnim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oblikovanjem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pitanja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najvažnije</a:t>
            </a:r>
            <a:r>
              <a:rPr lang="de-DE" dirty="0">
                <a:solidFill>
                  <a:schemeClr val="tx2"/>
                </a:solidFill>
              </a:rPr>
              <a:t> je </a:t>
            </a:r>
            <a:r>
              <a:rPr lang="de-DE" dirty="0" err="1">
                <a:solidFill>
                  <a:schemeClr val="tx2"/>
                </a:solidFill>
              </a:rPr>
              <a:t>pridržavati</a:t>
            </a:r>
            <a:r>
              <a:rPr lang="de-DE" dirty="0">
                <a:solidFill>
                  <a:schemeClr val="tx2"/>
                </a:solidFill>
              </a:rPr>
              <a:t> se </a:t>
            </a:r>
            <a:r>
              <a:rPr lang="de-DE" dirty="0" err="1">
                <a:solidFill>
                  <a:schemeClr val="tx2"/>
                </a:solidFill>
              </a:rPr>
              <a:t>pravila</a:t>
            </a:r>
            <a:r>
              <a:rPr lang="de-DE" dirty="0">
                <a:solidFill>
                  <a:schemeClr val="tx2"/>
                </a:solidFill>
              </a:rPr>
              <a:t> da </a:t>
            </a:r>
            <a:r>
              <a:rPr lang="de-DE" dirty="0" err="1">
                <a:solidFill>
                  <a:schemeClr val="tx2"/>
                </a:solidFill>
              </a:rPr>
              <a:t>pitanje</a:t>
            </a:r>
            <a:r>
              <a:rPr lang="de-DE" dirty="0">
                <a:solidFill>
                  <a:schemeClr val="tx2"/>
                </a:solidFill>
              </a:rPr>
              <a:t> ne </a:t>
            </a:r>
            <a:r>
              <a:rPr lang="de-DE" dirty="0" err="1">
                <a:solidFill>
                  <a:schemeClr val="tx2"/>
                </a:solidFill>
              </a:rPr>
              <a:t>smije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biti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sugestivno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odnosno</a:t>
            </a:r>
            <a:r>
              <a:rPr lang="de-DE" dirty="0">
                <a:solidFill>
                  <a:schemeClr val="tx2"/>
                </a:solidFill>
              </a:rPr>
              <a:t> da ne </a:t>
            </a:r>
            <a:r>
              <a:rPr lang="de-DE" dirty="0" err="1">
                <a:solidFill>
                  <a:schemeClr val="tx2"/>
                </a:solidFill>
              </a:rPr>
              <a:t>smije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usmjeravati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ispitanika</a:t>
            </a:r>
            <a:r>
              <a:rPr lang="de-DE" dirty="0">
                <a:solidFill>
                  <a:schemeClr val="tx2"/>
                </a:solidFill>
              </a:rPr>
              <a:t> na </a:t>
            </a:r>
            <a:r>
              <a:rPr lang="de-DE" dirty="0" err="1">
                <a:solidFill>
                  <a:schemeClr val="tx2"/>
                </a:solidFill>
              </a:rPr>
              <a:t>određenu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vrstu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odgovora</a:t>
            </a:r>
            <a:r>
              <a:rPr lang="hr-HR" dirty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Primjer:</a:t>
            </a:r>
          </a:p>
          <a:p>
            <a:endParaRPr lang="hr-HR" i="1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Loše: </a:t>
            </a:r>
          </a:p>
          <a:p>
            <a:endParaRPr lang="hr-HR" i="1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Mislite li da bi Hrvatska trebala dopustiti govore u prilog komunizmu?</a:t>
            </a:r>
          </a:p>
          <a:p>
            <a:endParaRPr lang="hr-HR" i="1" dirty="0"/>
          </a:p>
          <a:p>
            <a:r>
              <a:rPr lang="hr-HR" i="1" dirty="0">
                <a:solidFill>
                  <a:schemeClr val="tx2"/>
                </a:solidFill>
              </a:rPr>
              <a:t>Dobro: </a:t>
            </a:r>
          </a:p>
          <a:p>
            <a:endParaRPr lang="hr-HR" i="1" dirty="0"/>
          </a:p>
          <a:p>
            <a:r>
              <a:rPr lang="hr-HR" i="1" dirty="0">
                <a:solidFill>
                  <a:schemeClr val="tx2"/>
                </a:solidFill>
              </a:rPr>
              <a:t>Mislite li da bi trebalo dopustiti ili ne bi trebalo dopustiti govore u prilog komunizmu ili o tome nemate određenog mišljenja?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i="1" dirty="0">
                <a:solidFill>
                  <a:schemeClr val="tx2"/>
                </a:solidFill>
              </a:rPr>
              <a:t>a)Trebalo bi dopustiti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i="1" dirty="0">
                <a:solidFill>
                  <a:schemeClr val="tx2"/>
                </a:solidFill>
              </a:rPr>
              <a:t>b)Ne bi trebalo dopustiti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i="1" dirty="0">
                <a:solidFill>
                  <a:schemeClr val="tx2"/>
                </a:solidFill>
              </a:rPr>
              <a:t>c)Nemam određenoga mišljenja</a:t>
            </a:r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7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3825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Jednoznačnosti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8763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Da bi neko pitanje osiguralo zadovoljavajuće valjane odgovore, sve ga anketirane osobe moraju razumjeti na isti način.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Primjer: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Koje novine čitate? / Koje dnevne novine čitate? ili </a:t>
            </a:r>
            <a:r>
              <a:rPr lang="hr-HR" i="1" dirty="0">
                <a:solidFill>
                  <a:schemeClr val="tx2"/>
                </a:solidFill>
              </a:rPr>
              <a:t>Koja novinska izdanja čitate - računajući dnevne listove, revije magazine i slično?</a:t>
            </a: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i="1" dirty="0">
                <a:solidFill>
                  <a:schemeClr val="tx2"/>
                </a:solidFill>
              </a:rPr>
              <a:t>Smatrate li da je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i="1" dirty="0">
                <a:solidFill>
                  <a:schemeClr val="tx2"/>
                </a:solidFill>
              </a:rPr>
              <a:t>sadašnja vlast dovoljno ili nedovoljno demokratična?</a:t>
            </a:r>
            <a:r>
              <a:rPr lang="hr-HR" dirty="0">
                <a:solidFill>
                  <a:schemeClr val="tx2"/>
                </a:solidFill>
              </a:rPr>
              <a:t> / </a:t>
            </a:r>
            <a:r>
              <a:rPr lang="hr-HR" i="1" dirty="0">
                <a:solidFill>
                  <a:schemeClr val="tx2"/>
                </a:solidFill>
              </a:rPr>
              <a:t>Smatrate li da sadašnja vlast dovoljno uvažava mišljenje naroda ili uglavnom provodi vlastitu volju?</a:t>
            </a:r>
            <a:r>
              <a:rPr lang="hr-HR" dirty="0">
                <a:solidFill>
                  <a:schemeClr val="tx2"/>
                </a:solidFill>
              </a:rPr>
              <a:t> </a:t>
            </a:r>
          </a:p>
          <a:p>
            <a:pPr marL="285750" lvl="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98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3825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Odvajanju stavova od argumentacije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Prilikom sastavljanja anketnog upitnika valja imati na umu da bi svako pitanje (ili svaka stavka u pitanju-ljestvici) trebalo sadržavati samo jednu varijablu odnosno jednu vrstu informacije. Pritom je osobito važno zasebnim pitanjima razdvojiti stavove ili mišljenje o nekoj temi od njihove moguće argumentacije, kao i stavove ili mišljenja od upućenosti u temu o kojoj je riječ.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Primjer dvije varijable:</a:t>
            </a:r>
          </a:p>
          <a:p>
            <a:r>
              <a:rPr lang="hr-HR" i="1" dirty="0">
                <a:solidFill>
                  <a:schemeClr val="tx2"/>
                </a:solidFill>
              </a:rPr>
              <a:t>Smatrate li da islam u većoj mjeri potiče na terorizam nego što je to slučaj s kršćanstvom ili judaizmom?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Primjer ne odvajanja stavova od argumentacije:</a:t>
            </a:r>
          </a:p>
          <a:p>
            <a:r>
              <a:rPr lang="de-DE" i="1" dirty="0" err="1">
                <a:solidFill>
                  <a:schemeClr val="tx2"/>
                </a:solidFill>
              </a:rPr>
              <a:t>Mislite</a:t>
            </a:r>
            <a:r>
              <a:rPr lang="de-DE" i="1" dirty="0">
                <a:solidFill>
                  <a:schemeClr val="tx2"/>
                </a:solidFill>
              </a:rPr>
              <a:t> li da bi </a:t>
            </a:r>
            <a:r>
              <a:rPr lang="de-DE" i="1" dirty="0" err="1">
                <a:solidFill>
                  <a:schemeClr val="tx2"/>
                </a:solidFill>
              </a:rPr>
              <a:t>trebalo</a:t>
            </a:r>
            <a:r>
              <a:rPr lang="de-DE" i="1" dirty="0">
                <a:solidFill>
                  <a:schemeClr val="tx2"/>
                </a:solidFill>
              </a:rPr>
              <a:t> </a:t>
            </a:r>
            <a:r>
              <a:rPr lang="de-DE" i="1" dirty="0" err="1">
                <a:solidFill>
                  <a:schemeClr val="tx2"/>
                </a:solidFill>
              </a:rPr>
              <a:t>ili</a:t>
            </a:r>
            <a:r>
              <a:rPr lang="de-DE" i="1" dirty="0">
                <a:solidFill>
                  <a:schemeClr val="tx2"/>
                </a:solidFill>
              </a:rPr>
              <a:t> ne bi </a:t>
            </a:r>
            <a:r>
              <a:rPr lang="de-DE" i="1" dirty="0" err="1">
                <a:solidFill>
                  <a:schemeClr val="tx2"/>
                </a:solidFill>
              </a:rPr>
              <a:t>trebalo</a:t>
            </a:r>
            <a:r>
              <a:rPr lang="de-DE" i="1" dirty="0">
                <a:solidFill>
                  <a:schemeClr val="tx2"/>
                </a:solidFill>
              </a:rPr>
              <a:t> </a:t>
            </a:r>
            <a:r>
              <a:rPr lang="de-DE" i="1" dirty="0" err="1">
                <a:solidFill>
                  <a:schemeClr val="tx2"/>
                </a:solidFill>
              </a:rPr>
              <a:t>legalizirati</a:t>
            </a:r>
            <a:r>
              <a:rPr lang="de-DE" i="1" dirty="0">
                <a:solidFill>
                  <a:schemeClr val="tx2"/>
                </a:solidFill>
              </a:rPr>
              <a:t> “</a:t>
            </a:r>
            <a:r>
              <a:rPr lang="de-DE" i="1" dirty="0" err="1">
                <a:solidFill>
                  <a:schemeClr val="tx2"/>
                </a:solidFill>
              </a:rPr>
              <a:t>lake</a:t>
            </a:r>
            <a:r>
              <a:rPr lang="de-DE" i="1" dirty="0">
                <a:solidFill>
                  <a:schemeClr val="tx2"/>
                </a:solidFill>
              </a:rPr>
              <a:t>” </a:t>
            </a:r>
            <a:r>
              <a:rPr lang="de-DE" i="1" dirty="0" err="1">
                <a:solidFill>
                  <a:schemeClr val="tx2"/>
                </a:solidFill>
              </a:rPr>
              <a:t>droge</a:t>
            </a:r>
            <a:r>
              <a:rPr lang="de-DE" i="1" dirty="0">
                <a:solidFill>
                  <a:schemeClr val="tx2"/>
                </a:solidFill>
              </a:rPr>
              <a:t>?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a) </a:t>
            </a:r>
            <a:r>
              <a:rPr lang="de-DE" i="1" dirty="0" err="1">
                <a:solidFill>
                  <a:schemeClr val="tx2"/>
                </a:solidFill>
              </a:rPr>
              <a:t>Trebalo</a:t>
            </a:r>
            <a:r>
              <a:rPr lang="de-DE" i="1" dirty="0">
                <a:solidFill>
                  <a:schemeClr val="tx2"/>
                </a:solidFill>
              </a:rPr>
              <a:t> bi </a:t>
            </a:r>
            <a:r>
              <a:rPr lang="de-DE" i="1" dirty="0" err="1">
                <a:solidFill>
                  <a:schemeClr val="tx2"/>
                </a:solidFill>
              </a:rPr>
              <a:t>jer</a:t>
            </a:r>
            <a:r>
              <a:rPr lang="de-DE" i="1" dirty="0">
                <a:solidFill>
                  <a:schemeClr val="tx2"/>
                </a:solidFill>
              </a:rPr>
              <a:t> </a:t>
            </a:r>
            <a:r>
              <a:rPr lang="de-DE" i="1" dirty="0" err="1">
                <a:solidFill>
                  <a:schemeClr val="tx2"/>
                </a:solidFill>
              </a:rPr>
              <a:t>ih</a:t>
            </a:r>
            <a:r>
              <a:rPr lang="de-DE" i="1" dirty="0">
                <a:solidFill>
                  <a:schemeClr val="tx2"/>
                </a:solidFill>
              </a:rPr>
              <a:t> </a:t>
            </a:r>
            <a:r>
              <a:rPr lang="de-DE" i="1" dirty="0" err="1">
                <a:solidFill>
                  <a:schemeClr val="tx2"/>
                </a:solidFill>
              </a:rPr>
              <a:t>ionako</a:t>
            </a:r>
            <a:r>
              <a:rPr lang="de-DE" i="1" dirty="0">
                <a:solidFill>
                  <a:schemeClr val="tx2"/>
                </a:solidFill>
              </a:rPr>
              <a:t> </a:t>
            </a:r>
            <a:r>
              <a:rPr lang="de-DE" i="1" dirty="0" err="1">
                <a:solidFill>
                  <a:schemeClr val="tx2"/>
                </a:solidFill>
              </a:rPr>
              <a:t>nije</a:t>
            </a:r>
            <a:r>
              <a:rPr lang="de-DE" i="1" dirty="0">
                <a:solidFill>
                  <a:schemeClr val="tx2"/>
                </a:solidFill>
              </a:rPr>
              <a:t> </a:t>
            </a:r>
            <a:r>
              <a:rPr lang="de-DE" i="1" dirty="0" err="1">
                <a:solidFill>
                  <a:schemeClr val="tx2"/>
                </a:solidFill>
              </a:rPr>
              <a:t>moguće</a:t>
            </a:r>
            <a:r>
              <a:rPr lang="de-DE" i="1" dirty="0">
                <a:solidFill>
                  <a:schemeClr val="tx2"/>
                </a:solidFill>
              </a:rPr>
              <a:t> </a:t>
            </a:r>
            <a:r>
              <a:rPr lang="de-DE" i="1" dirty="0" err="1">
                <a:solidFill>
                  <a:schemeClr val="tx2"/>
                </a:solidFill>
              </a:rPr>
              <a:t>kontrolirati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b) Trebalo bi jer se time smanjuje opasnost od uporabe “teških” droga</a:t>
            </a:r>
          </a:p>
          <a:p>
            <a:r>
              <a:rPr lang="hr-HR" i="1" dirty="0">
                <a:solidFill>
                  <a:schemeClr val="tx2"/>
                </a:solidFill>
              </a:rPr>
              <a:t>c) Ne bi trebalo jer su i “lake” droge štetne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d) Ne bi trebalo jer su one samo stepenica prema “teškim” drogama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e) Ne znam, ne mogu ocijeniti</a:t>
            </a:r>
            <a:endParaRPr lang="hr-HR" dirty="0">
              <a:solidFill>
                <a:schemeClr val="tx2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3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3825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Redoslijedu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b="1" i="1" dirty="0">
                <a:solidFill>
                  <a:schemeClr val="tx2"/>
                </a:solidFill>
              </a:rPr>
              <a:t>1. Logičkom redoslijedu</a:t>
            </a:r>
            <a:r>
              <a:rPr lang="hr-HR" dirty="0">
                <a:solidFill>
                  <a:schemeClr val="tx2"/>
                </a:solidFill>
              </a:rPr>
              <a:t> tj. o poretku pitanja kojim će se sačuvati kontinuitet razmišljanja o određenom problemu ili će se tematski srodna pitanja grupirati u blokove odnosno zasebne dijelove upitnika;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b="1" i="1" dirty="0">
                <a:solidFill>
                  <a:schemeClr val="tx2"/>
                </a:solidFill>
              </a:rPr>
              <a:t>2. Psihološkom redoslijedu</a:t>
            </a:r>
            <a:r>
              <a:rPr lang="hr-HR" dirty="0">
                <a:solidFill>
                  <a:schemeClr val="tx2"/>
                </a:solidFill>
              </a:rPr>
              <a:t> odnosno o pravilu da je osjetljiva pitanja (kao što su npr. i osobni podaci o ispitaniku) potrebno smjestiti pri kraju upitnika kako bi se umanjila opasnost odustajanja od ankete, nepovoljnog utjecaja na iskrenost i motiviranost ispitanika i sl.;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b="1" i="1" dirty="0">
                <a:solidFill>
                  <a:schemeClr val="tx2"/>
                </a:solidFill>
              </a:rPr>
              <a:t>3. Mogućnosti </a:t>
            </a:r>
            <a:r>
              <a:rPr lang="hr-HR" b="1" i="1" dirty="0" err="1">
                <a:solidFill>
                  <a:schemeClr val="tx2"/>
                </a:solidFill>
              </a:rPr>
              <a:t>kontekstualizacije</a:t>
            </a:r>
            <a:r>
              <a:rPr lang="hr-HR" b="1" i="1" dirty="0">
                <a:solidFill>
                  <a:schemeClr val="tx2"/>
                </a:solidFill>
              </a:rPr>
              <a:t> odgovora </a:t>
            </a:r>
            <a:r>
              <a:rPr lang="hr-HR" dirty="0">
                <a:solidFill>
                  <a:schemeClr val="tx2"/>
                </a:solidFill>
              </a:rPr>
              <a:t>odnosno mogućoj opasnosti da će odgovori na neko od prethodnih pitanja kontaminirati odgovore na sljedeća, stvaranjem određenog konteksta koji će na njih utjecati.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33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3825"/>
            <a:ext cx="7772400" cy="685799"/>
          </a:xfrm>
        </p:spPr>
        <p:txBody>
          <a:bodyPr>
            <a:normAutofit fontScale="90000"/>
          </a:bodyPr>
          <a:lstStyle/>
          <a:p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Dužini anketnog upitnika (broju pitanja)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154863" y="20574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 slučaju predugačkih anketnih upitnika, sasvim je opravdan upit o valjanosti dobivenih rezultata, osobito u vezi s pitanjima smještenima pri kraju upitnika koja su mogla uslijediti tek nakon značajnog popuštanja pažnje i motiviranosti ispitanika. 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Usmena anketa "licem u lice" smjela trajati najviše četrdesetak minuta, a anketa telefonom najviše 10 do 15 minuta</a:t>
            </a:r>
            <a:r>
              <a:rPr lang="hr-HR" dirty="0"/>
              <a:t>.</a:t>
            </a:r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5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Natuknice prije sastavljanja upitnika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12954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Uskladiti pitanja sa svrhom istraživanja i ciljem istraživanja te jasno definirati pojmove – npr. cilj istraživanja „Utvrditi razloge </a:t>
            </a:r>
            <a:r>
              <a:rPr lang="hr-HR" u="sng" dirty="0">
                <a:solidFill>
                  <a:schemeClr val="tx2"/>
                </a:solidFill>
              </a:rPr>
              <a:t>igranja igara na sreću</a:t>
            </a:r>
            <a:r>
              <a:rPr lang="hr-HR" dirty="0">
                <a:solidFill>
                  <a:schemeClr val="tx2"/>
                </a:solidFill>
              </a:rPr>
              <a:t> među </a:t>
            </a:r>
            <a:r>
              <a:rPr lang="hr-HR" u="sng" dirty="0">
                <a:solidFill>
                  <a:schemeClr val="tx2"/>
                </a:solidFill>
              </a:rPr>
              <a:t>adolescentima</a:t>
            </a:r>
            <a:r>
              <a:rPr lang="hr-HR" dirty="0">
                <a:solidFill>
                  <a:schemeClr val="tx2"/>
                </a:solidFill>
              </a:rPr>
              <a:t>”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Definirati specificirane ciljeve ili istraživačka pitanja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 što većoj mjeri „upoznati” se sa osobinama ciljane populacije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Obratiti pažnju na odnos „što se želi saznati” – „koliko vremena imamo”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Obratiti pažnju da pitanja budu standardizirana (imaju oblik kojeg obrađujemo na isti način)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Uzeti u obzir da se pitanja postavljaju u određenom društvenom, kulturnom i ekonomskom kontekstu.  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67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Natuknice za sastavljanje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4" y="1295400"/>
            <a:ext cx="85312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Uvijek pitati svrhovita pitanja (pitanja koja imaju smisla s obzirom na svrhu i cilj istraživanja)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Postavljati konkretna pitanja – precizna i nedvosmislena - jednoznačna!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Ako tražimo vremensko prisjećanje obratiti pažnju na važnost i/ili uobičajenost događaja (npr. loše: koliko često ste jeli krafne tijekom zadnje dvije godine? bolje: koliko često ste jeli krafne u posljednja dva tjedna?)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Koristiti cijele rečenice (npr. loše: Grad gdje živite? bolje: U kojem gradu trenutno živite?)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Izbjegavati skraćenice – SAD, MUP, MORH, HKS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Izbjegavati </a:t>
            </a:r>
            <a:r>
              <a:rPr lang="hr-HR" dirty="0" err="1">
                <a:solidFill>
                  <a:schemeClr val="tx2"/>
                </a:solidFill>
              </a:rPr>
              <a:t>slang</a:t>
            </a:r>
            <a:r>
              <a:rPr lang="hr-HR" dirty="0">
                <a:solidFill>
                  <a:schemeClr val="tx2"/>
                </a:solidFill>
              </a:rPr>
              <a:t> i kolokvijalni govor (loše: Na kojem faksu studiraš?, Koliko često gledate </a:t>
            </a:r>
            <a:r>
              <a:rPr lang="hr-HR" dirty="0" err="1">
                <a:solidFill>
                  <a:schemeClr val="tx2"/>
                </a:solidFill>
              </a:rPr>
              <a:t>tekme</a:t>
            </a:r>
            <a:r>
              <a:rPr lang="hr-HR" dirty="0">
                <a:solidFill>
                  <a:schemeClr val="tx2"/>
                </a:solidFill>
              </a:rPr>
              <a:t>?)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Omogućiti da pitanja pregleda stručnjak ili osoba upoznata s istraživanim područjem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95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Natuknice za sastavljanje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155575" y="566420"/>
            <a:ext cx="85312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Osigurati da pitanja pregledaju potencijalni ispitanici – pilot istraživanje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Koristiti pitanja koja su već uspješno korištena u drugim istraživanjima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 dugačkim upitnicima koristiti skraćena pitanja – kako bi se uštedjelo na vremenu (npr. spol? dob?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Ako je potrebno (situacije u kojima se želi izbjeći društveno prihvatljivi ili neugodni odgovori) koristi „vrijednosno obogaćena” (npr. Danas se veliki broj mladih osjeća depresivno i tjeskobno te koristi različite vrste tableta za smirenje. Jeste li i Vi u posljednja dva tjedna uzeli neku od tableta za smirenje?)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Izbjegavati pojmove koji mogu imati vrijednosnu težinu i poticati emocionalnu reakciju (npr. komunist, narkoman, alkoholičar)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Ne koristiti pitanja koja uključuju više problema-ideja (odvajanje stava od argumentacije) – (npr. Smatrate li da bi se trebali povećati porezi kako bi se izgradili novi vrtići?)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Izbjegavati pitanja s negativnim predznakom (npr. Smatrate li da NATO savez </a:t>
            </a:r>
            <a:r>
              <a:rPr lang="hr-HR" u="sng" dirty="0">
                <a:solidFill>
                  <a:schemeClr val="tx2"/>
                </a:solidFill>
              </a:rPr>
              <a:t>ne bi </a:t>
            </a:r>
            <a:r>
              <a:rPr lang="hr-HR" dirty="0">
                <a:solidFill>
                  <a:schemeClr val="tx2"/>
                </a:solidFill>
              </a:rPr>
              <a:t>trebao intervenirati u arapskim zemljama?) </a:t>
            </a: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74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7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O čemu treba voditi računa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915400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chemeClr val="tx2"/>
                </a:solidFill>
              </a:rPr>
              <a:t>Pri sastavljanju anketnog upitnika važno je voditi računa o:</a:t>
            </a:r>
          </a:p>
          <a:p>
            <a:endParaRPr lang="hr-HR" b="1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1. Sadržaju pitanja</a:t>
            </a:r>
          </a:p>
          <a:p>
            <a:r>
              <a:rPr lang="hr-HR" dirty="0">
                <a:solidFill>
                  <a:schemeClr val="tx2"/>
                </a:solidFill>
              </a:rPr>
              <a:t>2. Vrsti pitanja prema osnovnom obliku</a:t>
            </a:r>
          </a:p>
          <a:p>
            <a:r>
              <a:rPr lang="hr-HR" dirty="0">
                <a:solidFill>
                  <a:schemeClr val="tx2"/>
                </a:solidFill>
              </a:rPr>
              <a:t>3. Formulaciji (verbalizaciji) pitanja</a:t>
            </a:r>
          </a:p>
          <a:p>
            <a:r>
              <a:rPr lang="hr-HR" dirty="0">
                <a:solidFill>
                  <a:schemeClr val="tx2"/>
                </a:solidFill>
              </a:rPr>
              <a:t>4. Jednoznačnosti pitanja</a:t>
            </a:r>
          </a:p>
          <a:p>
            <a:r>
              <a:rPr lang="hr-HR" dirty="0">
                <a:solidFill>
                  <a:schemeClr val="tx2"/>
                </a:solidFill>
              </a:rPr>
              <a:t>5. Odvajanju stavova od argumentacije</a:t>
            </a:r>
          </a:p>
          <a:p>
            <a:r>
              <a:rPr lang="hr-HR" dirty="0">
                <a:solidFill>
                  <a:schemeClr val="tx2"/>
                </a:solidFill>
              </a:rPr>
              <a:t>6. Redoslijedu pitanja</a:t>
            </a:r>
          </a:p>
          <a:p>
            <a:r>
              <a:rPr lang="hr-HR" dirty="0">
                <a:solidFill>
                  <a:schemeClr val="tx2"/>
                </a:solidFill>
              </a:rPr>
              <a:t>7. Dužini anketnog upitnika (broju pitanja)</a:t>
            </a:r>
          </a:p>
          <a:p>
            <a:r>
              <a:rPr lang="hr-HR" dirty="0">
                <a:solidFill>
                  <a:schemeClr val="tx2"/>
                </a:solidFill>
              </a:rPr>
              <a:t>8. Sadržaju uvodnoga dijela</a:t>
            </a:r>
          </a:p>
          <a:p>
            <a:pPr marL="0" lvl="2" indent="0" fontAlgn="auto">
              <a:spcAft>
                <a:spcPts val="0"/>
              </a:spcAft>
              <a:buFont typeface="Arial" charset="0"/>
              <a:buChar char="•"/>
              <a:defRPr/>
            </a:pPr>
            <a:endParaRPr lang="hr-HR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Sadržaj pitanja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915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sz="2200" dirty="0">
                <a:solidFill>
                  <a:schemeClr val="tx2"/>
                </a:solidFill>
              </a:rPr>
              <a:t>P</a:t>
            </a:r>
            <a:r>
              <a:rPr lang="de-DE" sz="2200" dirty="0" err="1">
                <a:solidFill>
                  <a:schemeClr val="tx2"/>
                </a:solidFill>
              </a:rPr>
              <a:t>rilikom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odabira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konkretnih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pitanja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koja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će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postaviti</a:t>
            </a:r>
            <a:r>
              <a:rPr lang="de-DE" sz="2200" dirty="0">
                <a:solidFill>
                  <a:schemeClr val="tx2"/>
                </a:solidFill>
              </a:rPr>
              <a:t> u </a:t>
            </a:r>
            <a:r>
              <a:rPr lang="de-DE" sz="2200" dirty="0" err="1">
                <a:solidFill>
                  <a:schemeClr val="tx2"/>
                </a:solidFill>
              </a:rPr>
              <a:t>anketnom</a:t>
            </a:r>
            <a:r>
              <a:rPr lang="de-DE" sz="2200" dirty="0">
                <a:solidFill>
                  <a:schemeClr val="tx2"/>
                </a:solidFill>
              </a:rPr>
              <a:t> </a:t>
            </a:r>
            <a:r>
              <a:rPr lang="de-DE" sz="2200" dirty="0" err="1">
                <a:solidFill>
                  <a:schemeClr val="tx2"/>
                </a:solidFill>
              </a:rPr>
              <a:t>upitniku</a:t>
            </a:r>
            <a:r>
              <a:rPr lang="hr-HR" sz="2200" dirty="0">
                <a:solidFill>
                  <a:schemeClr val="tx2"/>
                </a:solidFill>
              </a:rPr>
              <a:t> treba se voditi računa o:</a:t>
            </a:r>
          </a:p>
          <a:p>
            <a:pPr marL="285750" indent="-285750">
              <a:buFont typeface="Arial" charset="0"/>
              <a:buChar char="•"/>
            </a:pPr>
            <a:endParaRPr lang="hr-HR" sz="2200" b="1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sz="2200" dirty="0">
                <a:solidFill>
                  <a:schemeClr val="tx2"/>
                </a:solidFill>
              </a:rPr>
              <a:t>1) Ciljevima i svrsi istraživanja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2200" dirty="0">
                <a:solidFill>
                  <a:schemeClr val="tx2"/>
                </a:solidFill>
              </a:rPr>
              <a:t>2) Mogućem znanju i iskustvu potencijalnih ispitanika u vezi s predmetom istraživanja</a:t>
            </a:r>
          </a:p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hr-HR" sz="2200" dirty="0">
                <a:solidFill>
                  <a:schemeClr val="tx2"/>
                </a:solidFill>
              </a:rPr>
              <a:t>Vrste pitanja:</a:t>
            </a:r>
          </a:p>
          <a:p>
            <a:pPr>
              <a:lnSpc>
                <a:spcPct val="90000"/>
              </a:lnSpc>
            </a:pPr>
            <a:endParaRPr lang="hr-HR" sz="2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200" i="1" dirty="0">
                <a:solidFill>
                  <a:schemeClr val="tx2"/>
                </a:solidFill>
              </a:rPr>
              <a:t>1. Pitanja o objektivnim (fizičkim) svojstvima ispitanika ili njegove  okoline</a:t>
            </a:r>
          </a:p>
          <a:p>
            <a:pPr>
              <a:lnSpc>
                <a:spcPct val="90000"/>
              </a:lnSpc>
            </a:pPr>
            <a:r>
              <a:rPr lang="hr-HR" sz="2200" i="1" dirty="0">
                <a:solidFill>
                  <a:schemeClr val="tx2"/>
                </a:solidFill>
              </a:rPr>
              <a:t>2. Pitanja o znanju i informiranosti </a:t>
            </a:r>
          </a:p>
          <a:p>
            <a:pPr>
              <a:lnSpc>
                <a:spcPct val="90000"/>
              </a:lnSpc>
            </a:pPr>
            <a:r>
              <a:rPr lang="hr-HR" sz="2200" i="1" dirty="0">
                <a:solidFill>
                  <a:schemeClr val="tx2"/>
                </a:solidFill>
              </a:rPr>
              <a:t>3. </a:t>
            </a:r>
            <a:r>
              <a:rPr lang="de-DE" sz="2200" i="1" dirty="0" err="1">
                <a:solidFill>
                  <a:schemeClr val="tx2"/>
                </a:solidFill>
              </a:rPr>
              <a:t>Pitanja</a:t>
            </a:r>
            <a:r>
              <a:rPr lang="de-DE" sz="2200" i="1" dirty="0">
                <a:solidFill>
                  <a:schemeClr val="tx2"/>
                </a:solidFill>
              </a:rPr>
              <a:t> o </a:t>
            </a:r>
            <a:r>
              <a:rPr lang="de-DE" sz="2200" i="1" dirty="0" err="1">
                <a:solidFill>
                  <a:schemeClr val="tx2"/>
                </a:solidFill>
              </a:rPr>
              <a:t>ponašanju</a:t>
            </a:r>
            <a:r>
              <a:rPr lang="de-DE" sz="2200" i="1" dirty="0">
                <a:solidFill>
                  <a:schemeClr val="tx2"/>
                </a:solidFill>
              </a:rPr>
              <a:t> </a:t>
            </a:r>
            <a:r>
              <a:rPr lang="de-DE" sz="2200" i="1" dirty="0" err="1">
                <a:solidFill>
                  <a:schemeClr val="tx2"/>
                </a:solidFill>
              </a:rPr>
              <a:t>ili</a:t>
            </a:r>
            <a:r>
              <a:rPr lang="de-DE" sz="2200" i="1" dirty="0">
                <a:solidFill>
                  <a:schemeClr val="tx2"/>
                </a:solidFill>
              </a:rPr>
              <a:t> </a:t>
            </a:r>
            <a:r>
              <a:rPr lang="de-DE" sz="2200" i="1" dirty="0" err="1">
                <a:solidFill>
                  <a:schemeClr val="tx2"/>
                </a:solidFill>
              </a:rPr>
              <a:t>namjerama</a:t>
            </a:r>
            <a:r>
              <a:rPr lang="de-DE" sz="2200" i="1" dirty="0">
                <a:solidFill>
                  <a:schemeClr val="tx2"/>
                </a:solidFill>
              </a:rPr>
              <a:t> </a:t>
            </a:r>
            <a:r>
              <a:rPr lang="de-DE" sz="2200" i="1" dirty="0" err="1">
                <a:solidFill>
                  <a:schemeClr val="tx2"/>
                </a:solidFill>
              </a:rPr>
              <a:t>ponašanja</a:t>
            </a:r>
            <a:endParaRPr lang="hr-HR" sz="2200" i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200" i="1" dirty="0">
                <a:solidFill>
                  <a:schemeClr val="tx2"/>
                </a:solidFill>
              </a:rPr>
              <a:t>4. </a:t>
            </a:r>
            <a:r>
              <a:rPr lang="de-DE" sz="2200" i="1" dirty="0" err="1">
                <a:solidFill>
                  <a:schemeClr val="tx2"/>
                </a:solidFill>
              </a:rPr>
              <a:t>Pitanja</a:t>
            </a:r>
            <a:r>
              <a:rPr lang="de-DE" sz="2200" i="1" dirty="0">
                <a:solidFill>
                  <a:schemeClr val="tx2"/>
                </a:solidFill>
              </a:rPr>
              <a:t> o </a:t>
            </a:r>
            <a:r>
              <a:rPr lang="de-DE" sz="2200" i="1" dirty="0" err="1">
                <a:solidFill>
                  <a:schemeClr val="tx2"/>
                </a:solidFill>
              </a:rPr>
              <a:t>stavovima</a:t>
            </a:r>
            <a:r>
              <a:rPr lang="de-DE" sz="2200" i="1" dirty="0">
                <a:solidFill>
                  <a:schemeClr val="tx2"/>
                </a:solidFill>
              </a:rPr>
              <a:t>, </a:t>
            </a:r>
            <a:r>
              <a:rPr lang="de-DE" sz="2200" i="1" dirty="0" err="1">
                <a:solidFill>
                  <a:schemeClr val="tx2"/>
                </a:solidFill>
              </a:rPr>
              <a:t>mišljenjima</a:t>
            </a:r>
            <a:r>
              <a:rPr lang="de-DE" sz="2200" i="1" dirty="0">
                <a:solidFill>
                  <a:schemeClr val="tx2"/>
                </a:solidFill>
              </a:rPr>
              <a:t>, </a:t>
            </a:r>
            <a:r>
              <a:rPr lang="de-DE" sz="2200" i="1" dirty="0" err="1">
                <a:solidFill>
                  <a:schemeClr val="tx2"/>
                </a:solidFill>
              </a:rPr>
              <a:t>očekivanjima</a:t>
            </a:r>
            <a:r>
              <a:rPr lang="de-DE" sz="2200" i="1" dirty="0">
                <a:solidFill>
                  <a:schemeClr val="tx2"/>
                </a:solidFill>
              </a:rPr>
              <a:t> </a:t>
            </a:r>
            <a:endParaRPr lang="hr-HR" sz="2200" i="1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buAutoNum type="alphaLcParenR"/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2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Vrsti pitanja prema osnovnom obliku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763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Prema osnovnom obliku u kojem su postavljena, u anketnim istraživanjima obično prevladavaju </a:t>
            </a:r>
            <a:r>
              <a:rPr lang="hr-HR" b="1" dirty="0">
                <a:solidFill>
                  <a:schemeClr val="tx2"/>
                </a:solidFill>
              </a:rPr>
              <a:t>pitanja tzv. zatvorenog tipa (</a:t>
            </a:r>
            <a:r>
              <a:rPr lang="hr-HR" dirty="0">
                <a:solidFill>
                  <a:schemeClr val="tx2"/>
                </a:solidFill>
              </a:rPr>
              <a:t>uz koja su ponuđena dva ili više mogućih odgovora), </a:t>
            </a:r>
            <a:r>
              <a:rPr lang="hr-HR" b="1" dirty="0">
                <a:solidFill>
                  <a:schemeClr val="tx2"/>
                </a:solidFill>
              </a:rPr>
              <a:t>otvorena pitanja i pitanja u obliku ljestvica.</a:t>
            </a:r>
          </a:p>
          <a:p>
            <a:endParaRPr lang="hr-HR" b="1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de-DE" dirty="0" err="1">
                <a:solidFill>
                  <a:schemeClr val="tx2"/>
                </a:solidFill>
              </a:rPr>
              <a:t>P</a:t>
            </a:r>
            <a:r>
              <a:rPr lang="de-DE" u="sng" dirty="0" err="1">
                <a:solidFill>
                  <a:schemeClr val="tx2"/>
                </a:solidFill>
              </a:rPr>
              <a:t>rednosti</a:t>
            </a:r>
            <a:r>
              <a:rPr lang="de-DE" u="sng" dirty="0">
                <a:solidFill>
                  <a:schemeClr val="tx2"/>
                </a:solidFill>
              </a:rPr>
              <a:t> </a:t>
            </a:r>
            <a:r>
              <a:rPr lang="de-DE" u="sng" dirty="0" err="1">
                <a:solidFill>
                  <a:schemeClr val="tx2"/>
                </a:solidFill>
              </a:rPr>
              <a:t>zatvorenih</a:t>
            </a:r>
            <a:r>
              <a:rPr lang="de-DE" u="sng" dirty="0">
                <a:solidFill>
                  <a:schemeClr val="tx2"/>
                </a:solidFill>
              </a:rPr>
              <a:t> </a:t>
            </a:r>
            <a:r>
              <a:rPr lang="de-DE" u="sng" dirty="0" err="1">
                <a:solidFill>
                  <a:schemeClr val="tx2"/>
                </a:solidFill>
              </a:rPr>
              <a:t>pitanja</a:t>
            </a:r>
            <a:r>
              <a:rPr lang="de-DE" u="sng" dirty="0">
                <a:solidFill>
                  <a:schemeClr val="tx2"/>
                </a:solidFill>
              </a:rPr>
              <a:t> u </a:t>
            </a:r>
            <a:r>
              <a:rPr lang="de-DE" u="sng" dirty="0" err="1">
                <a:solidFill>
                  <a:schemeClr val="tx2"/>
                </a:solidFill>
              </a:rPr>
              <a:t>odnosu</a:t>
            </a:r>
            <a:r>
              <a:rPr lang="de-DE" u="sng" dirty="0">
                <a:solidFill>
                  <a:schemeClr val="tx2"/>
                </a:solidFill>
              </a:rPr>
              <a:t> </a:t>
            </a:r>
            <a:r>
              <a:rPr lang="de-DE" u="sng" dirty="0" err="1">
                <a:solidFill>
                  <a:schemeClr val="tx2"/>
                </a:solidFill>
              </a:rPr>
              <a:t>prema</a:t>
            </a:r>
            <a:r>
              <a:rPr lang="de-DE" u="sng" dirty="0">
                <a:solidFill>
                  <a:schemeClr val="tx2"/>
                </a:solidFill>
              </a:rPr>
              <a:t> </a:t>
            </a:r>
            <a:r>
              <a:rPr lang="de-DE" u="sng" dirty="0" err="1">
                <a:solidFill>
                  <a:schemeClr val="tx2"/>
                </a:solidFill>
              </a:rPr>
              <a:t>otvorenima</a:t>
            </a:r>
            <a:r>
              <a:rPr lang="de-DE" u="sng" dirty="0">
                <a:solidFill>
                  <a:schemeClr val="tx2"/>
                </a:solidFill>
              </a:rPr>
              <a:t>:</a:t>
            </a:r>
            <a:r>
              <a:rPr lang="de-DE" dirty="0">
                <a:solidFill>
                  <a:schemeClr val="tx2"/>
                </a:solidFill>
              </a:rPr>
              <a:t> 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1.Lakša su za obradu;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2. Omogućavaju bolju organiziranost odgovora (lakše usmjeravaju ispitanika na relevantne aspekte istraživanog problema);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3. Bilježe manju učestalost uskraćivanja odgovora;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4. Kriju manju opasnost od grešaka u bilježenju i interpretaciji odgovora.</a:t>
            </a:r>
          </a:p>
          <a:p>
            <a:pPr lvl="0"/>
            <a:endParaRPr lang="hr-HR" sz="2000" dirty="0"/>
          </a:p>
          <a:p>
            <a:pPr marL="285750" indent="-285750">
              <a:buFont typeface="Arial" charset="0"/>
              <a:buChar char="•"/>
            </a:pPr>
            <a:r>
              <a:rPr lang="hr-HR" u="sng" dirty="0">
                <a:solidFill>
                  <a:schemeClr val="tx2"/>
                </a:solidFill>
              </a:rPr>
              <a:t>Prednosti otvorenih pitanja u odnosu na zatvorena (nedostaci zatvorenih pitanja): 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1) Omogućavaju realniji raspon odgovora (a ne samo onaj koji je predvidio istraživač);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2) Manje su sugestivna (ostavljaju veću slobodu ispitaniku da se samostalno opredijeli);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3) </a:t>
            </a:r>
            <a:r>
              <a:rPr lang="de-DE" dirty="0" err="1">
                <a:solidFill>
                  <a:schemeClr val="tx2"/>
                </a:solidFill>
              </a:rPr>
              <a:t>Jednostavnija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su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za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konstrukciju</a:t>
            </a:r>
            <a:r>
              <a:rPr lang="de-DE" dirty="0">
                <a:solidFill>
                  <a:schemeClr val="tx2"/>
                </a:solidFill>
              </a:rPr>
              <a:t>;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4) </a:t>
            </a:r>
            <a:r>
              <a:rPr lang="de-DE" dirty="0" err="1">
                <a:solidFill>
                  <a:schemeClr val="tx2"/>
                </a:solidFill>
              </a:rPr>
              <a:t>Istraživač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ih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može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postaviti</a:t>
            </a:r>
            <a:r>
              <a:rPr lang="de-DE" dirty="0">
                <a:solidFill>
                  <a:schemeClr val="tx2"/>
                </a:solidFill>
              </a:rPr>
              <a:t> i </a:t>
            </a:r>
            <a:r>
              <a:rPr lang="de-DE" dirty="0" err="1">
                <a:solidFill>
                  <a:schemeClr val="tx2"/>
                </a:solidFill>
              </a:rPr>
              <a:t>kad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vrlo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malo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zna</a:t>
            </a:r>
            <a:r>
              <a:rPr lang="de-DE" dirty="0">
                <a:solidFill>
                  <a:schemeClr val="tx2"/>
                </a:solidFill>
              </a:rPr>
              <a:t> o </a:t>
            </a:r>
            <a:r>
              <a:rPr lang="de-DE" dirty="0" err="1">
                <a:solidFill>
                  <a:schemeClr val="tx2"/>
                </a:solidFill>
              </a:rPr>
              <a:t>predmetu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pitanja</a:t>
            </a:r>
            <a:r>
              <a:rPr lang="de-DE" dirty="0">
                <a:solidFill>
                  <a:schemeClr val="tx2"/>
                </a:solidFill>
              </a:rPr>
              <a:t>.</a:t>
            </a:r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Vrsti pitanja prema osnovnom obliku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u="sng" dirty="0" err="1">
                <a:solidFill>
                  <a:schemeClr val="tx2"/>
                </a:solidFill>
              </a:rPr>
              <a:t>Nedostaci</a:t>
            </a:r>
            <a:r>
              <a:rPr lang="de-DE" u="sng" dirty="0">
                <a:solidFill>
                  <a:schemeClr val="tx2"/>
                </a:solidFill>
              </a:rPr>
              <a:t> i </a:t>
            </a:r>
            <a:r>
              <a:rPr lang="de-DE" u="sng" dirty="0" err="1">
                <a:solidFill>
                  <a:schemeClr val="tx2"/>
                </a:solidFill>
              </a:rPr>
              <a:t>ograničenja</a:t>
            </a:r>
            <a:r>
              <a:rPr lang="de-DE" u="sng" dirty="0">
                <a:solidFill>
                  <a:schemeClr val="tx2"/>
                </a:solidFill>
              </a:rPr>
              <a:t> </a:t>
            </a:r>
            <a:r>
              <a:rPr lang="de-DE" u="sng" dirty="0" err="1">
                <a:solidFill>
                  <a:schemeClr val="tx2"/>
                </a:solidFill>
              </a:rPr>
              <a:t>otvorenih</a:t>
            </a:r>
            <a:r>
              <a:rPr lang="de-DE" u="sng" dirty="0">
                <a:solidFill>
                  <a:schemeClr val="tx2"/>
                </a:solidFill>
              </a:rPr>
              <a:t> </a:t>
            </a:r>
            <a:r>
              <a:rPr lang="de-DE" u="sng" dirty="0" err="1">
                <a:solidFill>
                  <a:schemeClr val="tx2"/>
                </a:solidFill>
              </a:rPr>
              <a:t>pitanja</a:t>
            </a:r>
            <a:r>
              <a:rPr lang="de-DE" u="sng" dirty="0">
                <a:solidFill>
                  <a:schemeClr val="tx2"/>
                </a:solidFill>
              </a:rPr>
              <a:t>:</a:t>
            </a:r>
            <a:endParaRPr lang="hr-HR" u="sng" dirty="0">
              <a:solidFill>
                <a:schemeClr val="tx2"/>
              </a:solidFill>
            </a:endParaRPr>
          </a:p>
          <a:p>
            <a:endParaRPr lang="hr-HR" dirty="0"/>
          </a:p>
          <a:p>
            <a:pPr marL="342900" lvl="0" indent="-342900">
              <a:buAutoNum type="arabicPeriod"/>
            </a:pPr>
            <a:r>
              <a:rPr lang="de-DE" dirty="0" err="1">
                <a:solidFill>
                  <a:schemeClr val="tx2"/>
                </a:solidFill>
              </a:rPr>
              <a:t>Bilježe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veći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postotak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izostanka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odgovora</a:t>
            </a:r>
            <a:r>
              <a:rPr lang="de-DE" dirty="0">
                <a:solidFill>
                  <a:schemeClr val="tx2"/>
                </a:solidFill>
              </a:rPr>
              <a:t> (na </a:t>
            </a:r>
            <a:r>
              <a:rPr lang="de-DE" dirty="0" err="1">
                <a:solidFill>
                  <a:schemeClr val="tx2"/>
                </a:solidFill>
              </a:rPr>
              <a:t>takva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pitanja</a:t>
            </a:r>
            <a:r>
              <a:rPr lang="de-DE" dirty="0">
                <a:solidFill>
                  <a:schemeClr val="tx2"/>
                </a:solidFill>
              </a:rPr>
              <a:t> u </a:t>
            </a:r>
            <a:r>
              <a:rPr lang="de-DE" dirty="0" err="1">
                <a:solidFill>
                  <a:schemeClr val="tx2"/>
                </a:solidFill>
              </a:rPr>
              <a:t>prosjeku</a:t>
            </a:r>
            <a:r>
              <a:rPr lang="de-DE" dirty="0">
                <a:solidFill>
                  <a:schemeClr val="tx2"/>
                </a:solidFill>
              </a:rPr>
              <a:t> ne </a:t>
            </a:r>
            <a:r>
              <a:rPr lang="de-DE" dirty="0" err="1">
                <a:solidFill>
                  <a:schemeClr val="tx2"/>
                </a:solidFill>
              </a:rPr>
              <a:t>odgovori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oko</a:t>
            </a:r>
            <a:r>
              <a:rPr lang="de-DE" dirty="0">
                <a:solidFill>
                  <a:schemeClr val="tx2"/>
                </a:solidFill>
              </a:rPr>
              <a:t> 30 </a:t>
            </a:r>
            <a:r>
              <a:rPr lang="de-DE" dirty="0" err="1">
                <a:solidFill>
                  <a:schemeClr val="tx2"/>
                </a:solidFill>
              </a:rPr>
              <a:t>posto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ispitanika</a:t>
            </a:r>
            <a:r>
              <a:rPr lang="de-DE" dirty="0">
                <a:solidFill>
                  <a:schemeClr val="tx2"/>
                </a:solidFill>
              </a:rPr>
              <a:t>, a </a:t>
            </a:r>
            <a:r>
              <a:rPr lang="de-DE" dirty="0" err="1">
                <a:solidFill>
                  <a:schemeClr val="tx2"/>
                </a:solidFill>
              </a:rPr>
              <a:t>ovisno</a:t>
            </a:r>
            <a:r>
              <a:rPr lang="de-DE" dirty="0">
                <a:solidFill>
                  <a:schemeClr val="tx2"/>
                </a:solidFill>
              </a:rPr>
              <a:t> o </a:t>
            </a:r>
            <a:r>
              <a:rPr lang="de-DE" dirty="0" err="1">
                <a:solidFill>
                  <a:schemeClr val="tx2"/>
                </a:solidFill>
              </a:rPr>
              <a:t>njihovoj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vrsti</a:t>
            </a:r>
            <a:r>
              <a:rPr lang="de-DE" dirty="0">
                <a:solidFill>
                  <a:schemeClr val="tx2"/>
                </a:solidFill>
              </a:rPr>
              <a:t>, u </a:t>
            </a:r>
            <a:r>
              <a:rPr lang="de-DE" dirty="0" err="1">
                <a:solidFill>
                  <a:schemeClr val="tx2"/>
                </a:solidFill>
              </a:rPr>
              <a:t>nekim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slučajevima</a:t>
            </a:r>
            <a:r>
              <a:rPr lang="de-DE" dirty="0">
                <a:solidFill>
                  <a:schemeClr val="tx2"/>
                </a:solidFill>
              </a:rPr>
              <a:t> i </a:t>
            </a:r>
            <a:r>
              <a:rPr lang="de-DE" dirty="0" err="1">
                <a:solidFill>
                  <a:schemeClr val="tx2"/>
                </a:solidFill>
              </a:rPr>
              <a:t>znatno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više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toga</a:t>
            </a:r>
            <a:r>
              <a:rPr lang="de-DE" dirty="0">
                <a:solidFill>
                  <a:schemeClr val="tx2"/>
                </a:solidFill>
              </a:rPr>
              <a:t>);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2.   </a:t>
            </a:r>
            <a:r>
              <a:rPr lang="de-DE" dirty="0" err="1">
                <a:solidFill>
                  <a:schemeClr val="tx2"/>
                </a:solidFill>
              </a:rPr>
              <a:t>Dobiveni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mogu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biti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nedostatno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precizni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ili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informativni</a:t>
            </a:r>
            <a:r>
              <a:rPr lang="de-DE" dirty="0">
                <a:solidFill>
                  <a:schemeClr val="tx2"/>
                </a:solidFill>
              </a:rPr>
              <a:t> (</a:t>
            </a:r>
            <a:r>
              <a:rPr lang="de-DE" dirty="0" err="1">
                <a:solidFill>
                  <a:schemeClr val="tx2"/>
                </a:solidFill>
              </a:rPr>
              <a:t>previše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općeniti</a:t>
            </a:r>
            <a:r>
              <a:rPr lang="de-DE" dirty="0">
                <a:solidFill>
                  <a:schemeClr val="tx2"/>
                </a:solidFill>
              </a:rPr>
              <a:t>, </a:t>
            </a:r>
            <a:r>
              <a:rPr lang="de-DE" dirty="0" err="1">
                <a:solidFill>
                  <a:schemeClr val="tx2"/>
                </a:solidFill>
              </a:rPr>
              <a:t>nepotpuni</a:t>
            </a:r>
            <a:r>
              <a:rPr lang="de-DE" dirty="0">
                <a:solidFill>
                  <a:schemeClr val="tx2"/>
                </a:solidFill>
              </a:rPr>
              <a:t>, </a:t>
            </a:r>
            <a:r>
              <a:rPr lang="de-DE" dirty="0" err="1">
                <a:solidFill>
                  <a:schemeClr val="tx2"/>
                </a:solidFill>
              </a:rPr>
              <a:t>nedovoljno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jasni</a:t>
            </a:r>
            <a:r>
              <a:rPr lang="de-DE" dirty="0">
                <a:solidFill>
                  <a:schemeClr val="tx2"/>
                </a:solidFill>
              </a:rPr>
              <a:t>);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3.   </a:t>
            </a:r>
            <a:r>
              <a:rPr lang="de-DE" dirty="0" err="1">
                <a:solidFill>
                  <a:schemeClr val="tx2"/>
                </a:solidFill>
              </a:rPr>
              <a:t>Dobiveni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mogu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biti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previše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raspršeni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ih</a:t>
            </a:r>
            <a:r>
              <a:rPr lang="de-DE" dirty="0">
                <a:solidFill>
                  <a:schemeClr val="tx2"/>
                </a:solidFill>
              </a:rPr>
              <a:t> je </a:t>
            </a:r>
            <a:r>
              <a:rPr lang="de-DE" dirty="0" err="1">
                <a:solidFill>
                  <a:schemeClr val="tx2"/>
                </a:solidFill>
              </a:rPr>
              <a:t>teško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kvantificirati</a:t>
            </a:r>
            <a:r>
              <a:rPr lang="de-DE" dirty="0">
                <a:solidFill>
                  <a:schemeClr val="tx2"/>
                </a:solidFill>
              </a:rPr>
              <a:t> (</a:t>
            </a:r>
            <a:r>
              <a:rPr lang="de-DE" dirty="0" err="1">
                <a:solidFill>
                  <a:schemeClr val="tx2"/>
                </a:solidFill>
              </a:rPr>
              <a:t>moguć</a:t>
            </a:r>
            <a:r>
              <a:rPr lang="de-DE" dirty="0">
                <a:solidFill>
                  <a:schemeClr val="tx2"/>
                </a:solidFill>
              </a:rPr>
              <a:t> je </a:t>
            </a:r>
            <a:r>
              <a:rPr lang="de-DE" dirty="0" err="1">
                <a:solidFill>
                  <a:schemeClr val="tx2"/>
                </a:solidFill>
              </a:rPr>
              <a:t>velik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broj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sadržajno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različitih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odgovora</a:t>
            </a:r>
            <a:r>
              <a:rPr lang="de-DE" dirty="0">
                <a:solidFill>
                  <a:schemeClr val="tx2"/>
                </a:solidFill>
              </a:rPr>
              <a:t> s </a:t>
            </a:r>
            <a:r>
              <a:rPr lang="de-DE" dirty="0" err="1">
                <a:solidFill>
                  <a:schemeClr val="tx2"/>
                </a:solidFill>
              </a:rPr>
              <a:t>malom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frekvencijom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pojavljivanja</a:t>
            </a:r>
            <a:r>
              <a:rPr lang="de-DE" dirty="0">
                <a:solidFill>
                  <a:schemeClr val="tx2"/>
                </a:solidFill>
              </a:rPr>
              <a:t>);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4.  </a:t>
            </a:r>
            <a:r>
              <a:rPr lang="de-DE" dirty="0">
                <a:solidFill>
                  <a:schemeClr val="tx2"/>
                </a:solidFill>
              </a:rPr>
              <a:t>U </a:t>
            </a:r>
            <a:r>
              <a:rPr lang="de-DE" dirty="0" err="1">
                <a:solidFill>
                  <a:schemeClr val="tx2"/>
                </a:solidFill>
              </a:rPr>
              <a:t>slučaju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osobito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osjetljivih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pitanja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mogu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biti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manje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iskreni</a:t>
            </a:r>
            <a:r>
              <a:rPr lang="de-DE" dirty="0">
                <a:solidFill>
                  <a:schemeClr val="tx2"/>
                </a:solidFill>
              </a:rPr>
              <a:t>, </a:t>
            </a:r>
            <a:r>
              <a:rPr lang="de-DE" dirty="0" err="1">
                <a:solidFill>
                  <a:schemeClr val="tx2"/>
                </a:solidFill>
              </a:rPr>
              <a:t>osobito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ako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ih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ispitanik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ocjenjuje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društveno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nepoželjnima</a:t>
            </a:r>
            <a:r>
              <a:rPr lang="de-DE" dirty="0">
                <a:solidFill>
                  <a:schemeClr val="tx2"/>
                </a:solidFill>
              </a:rPr>
              <a:t> (</a:t>
            </a:r>
            <a:r>
              <a:rPr lang="de-DE" dirty="0" err="1">
                <a:solidFill>
                  <a:schemeClr val="tx2"/>
                </a:solidFill>
              </a:rPr>
              <a:t>ispitanik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mora</a:t>
            </a:r>
            <a:r>
              <a:rPr lang="de-DE" dirty="0">
                <a:solidFill>
                  <a:schemeClr val="tx2"/>
                </a:solidFill>
              </a:rPr>
              <a:t> sam </a:t>
            </a:r>
            <a:r>
              <a:rPr lang="de-DE" dirty="0" err="1">
                <a:solidFill>
                  <a:schemeClr val="tx2"/>
                </a:solidFill>
              </a:rPr>
              <a:t>reproducirati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može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biti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sputaniji</a:t>
            </a:r>
            <a:r>
              <a:rPr lang="de-DE" dirty="0">
                <a:solidFill>
                  <a:schemeClr val="tx2"/>
                </a:solidFill>
              </a:rPr>
              <a:t> u </a:t>
            </a:r>
            <a:r>
              <a:rPr lang="de-DE" dirty="0" err="1">
                <a:solidFill>
                  <a:schemeClr val="tx2"/>
                </a:solidFill>
              </a:rPr>
              <a:t>izražavanju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vlastitih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stavova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ili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preferencija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nego</a:t>
            </a:r>
            <a:r>
              <a:rPr lang="de-DE" dirty="0">
                <a:solidFill>
                  <a:schemeClr val="tx2"/>
                </a:solidFill>
              </a:rPr>
              <a:t> u </a:t>
            </a:r>
            <a:r>
              <a:rPr lang="de-DE" dirty="0" err="1">
                <a:solidFill>
                  <a:schemeClr val="tx2"/>
                </a:solidFill>
              </a:rPr>
              <a:t>slučaju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kad</a:t>
            </a:r>
            <a:r>
              <a:rPr lang="de-DE" dirty="0">
                <a:solidFill>
                  <a:schemeClr val="tx2"/>
                </a:solidFill>
              </a:rPr>
              <a:t> je </a:t>
            </a:r>
            <a:r>
              <a:rPr lang="de-DE" dirty="0" err="1">
                <a:solidFill>
                  <a:schemeClr val="tx2"/>
                </a:solidFill>
              </a:rPr>
              <a:t>njegov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već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predviđen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zatvorenim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pitanjem</a:t>
            </a:r>
            <a:r>
              <a:rPr lang="de-DE" dirty="0">
                <a:solidFill>
                  <a:schemeClr val="tx2"/>
                </a:solidFill>
              </a:rPr>
              <a:t>); 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5.  </a:t>
            </a:r>
            <a:r>
              <a:rPr lang="de-DE" dirty="0" err="1">
                <a:solidFill>
                  <a:schemeClr val="tx2"/>
                </a:solidFill>
              </a:rPr>
              <a:t>Kriju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veću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opasnost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grešaka</a:t>
            </a:r>
            <a:r>
              <a:rPr lang="de-DE" dirty="0">
                <a:solidFill>
                  <a:schemeClr val="tx2"/>
                </a:solidFill>
              </a:rPr>
              <a:t> u </a:t>
            </a:r>
            <a:r>
              <a:rPr lang="de-DE" dirty="0" err="1">
                <a:solidFill>
                  <a:schemeClr val="tx2"/>
                </a:solidFill>
              </a:rPr>
              <a:t>bilježenju</a:t>
            </a:r>
            <a:r>
              <a:rPr lang="de-DE" dirty="0">
                <a:solidFill>
                  <a:schemeClr val="tx2"/>
                </a:solidFill>
              </a:rPr>
              <a:t>, </a:t>
            </a:r>
            <a:r>
              <a:rPr lang="de-DE" dirty="0" err="1">
                <a:solidFill>
                  <a:schemeClr val="tx2"/>
                </a:solidFill>
              </a:rPr>
              <a:t>analizi</a:t>
            </a:r>
            <a:r>
              <a:rPr lang="de-DE" dirty="0">
                <a:solidFill>
                  <a:schemeClr val="tx2"/>
                </a:solidFill>
              </a:rPr>
              <a:t> i </a:t>
            </a:r>
            <a:r>
              <a:rPr lang="de-DE" dirty="0" err="1">
                <a:solidFill>
                  <a:schemeClr val="tx2"/>
                </a:solidFill>
              </a:rPr>
              <a:t>interpretaciji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odgovora</a:t>
            </a:r>
            <a:r>
              <a:rPr lang="de-DE" dirty="0">
                <a:solidFill>
                  <a:schemeClr val="tx2"/>
                </a:solidFill>
              </a:rPr>
              <a:t> (</a:t>
            </a:r>
            <a:r>
              <a:rPr lang="de-DE" dirty="0" err="1">
                <a:solidFill>
                  <a:schemeClr val="tx2"/>
                </a:solidFill>
              </a:rPr>
              <a:t>veću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vjerojatnost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pogrešne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reinterpretacije</a:t>
            </a:r>
            <a:r>
              <a:rPr lang="de-DE" dirty="0">
                <a:solidFill>
                  <a:schemeClr val="tx2"/>
                </a:solidFill>
              </a:rPr>
              <a:t> i </a:t>
            </a:r>
            <a:r>
              <a:rPr lang="de-DE" dirty="0" err="1">
                <a:solidFill>
                  <a:schemeClr val="tx2"/>
                </a:solidFill>
              </a:rPr>
              <a:t>drugih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intervencija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anketara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ili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analitičara</a:t>
            </a:r>
            <a:r>
              <a:rPr lang="de-DE" dirty="0">
                <a:solidFill>
                  <a:schemeClr val="tx2"/>
                </a:solidFill>
              </a:rPr>
              <a:t>);</a:t>
            </a:r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6.  </a:t>
            </a:r>
            <a:r>
              <a:rPr lang="de-DE" dirty="0" err="1">
                <a:solidFill>
                  <a:schemeClr val="tx2"/>
                </a:solidFill>
              </a:rPr>
              <a:t>Složenija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su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za</a:t>
            </a:r>
            <a:r>
              <a:rPr lang="de-DE" dirty="0">
                <a:solidFill>
                  <a:schemeClr val="tx2"/>
                </a:solidFill>
              </a:rPr>
              <a:t> </a:t>
            </a:r>
            <a:r>
              <a:rPr lang="de-DE" dirty="0" err="1">
                <a:solidFill>
                  <a:schemeClr val="tx2"/>
                </a:solidFill>
              </a:rPr>
              <a:t>obradu</a:t>
            </a:r>
            <a:r>
              <a:rPr lang="de-DE" dirty="0">
                <a:solidFill>
                  <a:schemeClr val="tx2"/>
                </a:solidFill>
              </a:rPr>
              <a:t>.</a:t>
            </a:r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3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Vrsti pitanja prema osnovnom obliku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838200"/>
            <a:ext cx="8763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>
                <a:solidFill>
                  <a:schemeClr val="tx2"/>
                </a:solidFill>
              </a:rPr>
              <a:t>Primjer zatvorenog pitanja:</a:t>
            </a:r>
          </a:p>
          <a:p>
            <a:pPr lvl="0"/>
            <a:endParaRPr lang="hr-HR" dirty="0"/>
          </a:p>
          <a:p>
            <a:pPr lvl="0"/>
            <a:r>
              <a:rPr lang="hr-HR" dirty="0">
                <a:solidFill>
                  <a:schemeClr val="tx2"/>
                </a:solidFill>
              </a:rPr>
              <a:t>Za koga ćete glasovati na izborima za predsjednika Republike Hrvatske?</a:t>
            </a:r>
          </a:p>
          <a:p>
            <a:pPr marL="342900" lvl="0" indent="-342900">
              <a:buAutoNum type="alphaLcParenR"/>
            </a:pPr>
            <a:r>
              <a:rPr lang="hr-HR" dirty="0">
                <a:solidFill>
                  <a:schemeClr val="tx2"/>
                </a:solidFill>
              </a:rPr>
              <a:t>Miljenko Katić</a:t>
            </a:r>
          </a:p>
          <a:p>
            <a:pPr marL="342900" lvl="0" indent="-342900">
              <a:buAutoNum type="alphaLcParenR"/>
            </a:pPr>
            <a:r>
              <a:rPr lang="hr-HR" dirty="0">
                <a:solidFill>
                  <a:schemeClr val="tx2"/>
                </a:solidFill>
              </a:rPr>
              <a:t>Damir Tadić</a:t>
            </a:r>
          </a:p>
          <a:p>
            <a:pPr marL="342900" lvl="0" indent="-342900">
              <a:buAutoNum type="alphaLcParenR"/>
            </a:pPr>
            <a:endParaRPr lang="hr-HR" dirty="0">
              <a:solidFill>
                <a:schemeClr val="tx2"/>
              </a:solidFill>
            </a:endParaRPr>
          </a:p>
          <a:p>
            <a:pPr marL="342900" lvl="0" indent="-342900"/>
            <a:r>
              <a:rPr lang="hr-HR" dirty="0">
                <a:solidFill>
                  <a:schemeClr val="tx2"/>
                </a:solidFill>
              </a:rPr>
              <a:t>Koju marku auta namjeravate kupiti?</a:t>
            </a:r>
          </a:p>
          <a:p>
            <a:pPr marL="342900" lvl="0" indent="-342900">
              <a:buAutoNum type="alphaLcParenR"/>
            </a:pPr>
            <a:r>
              <a:rPr lang="hr-HR" dirty="0">
                <a:solidFill>
                  <a:schemeClr val="tx2"/>
                </a:solidFill>
              </a:rPr>
              <a:t>Volkswagen</a:t>
            </a:r>
          </a:p>
          <a:p>
            <a:pPr marL="342900" lvl="0" indent="-342900">
              <a:buAutoNum type="alphaLcParenR"/>
            </a:pPr>
            <a:r>
              <a:rPr lang="hr-HR" dirty="0">
                <a:solidFill>
                  <a:schemeClr val="tx2"/>
                </a:solidFill>
              </a:rPr>
              <a:t>Opel</a:t>
            </a:r>
          </a:p>
          <a:p>
            <a:pPr marL="342900" lvl="0" indent="-342900">
              <a:buAutoNum type="alphaLcParenR"/>
            </a:pPr>
            <a:r>
              <a:rPr lang="hr-HR" dirty="0">
                <a:solidFill>
                  <a:schemeClr val="tx2"/>
                </a:solidFill>
              </a:rPr>
              <a:t>Škodu</a:t>
            </a:r>
          </a:p>
          <a:p>
            <a:pPr marL="342900" lvl="0" indent="-342900">
              <a:buAutoNum type="alphaLcParenR"/>
            </a:pPr>
            <a:r>
              <a:rPr lang="hr-HR" dirty="0">
                <a:solidFill>
                  <a:schemeClr val="tx2"/>
                </a:solidFill>
              </a:rPr>
              <a:t>Hyundai</a:t>
            </a:r>
          </a:p>
          <a:p>
            <a:pPr marL="342900" lvl="0" indent="-342900">
              <a:buAutoNum type="alphaLcParenR"/>
            </a:pPr>
            <a:endParaRPr lang="hr-HR" dirty="0">
              <a:solidFill>
                <a:schemeClr val="tx2"/>
              </a:solidFill>
            </a:endParaRPr>
          </a:p>
          <a:p>
            <a:pPr marL="342900" indent="-342900"/>
            <a:r>
              <a:rPr lang="hr-HR" u="sng" dirty="0">
                <a:solidFill>
                  <a:schemeClr val="tx2"/>
                </a:solidFill>
              </a:rPr>
              <a:t>Primjer otvorenog pitanja:</a:t>
            </a:r>
          </a:p>
          <a:p>
            <a:pPr marL="342900" lvl="0" indent="-342900"/>
            <a:endParaRPr lang="hr-HR" dirty="0">
              <a:solidFill>
                <a:schemeClr val="tx2"/>
              </a:solidFill>
            </a:endParaRPr>
          </a:p>
          <a:p>
            <a:pPr marL="342900" lvl="0" indent="-342900"/>
            <a:r>
              <a:rPr lang="hr-HR" dirty="0">
                <a:solidFill>
                  <a:schemeClr val="tx2"/>
                </a:solidFill>
              </a:rPr>
              <a:t>      Koliko ste kilograma teški: __________________</a:t>
            </a:r>
          </a:p>
          <a:p>
            <a:pPr marL="342900" lvl="0" indent="-342900"/>
            <a:endParaRPr lang="hr-HR" dirty="0">
              <a:solidFill>
                <a:schemeClr val="tx2"/>
              </a:solidFill>
            </a:endParaRPr>
          </a:p>
          <a:p>
            <a:pPr marL="342900" lvl="0" indent="-342900"/>
            <a:r>
              <a:rPr lang="hr-HR" dirty="0">
                <a:solidFill>
                  <a:schemeClr val="tx2"/>
                </a:solidFill>
              </a:rPr>
              <a:t>      Zašto nećete izaći na izbore za predsjednika Republike Hrvatske: ________________________________________________________________________________________________________________________________________________</a:t>
            </a:r>
          </a:p>
          <a:p>
            <a:pPr marL="342900" lvl="0" indent="-342900">
              <a:buAutoNum type="alphaLcParenR"/>
            </a:pPr>
            <a:endParaRPr lang="hr-HR" dirty="0">
              <a:solidFill>
                <a:schemeClr val="tx2"/>
              </a:solidFill>
            </a:endParaRPr>
          </a:p>
          <a:p>
            <a:pPr marL="342900" lvl="0" indent="-342900"/>
            <a:endParaRPr lang="hr-HR" dirty="0">
              <a:solidFill>
                <a:schemeClr val="tx2"/>
              </a:solidFill>
            </a:endParaRPr>
          </a:p>
          <a:p>
            <a:pPr marL="342900" lvl="0" indent="-34290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5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Vrsti pitanja prema osnovnom obliku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838200"/>
            <a:ext cx="8763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u="sng" dirty="0">
                <a:solidFill>
                  <a:schemeClr val="tx2"/>
                </a:solidFill>
              </a:rPr>
              <a:t>Ljestvice: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de-DE" dirty="0">
                <a:solidFill>
                  <a:schemeClr val="tx2"/>
                </a:solidFill>
              </a:rPr>
              <a:t>Ljestvice su posebna vrsta zatvorenih pitanja u kojima se za svaki ponuđeni odgovor određuje smjer i/ili intenzitet. </a:t>
            </a:r>
            <a:endParaRPr lang="hr-HR" dirty="0">
              <a:solidFill>
                <a:schemeClr val="tx2"/>
              </a:solidFill>
            </a:endParaRPr>
          </a:p>
          <a:p>
            <a:pPr marL="285750" lvl="0" indent="-285750"/>
            <a:endParaRPr lang="hr-HR" dirty="0">
              <a:solidFill>
                <a:schemeClr val="tx2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Primjer pitanjau obliku ljestvice:</a:t>
            </a:r>
          </a:p>
          <a:p>
            <a:pPr marL="285750" lvl="0" indent="-285750"/>
            <a:endParaRPr lang="hr-HR" dirty="0">
              <a:solidFill>
                <a:schemeClr val="tx2"/>
              </a:solidFill>
            </a:endParaRPr>
          </a:p>
          <a:p>
            <a:pPr marL="285750" lvl="0" indent="-285750"/>
            <a:r>
              <a:rPr lang="hr-HR" dirty="0">
                <a:solidFill>
                  <a:schemeClr val="tx2"/>
                </a:solidFill>
              </a:rPr>
              <a:t>U kojoj se mjeri slažete, odnosno ne slažete, s otkazima u javnom sektoru? (napomena: ljestiva s 5 stupnjeva)</a:t>
            </a:r>
          </a:p>
          <a:p>
            <a:pPr marL="285750" lvl="0" indent="-285750"/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1. Izrazito se slažem                                                             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2. Uglavnom se slažem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3. Nemam određeno mišljenje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4. Uglavnom se ne slažem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i="1" dirty="0">
                <a:solidFill>
                  <a:schemeClr val="tx2"/>
                </a:solidFill>
              </a:rPr>
              <a:t>5. Uopće se ne slažem</a:t>
            </a:r>
          </a:p>
          <a:p>
            <a:endParaRPr lang="hr-HR" i="1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S kojim se od ovih tvrdnja slažete a s kojima ne slažete? (napomena: ljestiva s 3 stupnjeva)</a:t>
            </a:r>
          </a:p>
          <a:p>
            <a:r>
              <a:rPr lang="hr-HR" dirty="0">
                <a:solidFill>
                  <a:schemeClr val="tx2"/>
                </a:solidFill>
              </a:rPr>
              <a:t>(niz tvrdnji)</a:t>
            </a: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tx2"/>
                </a:solidFill>
              </a:rPr>
              <a:t>Da</a:t>
            </a: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tx2"/>
                </a:solidFill>
              </a:rPr>
              <a:t>I da i ne</a:t>
            </a:r>
          </a:p>
          <a:p>
            <a:pPr marL="342900" indent="-342900">
              <a:buAutoNum type="arabicPeriod"/>
            </a:pPr>
            <a:r>
              <a:rPr lang="hr-HR" dirty="0">
                <a:solidFill>
                  <a:schemeClr val="tx2"/>
                </a:solidFill>
              </a:rPr>
              <a:t>Ne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i="1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0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Vrsti pitanja prema osnovnom obliku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763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u="sng" dirty="0">
                <a:solidFill>
                  <a:schemeClr val="tx2"/>
                </a:solidFill>
              </a:rPr>
              <a:t>Numeričke ljestvice:</a:t>
            </a:r>
          </a:p>
          <a:p>
            <a:pPr marL="285750" indent="-285750">
              <a:buFont typeface="Arial" charset="0"/>
              <a:buChar char="•"/>
            </a:pPr>
            <a:endParaRPr lang="hr-HR" u="sng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de-DE" dirty="0">
                <a:solidFill>
                  <a:schemeClr val="tx2"/>
                </a:solidFill>
              </a:rPr>
              <a:t>Umjesto verbalnih, u anketama se mogu koristiti i numeričke ljestvice na kojima se intenzitet nekog odgovora označava izborom odgovarajuće brojke na dužem ili kraćem numeričkom kontinumu</a:t>
            </a:r>
            <a:r>
              <a:rPr lang="hr-HR" dirty="0">
                <a:solidFill>
                  <a:schemeClr val="tx2"/>
                </a:solidFill>
              </a:rPr>
              <a:t>. 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Primjer pitanja s numeričkom ljestvicom: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r>
              <a:rPr lang="de-DE" i="1" dirty="0">
                <a:solidFill>
                  <a:schemeClr val="tx2"/>
                </a:solidFill>
              </a:rPr>
              <a:t>Ocijenite na ljestvici od 1 do 5 svoje zadovoljstvo </a:t>
            </a:r>
            <a:r>
              <a:rPr lang="hr-HR" i="1" dirty="0">
                <a:solidFill>
                  <a:schemeClr val="tx2"/>
                </a:solidFill>
              </a:rPr>
              <a:t>studiranjem u Zagrebu</a:t>
            </a:r>
            <a:r>
              <a:rPr lang="de-DE" i="1" dirty="0">
                <a:solidFill>
                  <a:schemeClr val="tx2"/>
                </a:solidFill>
              </a:rPr>
              <a:t>, pri čemu ocjena 1 označava najniži, a ocjena 5 najviši stupanj zadovoljstva.</a:t>
            </a:r>
            <a:endParaRPr lang="hr-HR" dirty="0">
              <a:solidFill>
                <a:schemeClr val="tx2"/>
              </a:solidFill>
            </a:endParaRPr>
          </a:p>
          <a:p>
            <a:endParaRPr lang="hr-HR" i="1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1     2    3    4    5</a:t>
            </a:r>
          </a:p>
          <a:p>
            <a:pPr lvl="0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4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Vrsti pitanja prema osnovnom obliku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762000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Primjer skale </a:t>
            </a:r>
          </a:p>
          <a:p>
            <a:pPr marL="285750" indent="-285750"/>
            <a:r>
              <a:rPr lang="hr-HR" dirty="0">
                <a:solidFill>
                  <a:schemeClr val="tx2"/>
                </a:solidFill>
              </a:rPr>
              <a:t>Rosenbergova skala samopoštovanja </a:t>
            </a:r>
          </a:p>
          <a:p>
            <a:pPr marL="285750" indent="-285750">
              <a:buFont typeface="Arial" charset="0"/>
              <a:buChar char="•"/>
            </a:pPr>
            <a:endParaRPr lang="hr-HR" u="sng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UPUTA: Molimo Vas da pažljivo proitate ove tvrdnje. Među tim tvrdnjama nema dvije jednake i zato prije odgovaranja razmotrite svaku tvrdnju. Vaš je zadatak da odredite u kojoj se mjeri navedene tvrdnje odnose na Vas, odnosno u kojoj mjeri je ona tona u odnosu na Vas. </a:t>
            </a:r>
          </a:p>
          <a:p>
            <a:r>
              <a:rPr lang="hr-HR" dirty="0">
                <a:solidFill>
                  <a:schemeClr val="tx2"/>
                </a:solidFill>
              </a:rPr>
              <a:t>To ćete učiniti tako što ćete zaokružiti jedan od brojeva na skali, a značenje brojeva je slijedeće: </a:t>
            </a:r>
          </a:p>
          <a:p>
            <a:r>
              <a:rPr lang="hr-HR" dirty="0">
                <a:solidFill>
                  <a:schemeClr val="tx2"/>
                </a:solidFill>
              </a:rPr>
              <a:t>1 - U potpunosti u potpunosti netočno; 2 - 3 - 4 - 5 - U potpunosti točno </a:t>
            </a:r>
          </a:p>
          <a:p>
            <a:r>
              <a:rPr lang="hr-HR" dirty="0">
                <a:solidFill>
                  <a:schemeClr val="tx2"/>
                </a:solidFill>
              </a:rPr>
              <a:t>Molimo Vas da odgovorite na sve tvrdnje, i to što iskrenije možete: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Želio bih da imam više poštovanja prema samom sebi. </a:t>
            </a:r>
          </a:p>
          <a:p>
            <a:r>
              <a:rPr lang="hr-HR" dirty="0">
                <a:solidFill>
                  <a:schemeClr val="tx2"/>
                </a:solidFill>
              </a:rPr>
              <a:t>Osjećam da nemam puno toga ime bih se mogao ponositi. </a:t>
            </a:r>
          </a:p>
          <a:p>
            <a:r>
              <a:rPr lang="hr-HR" dirty="0">
                <a:solidFill>
                  <a:schemeClr val="tx2"/>
                </a:solidFill>
              </a:rPr>
              <a:t>Ponekad se osjećam potpuno beskorisnim. </a:t>
            </a:r>
          </a:p>
          <a:p>
            <a:r>
              <a:rPr lang="hr-HR" dirty="0">
                <a:solidFill>
                  <a:schemeClr val="tx2"/>
                </a:solidFill>
              </a:rPr>
              <a:t>Sposoban sam raditi i izvršavati zadatke podjednako uspješno kao i većina drugih ljudi. </a:t>
            </a:r>
          </a:p>
          <a:p>
            <a:r>
              <a:rPr lang="hr-HR" dirty="0">
                <a:solidFill>
                  <a:schemeClr val="tx2"/>
                </a:solidFill>
              </a:rPr>
              <a:t>S vremena na vrijeme osjećam da ništa ne vrijedim. </a:t>
            </a:r>
          </a:p>
          <a:p>
            <a:r>
              <a:rPr lang="hr-HR" dirty="0">
                <a:solidFill>
                  <a:schemeClr val="tx2"/>
                </a:solidFill>
              </a:rPr>
              <a:t>Osjećam da sam isto toliko sposoban kao i većina ljudi. </a:t>
            </a:r>
          </a:p>
          <a:p>
            <a:r>
              <a:rPr lang="hr-HR" dirty="0">
                <a:solidFill>
                  <a:schemeClr val="tx2"/>
                </a:solidFill>
              </a:rPr>
              <a:t>Osjećam da posjedujem niz vrijednih osobina. </a:t>
            </a:r>
          </a:p>
          <a:p>
            <a:r>
              <a:rPr lang="hr-HR" dirty="0">
                <a:solidFill>
                  <a:schemeClr val="tx2"/>
                </a:solidFill>
              </a:rPr>
              <a:t>Sve više dolazim do spoznaje da jako malo vrijedim. </a:t>
            </a:r>
          </a:p>
          <a:p>
            <a:r>
              <a:rPr lang="hr-HR" dirty="0">
                <a:solidFill>
                  <a:schemeClr val="tx2"/>
                </a:solidFill>
              </a:rPr>
              <a:t>Mislim da vrijedim, barem koliko i drugi ljudi. </a:t>
            </a:r>
          </a:p>
          <a:p>
            <a:pPr marL="285750" indent="-285750"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1866</Words>
  <Application>Microsoft Office PowerPoint</Application>
  <PresentationFormat>Prikaz na zaslonu (4:3)</PresentationFormat>
  <Paragraphs>237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Konstrukcija anketnog upitnika </vt:lpstr>
      <vt:lpstr>O čemu treba voditi računa</vt:lpstr>
      <vt:lpstr>Sadržaj pitanja</vt:lpstr>
      <vt:lpstr>Vrsti pitanja prema osnovnom obliku</vt:lpstr>
      <vt:lpstr>Vrsti pitanja prema osnovnom obliku</vt:lpstr>
      <vt:lpstr>Vrsti pitanja prema osnovnom obliku</vt:lpstr>
      <vt:lpstr>Vrsti pitanja prema osnovnom obliku</vt:lpstr>
      <vt:lpstr>Vrsti pitanja prema osnovnom obliku</vt:lpstr>
      <vt:lpstr>Vrsti pitanja prema osnovnom obliku</vt:lpstr>
      <vt:lpstr>Formulaciji (verbalizaciji) pitanja</vt:lpstr>
      <vt:lpstr>Jednoznačnosti pitanja</vt:lpstr>
      <vt:lpstr>Odvajanju stavova od argumentacije</vt:lpstr>
      <vt:lpstr>Redoslijedu pitanja</vt:lpstr>
      <vt:lpstr> Dužini anketnog upitnika (broju pitanja)</vt:lpstr>
      <vt:lpstr>Natuknice prije sastavljanja upitnika</vt:lpstr>
      <vt:lpstr>Natuknice za sastavljanje pitanja</vt:lpstr>
      <vt:lpstr>Natuknice za sastavljanje pitanja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98</cp:revision>
  <dcterms:created xsi:type="dcterms:W3CDTF">2006-08-16T00:00:00Z</dcterms:created>
  <dcterms:modified xsi:type="dcterms:W3CDTF">2020-03-01T13:24:20Z</dcterms:modified>
</cp:coreProperties>
</file>