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9" r:id="rId3"/>
    <p:sldId id="257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9BF6B-6A98-4F98-8833-15A306D40367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9671-E39F-4138-BEA2-22C04AEDE0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3921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9BF6B-6A98-4F98-8833-15A306D40367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9671-E39F-4138-BEA2-22C04AEDE0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68900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9BF6B-6A98-4F98-8833-15A306D40367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9671-E39F-4138-BEA2-22C04AEDE0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98960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9BF6B-6A98-4F98-8833-15A306D40367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9671-E39F-4138-BEA2-22C04AEDE090}" type="slidenum">
              <a:rPr lang="hr-HR" smtClean="0"/>
              <a:t>‹#›</a:t>
            </a:fld>
            <a:endParaRPr lang="hr-H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154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9BF6B-6A98-4F98-8833-15A306D40367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9671-E39F-4138-BEA2-22C04AEDE0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915353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9BF6B-6A98-4F98-8833-15A306D40367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9671-E39F-4138-BEA2-22C04AEDE0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02823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9BF6B-6A98-4F98-8833-15A306D40367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9671-E39F-4138-BEA2-22C04AEDE0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195122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9BF6B-6A98-4F98-8833-15A306D40367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9671-E39F-4138-BEA2-22C04AEDE0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791836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9BF6B-6A98-4F98-8833-15A306D40367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9671-E39F-4138-BEA2-22C04AEDE0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2812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9BF6B-6A98-4F98-8833-15A306D40367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9671-E39F-4138-BEA2-22C04AEDE0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61907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9BF6B-6A98-4F98-8833-15A306D40367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9671-E39F-4138-BEA2-22C04AEDE0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11407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9BF6B-6A98-4F98-8833-15A306D40367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9671-E39F-4138-BEA2-22C04AEDE0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57172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9BF6B-6A98-4F98-8833-15A306D40367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9671-E39F-4138-BEA2-22C04AEDE0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4367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9BF6B-6A98-4F98-8833-15A306D40367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9671-E39F-4138-BEA2-22C04AEDE0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608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9BF6B-6A98-4F98-8833-15A306D40367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9671-E39F-4138-BEA2-22C04AEDE0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10518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9BF6B-6A98-4F98-8833-15A306D40367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9671-E39F-4138-BEA2-22C04AEDE0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3177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9BF6B-6A98-4F98-8833-15A306D40367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9671-E39F-4138-BEA2-22C04AEDE0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77218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259BF6B-6A98-4F98-8833-15A306D40367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59671-E39F-4138-BEA2-22C04AEDE0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627431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  <p:sldLayoutId id="2147483853" r:id="rId13"/>
    <p:sldLayoutId id="2147483854" r:id="rId14"/>
    <p:sldLayoutId id="2147483855" r:id="rId15"/>
    <p:sldLayoutId id="2147483856" r:id="rId16"/>
    <p:sldLayoutId id="214748385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Napoleonove reforme i stvaranje moderne države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Doc. dr. </a:t>
            </a:r>
            <a:r>
              <a:rPr lang="hr-HR" dirty="0" err="1" smtClean="0"/>
              <a:t>sc</a:t>
            </a:r>
            <a:r>
              <a:rPr lang="hr-HR" dirty="0" smtClean="0"/>
              <a:t>. Kristina Milković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1611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Odnos prema Crkvi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Odnos prema Crkvi</a:t>
            </a:r>
          </a:p>
          <a:p>
            <a:r>
              <a:rPr lang="hr-HR" dirty="0" smtClean="0"/>
              <a:t>Napoleon je pokušao postići dogovor s Crkvom i papom</a:t>
            </a:r>
          </a:p>
          <a:p>
            <a:r>
              <a:rPr lang="hr-HR" dirty="0" smtClean="0"/>
              <a:t>16. srpnja 1801. godine proglasio je Konkordat – kojim je katoličanstvo bilo proglašeno vjerom većine Francuza, a papa je priznao Republiku kao i konfiskaciju crkvenih dobara</a:t>
            </a:r>
          </a:p>
          <a:p>
            <a:r>
              <a:rPr lang="hr-HR" dirty="0" smtClean="0"/>
              <a:t>On je do kraja učvrstio upravnu </a:t>
            </a:r>
            <a:r>
              <a:rPr lang="hr-HR" dirty="0"/>
              <a:t>c</a:t>
            </a:r>
            <a:r>
              <a:rPr lang="hr-HR" dirty="0" smtClean="0"/>
              <a:t>entralizaciju </a:t>
            </a:r>
            <a:r>
              <a:rPr lang="hr-HR" dirty="0"/>
              <a:t>C</a:t>
            </a:r>
            <a:r>
              <a:rPr lang="hr-HR" dirty="0" smtClean="0"/>
              <a:t>arstva – preko pokrajinskih upravitelja i gradonačelnika upravljao je svakim dijelom Francuske</a:t>
            </a:r>
          </a:p>
          <a:p>
            <a:r>
              <a:rPr lang="hr-HR" dirty="0" smtClean="0"/>
              <a:t>Sudstvo je bilo </a:t>
            </a:r>
            <a:r>
              <a:rPr lang="hr-HR" dirty="0" err="1" smtClean="0"/>
              <a:t>trostupanjsko</a:t>
            </a:r>
            <a:r>
              <a:rPr lang="hr-HR" dirty="0" smtClean="0"/>
              <a:t>: mirovni sudovi, prvostupanjski i kasacijski sudovi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6181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Code</a:t>
            </a:r>
            <a:r>
              <a:rPr lang="hr-HR" dirty="0" smtClean="0"/>
              <a:t> civil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Od 1800. godine djelovalo je povjerenstvo sastavljeno od pravnih stručnjaka koje je s vremenom donosilo zakonike: Građanski zakonik, Zakonik o građanskom postupku, Trgovački zakonik, Zakonik o kaznenom postupku i Kazneni zakon – donošenjem tih zakona nije više postojala raznovrsnost pravnih izvora – koja je bila karakteristika čitavoga </a:t>
            </a:r>
            <a:r>
              <a:rPr lang="hr-HR" i="1" dirty="0" err="1" smtClean="0"/>
              <a:t>ancien</a:t>
            </a:r>
            <a:r>
              <a:rPr lang="hr-HR" i="1" dirty="0" smtClean="0"/>
              <a:t> </a:t>
            </a:r>
            <a:r>
              <a:rPr lang="hr-HR" i="1" dirty="0" err="1" smtClean="0"/>
              <a:t>regimea</a:t>
            </a:r>
            <a:endParaRPr lang="hr-HR" i="1" dirty="0" smtClean="0"/>
          </a:p>
          <a:p>
            <a:r>
              <a:rPr lang="hr-HR" dirty="0" smtClean="0"/>
              <a:t>Građanskim je zakonikom (= Napoleonov zakonik)  - sankcionirao individualno vlasništvo, slobode i pravne </a:t>
            </a:r>
            <a:r>
              <a:rPr lang="hr-HR" dirty="0" smtClean="0"/>
              <a:t>jednakosti – on se ujedno ubraja u njegova najveća djela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75920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„car Francuza”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Od godine 1802. Napoleon je postao doživotnim konzulom, a 1804. carem s pravom dinastijskoga nasljeđivanja – 2. prosinca 1804. Napoleon se u nazočnosti pape Pija VII. sam okrunio carskom krunom</a:t>
            </a:r>
          </a:p>
          <a:p>
            <a:r>
              <a:rPr lang="hr-HR" dirty="0" smtClean="0"/>
              <a:t>Vrlo brzo dolazi do ponovnih sukoba s Britanijom</a:t>
            </a:r>
          </a:p>
          <a:p>
            <a:r>
              <a:rPr lang="hr-HR" dirty="0" smtClean="0"/>
              <a:t>Napoleon se nadao brzoj pobjedi, no, nije uspio ovladati La </a:t>
            </a:r>
            <a:r>
              <a:rPr lang="hr-HR" dirty="0" err="1" smtClean="0"/>
              <a:t>Mancheom</a:t>
            </a:r>
            <a:r>
              <a:rPr lang="hr-HR" dirty="0" smtClean="0"/>
              <a:t>, a u listopadu 1805. njegovu je flotu uništio admiral Nelson – ta pobjeda je ujedno bila dokaz britanske pomorske nadmoći</a:t>
            </a:r>
          </a:p>
          <a:p>
            <a:r>
              <a:rPr lang="hr-HR" dirty="0" smtClean="0"/>
              <a:t>No, u kopnenim sukobima Napoleon je imao mnogo više sreće – krenuo je u marš prema Dunavu te je u </a:t>
            </a:r>
            <a:r>
              <a:rPr lang="hr-HR" dirty="0" err="1" smtClean="0"/>
              <a:t>Ulmu</a:t>
            </a:r>
            <a:r>
              <a:rPr lang="hr-HR" dirty="0" smtClean="0"/>
              <a:t> zarobio habsburšku vojsku pod zapovjedništvom Karla Macka, a potom je u bici kod </a:t>
            </a:r>
            <a:r>
              <a:rPr lang="hr-HR" dirty="0" err="1" smtClean="0"/>
              <a:t>Austerlitza</a:t>
            </a:r>
            <a:r>
              <a:rPr lang="hr-HR" dirty="0" smtClean="0"/>
              <a:t>(Slavkov) </a:t>
            </a:r>
            <a:r>
              <a:rPr lang="hr-HR" dirty="0" smtClean="0"/>
              <a:t>porazio habsburško-ruske snage – sklopljen je mir u Požunu kojim je HM bila prisiljena na daljnje ustupke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2490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Nastavak ratovanja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 Italiji Napoleon je dovodio na vlast članove svoje obitelji, a u Njemačkoj je broj država bio smanjen i sveden na 38 te je stvoren Rajnski savez koji se nalazio pod francuskim protektoratom</a:t>
            </a:r>
          </a:p>
          <a:p>
            <a:r>
              <a:rPr lang="hr-HR" dirty="0" smtClean="0"/>
              <a:t>Godine 1806. Pruska je ušla u rat, no Napoleon ju je porazio kod </a:t>
            </a:r>
            <a:r>
              <a:rPr lang="hr-HR" dirty="0" err="1" smtClean="0"/>
              <a:t>Jene</a:t>
            </a:r>
            <a:r>
              <a:rPr lang="hr-HR" dirty="0" smtClean="0"/>
              <a:t> i </a:t>
            </a:r>
            <a:r>
              <a:rPr lang="hr-HR" dirty="0" err="1" smtClean="0"/>
              <a:t>Auerstadta</a:t>
            </a:r>
            <a:r>
              <a:rPr lang="hr-HR" dirty="0" smtClean="0"/>
              <a:t>, a nakon poraza ruske vojske, ruski je car Aleksandar sklopio mir s Napoleonom (1807. – mir u Tilsitu) – njime je završen rat u kojem je sudjelovala Četvrta kolalicija – njime je najviše izgubila Pruska čiji je teritorij bio znatno smanjen</a:t>
            </a:r>
          </a:p>
          <a:p>
            <a:r>
              <a:rPr lang="hr-HR" dirty="0" smtClean="0"/>
              <a:t>Činilo se da postoje dvije velike sfere utjecaja – jedna je bila francuska, a druga je bila ruska</a:t>
            </a:r>
          </a:p>
          <a:p>
            <a:r>
              <a:rPr lang="hr-HR" dirty="0" smtClean="0"/>
              <a:t>Carstvo se nalazilo na svome vrhuncu 1808. godine – u teritorijalnome smislu, kao i u smislu širenja ideja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2664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Vrhunac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Napoleonova daljnja osvajanja i nastojanja da osvojene zemlje od protektorata u potpunosti pređu u njegovu vlast bila je motivirana potrebom da osvojena područja ostanu čvrsto pod njegovom kontrolom (okupacija Rima, priključivanje Rima Carstvu)</a:t>
            </a:r>
          </a:p>
          <a:p>
            <a:r>
              <a:rPr lang="hr-HR" dirty="0" smtClean="0"/>
              <a:t>Protiv Napoleona pobunila se Španjolska koja je za sobom povukla cijeli Pirinejski poluotok (1808.-1814. gubitak vojnika u Španjolskoj iznosio je 400.000)</a:t>
            </a:r>
          </a:p>
          <a:p>
            <a:r>
              <a:rPr lang="hr-HR" dirty="0" smtClean="0"/>
              <a:t>1810. godine oženio se Marijom </a:t>
            </a:r>
            <a:r>
              <a:rPr lang="hr-HR" dirty="0" err="1" smtClean="0"/>
              <a:t>Lujzom</a:t>
            </a:r>
            <a:r>
              <a:rPr lang="hr-HR" dirty="0" smtClean="0"/>
              <a:t>, kćeri cara Franje I. (II</a:t>
            </a:r>
            <a:r>
              <a:rPr lang="hr-HR" dirty="0" smtClean="0"/>
              <a:t>.) – povratak dinastičkim tradicijama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79995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Činovnički aparat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U to je vrijeme </a:t>
            </a:r>
            <a:r>
              <a:rPr lang="hr-HR" dirty="0" err="1" smtClean="0"/>
              <a:t>Napoleovo</a:t>
            </a:r>
            <a:r>
              <a:rPr lang="hr-HR" dirty="0" smtClean="0"/>
              <a:t> carstvo obuhvaćalo 130 departmana i 44 milijuna stanovnika</a:t>
            </a:r>
          </a:p>
          <a:p>
            <a:r>
              <a:rPr lang="hr-HR" dirty="0" smtClean="0"/>
              <a:t>Gospodarstvo je bilo u uzletu</a:t>
            </a:r>
          </a:p>
          <a:p>
            <a:r>
              <a:rPr lang="hr-HR" dirty="0" smtClean="0"/>
              <a:t>Privilegirani društveni slojevi: visoki i srednji zemljoposjednici, rentijeri, vojnici, visoki i srednji činovnici</a:t>
            </a:r>
          </a:p>
          <a:p>
            <a:r>
              <a:rPr lang="hr-HR" dirty="0" smtClean="0"/>
              <a:t>Cenzura tiska, razgranat policijski </a:t>
            </a:r>
            <a:r>
              <a:rPr lang="hr-HR" dirty="0" smtClean="0"/>
              <a:t>aparat; vojska i činovništvo kao glavni stupovi Napoleonove vladavine su bili profesionalizirani</a:t>
            </a:r>
            <a:endParaRPr lang="hr-HR" dirty="0" smtClean="0"/>
          </a:p>
          <a:p>
            <a:r>
              <a:rPr lang="hr-HR" dirty="0" smtClean="0"/>
              <a:t>Početkom 19. st. sve su glasniji stavovi otpora prema Bonaparteu koji su dijelom prožeti i idejama romantizma</a:t>
            </a:r>
          </a:p>
          <a:p>
            <a:r>
              <a:rPr lang="hr-HR" dirty="0" smtClean="0"/>
              <a:t>Sve više društvenih slojeva je bilo nezadovoljno režimom</a:t>
            </a:r>
          </a:p>
          <a:p>
            <a:r>
              <a:rPr lang="hr-HR" dirty="0" smtClean="0"/>
              <a:t>Godine 1811.-1812. izbija ekonomska kriza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8391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Pohod na Rusiju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Ruski je car Aleksandar I. iznio zahtjev da Francuska napusti Prusku i </a:t>
            </a:r>
            <a:r>
              <a:rPr lang="hr-HR" dirty="0" err="1" smtClean="0"/>
              <a:t>Pomeraniju</a:t>
            </a:r>
            <a:r>
              <a:rPr lang="hr-HR" dirty="0" smtClean="0"/>
              <a:t> – izazvan novi sukob</a:t>
            </a:r>
          </a:p>
          <a:p>
            <a:r>
              <a:rPr lang="hr-HR" dirty="0" smtClean="0"/>
              <a:t>Krajem svibnja Napoleon je krenuo iz Dresdena prema Njemenu s „velikom armijom” – 700.000 ljudi, u sklopu te vojske su bili uglavnom ljudi iz vazalnih kraljevstva, potkaj lipnja je prodro na ruski teritorij</a:t>
            </a:r>
          </a:p>
          <a:p>
            <a:r>
              <a:rPr lang="hr-HR" dirty="0" smtClean="0"/>
              <a:t>Bitka kod </a:t>
            </a:r>
            <a:r>
              <a:rPr lang="hr-HR" dirty="0" err="1" smtClean="0"/>
              <a:t>Borodina</a:t>
            </a:r>
            <a:r>
              <a:rPr lang="hr-HR" dirty="0" smtClean="0"/>
              <a:t>, ulazak Napoleona u Moskvu, Rusi su je zapalili</a:t>
            </a:r>
          </a:p>
          <a:p>
            <a:r>
              <a:rPr lang="hr-HR" dirty="0" smtClean="0"/>
              <a:t>U drugoj polovici listopada, Napoleon je izdao naredbu za povlačenje vojske</a:t>
            </a:r>
          </a:p>
          <a:p>
            <a:r>
              <a:rPr lang="hr-HR" dirty="0" smtClean="0"/>
              <a:t>Bitka kod </a:t>
            </a:r>
            <a:r>
              <a:rPr lang="hr-HR" dirty="0" err="1" smtClean="0"/>
              <a:t>Berezine</a:t>
            </a:r>
            <a:endParaRPr lang="hr-HR" dirty="0" smtClean="0"/>
          </a:p>
          <a:p>
            <a:r>
              <a:rPr lang="hr-HR" dirty="0" smtClean="0"/>
              <a:t>Kući se vraća manje od 40.000 ljudi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6097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Pad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Nakon nekoliko pobjeda tijekom 1813. protiv europskih država, doživljava poraz u bici kod </a:t>
            </a:r>
            <a:r>
              <a:rPr lang="hr-HR" dirty="0" err="1" smtClean="0"/>
              <a:t>Leipziga</a:t>
            </a:r>
            <a:endParaRPr lang="hr-HR" dirty="0" smtClean="0"/>
          </a:p>
          <a:p>
            <a:r>
              <a:rPr lang="hr-HR" dirty="0" smtClean="0"/>
              <a:t>1814. Senat ga svrgava i poziva ponovno na prijestolje Luja XVIII.</a:t>
            </a:r>
          </a:p>
          <a:p>
            <a:r>
              <a:rPr lang="hr-HR" dirty="0" smtClean="0"/>
              <a:t>U travnju je potpisao abdikaciju i povukao se na otok </a:t>
            </a:r>
            <a:r>
              <a:rPr lang="hr-HR" dirty="0" smtClean="0"/>
              <a:t>Elbu</a:t>
            </a:r>
          </a:p>
          <a:p>
            <a:r>
              <a:rPr lang="hr-HR" dirty="0" smtClean="0"/>
              <a:t>(Predavanje je nadoknada 3. Predavanja)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1362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Biografski podaci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Napoleon Bonaparte se rodio na Korzici, u Ajacciju</a:t>
            </a:r>
          </a:p>
          <a:p>
            <a:r>
              <a:rPr lang="hr-HR" dirty="0" smtClean="0"/>
              <a:t>Korzika je prije njegova rođenja postala posjedom Francuske (dotada u posjedu Genove)</a:t>
            </a:r>
          </a:p>
          <a:p>
            <a:r>
              <a:rPr lang="hr-HR" dirty="0" smtClean="0"/>
              <a:t>Nakon školovanja u internatu u Autunu, pohađao je vojnu školu u Brienneu , a potom u Parizu</a:t>
            </a:r>
          </a:p>
          <a:p>
            <a:r>
              <a:rPr lang="hr-HR" dirty="0" smtClean="0"/>
              <a:t>Tijekom školovanja osobito se interesirao za matematiku, a zatim i za klasičnu književnost, te za djela Rousseaua</a:t>
            </a:r>
          </a:p>
          <a:p>
            <a:r>
              <a:rPr lang="hr-HR" dirty="0" smtClean="0"/>
              <a:t>Godine 1785. bio je imenovan artiljerijsjkim poručnikom te je bio nadležan za provincijske garnizone</a:t>
            </a:r>
          </a:p>
          <a:p>
            <a:r>
              <a:rPr lang="hr-HR" dirty="0" smtClean="0"/>
              <a:t>Tijekom prvih godina Revolucije nalazio se na duljem dopustu na rodnoj Korzici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38104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Uspon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 Korziku se u to vrijeme vratio patriot Pasquale Paoli koji je nakon nekog vremena izrazio neprijateljstvo prema Konventu, obitelj Bonaparte – ostali vjerni Francuskoj, morali su emigrirati</a:t>
            </a:r>
          </a:p>
          <a:p>
            <a:r>
              <a:rPr lang="hr-HR" dirty="0" smtClean="0"/>
              <a:t>Prva prilika: nalazio se u glavnom stožeru francuskih trupa koje su opsjedale </a:t>
            </a:r>
            <a:r>
              <a:rPr lang="hr-HR" dirty="0" err="1" smtClean="0"/>
              <a:t>Toulon</a:t>
            </a:r>
            <a:r>
              <a:rPr lang="hr-HR" dirty="0" smtClean="0"/>
              <a:t> (držali su ga Britanci) – imenovan je zapovjednikom artiljerije kao zamjena za ranjenoga časnika – odigrao je ključnu ulogu u osvajanju grada; promaknut u brigadnoga generala</a:t>
            </a:r>
          </a:p>
          <a:p>
            <a:r>
              <a:rPr lang="hr-HR" dirty="0" smtClean="0"/>
              <a:t>Kasnije sudjeluje u borbama u Pijemotnu</a:t>
            </a:r>
          </a:p>
          <a:p>
            <a:r>
              <a:rPr lang="hr-HR" dirty="0" smtClean="0"/>
              <a:t>Godine 1795. bio je izbačen iz vojske jer je odbio s vojskom krenuti u Vandeju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3996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Vojni talent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Bio je bez posla no u bliskim kontaktima s članovima Direktorija – Lazareom Carnotom i Paulom Barrasom</a:t>
            </a:r>
          </a:p>
          <a:p>
            <a:r>
              <a:rPr lang="hr-HR" dirty="0" err="1" smtClean="0"/>
              <a:t>Barras</a:t>
            </a:r>
            <a:r>
              <a:rPr lang="hr-HR" dirty="0" smtClean="0"/>
              <a:t> mu je povjerio gušenje pobunjeničkog „dana” </a:t>
            </a:r>
            <a:r>
              <a:rPr lang="hr-HR" dirty="0" smtClean="0"/>
              <a:t>(pobuna rojalista u Parizu) – </a:t>
            </a:r>
            <a:r>
              <a:rPr lang="hr-HR" dirty="0" smtClean="0"/>
              <a:t>primili su ga ponovo u revolucionarnu vojsku, s činom generala divizije te mu je povjereno zapovjedništvo nad unutarnjom vojskom, a od 1796. postao je zapovjednikom vojske u Italiji</a:t>
            </a:r>
          </a:p>
          <a:p>
            <a:r>
              <a:rPr lang="hr-HR" dirty="0" smtClean="0"/>
              <a:t>Talijansko ratište – sa stanovišta Direktorija ima sekundarnu važnost</a:t>
            </a:r>
          </a:p>
          <a:p>
            <a:r>
              <a:rPr lang="hr-HR" dirty="0" smtClean="0"/>
              <a:t>Bonaparte u Italiji raspolaže s vojnim kapacitetom od 38.000 loše opremljenih i loše naoružanih ljudi</a:t>
            </a:r>
          </a:p>
          <a:p>
            <a:r>
              <a:rPr lang="hr-HR" dirty="0" smtClean="0"/>
              <a:t>Uspostavio je disciplinu, podigao moral te napao brojčano nadmoćniju habsburško-pijemontsku vojsku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0598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Napoleonov mit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 dva je tjedna pobijedio </a:t>
            </a:r>
            <a:r>
              <a:rPr lang="hr-HR" dirty="0" err="1" smtClean="0"/>
              <a:t>pijemontsku</a:t>
            </a:r>
            <a:r>
              <a:rPr lang="hr-HR" dirty="0" smtClean="0"/>
              <a:t> vojsku te prisilio savojskog vojvodu </a:t>
            </a:r>
            <a:r>
              <a:rPr lang="hr-HR" dirty="0" err="1" smtClean="0"/>
              <a:t>Vittorija</a:t>
            </a:r>
            <a:r>
              <a:rPr lang="hr-HR" dirty="0" smtClean="0"/>
              <a:t> Amadea III. na potpisivanje primirja</a:t>
            </a:r>
          </a:p>
          <a:p>
            <a:r>
              <a:rPr lang="hr-HR" dirty="0" smtClean="0"/>
              <a:t>Potom je iznenadio habsburšku vojsku brzim maršem prema istoku, a na kraju je kao pobjednik ušao u Milano</a:t>
            </a:r>
          </a:p>
          <a:p>
            <a:r>
              <a:rPr lang="hr-HR" dirty="0" smtClean="0"/>
              <a:t>Od kolovoza 1796. do siječnja 1797. odbio je četiri habsburške protuofenzive, a potom zauzeo i utvrdu Mantovu</a:t>
            </a:r>
          </a:p>
          <a:p>
            <a:r>
              <a:rPr lang="hr-HR" dirty="0" smtClean="0"/>
              <a:t>Papu je prisilio na ustupanje teritorija u Emiliji i </a:t>
            </a:r>
            <a:r>
              <a:rPr lang="hr-HR" dirty="0" err="1" smtClean="0"/>
              <a:t>Romagni</a:t>
            </a:r>
            <a:r>
              <a:rPr lang="hr-HR" dirty="0" smtClean="0"/>
              <a:t>, a Habsburgovce prisilio na sklapanje mira u </a:t>
            </a:r>
            <a:r>
              <a:rPr lang="hr-HR" dirty="0" err="1" smtClean="0"/>
              <a:t>Leobenu</a:t>
            </a:r>
            <a:endParaRPr lang="hr-HR" dirty="0" smtClean="0"/>
          </a:p>
          <a:p>
            <a:r>
              <a:rPr lang="hr-HR" dirty="0" smtClean="0"/>
              <a:t>Tim vojnim uspjesima, kao i novcem i umjetničkim djelima koje je donosio sa sobom u Pariz, povećao si je ugled u Francuskoj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681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Egipat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Direktorij je bio sklon zamijeniti teritorije u Italiji za lijevu obalu Rajne, no Napoleonu je uspjelo osujetiti taj plan tako da su na tom prostoru bile osnovane Cisalpinska i Ligurska Republika</a:t>
            </a:r>
          </a:p>
          <a:p>
            <a:r>
              <a:rPr lang="hr-HR" dirty="0" smtClean="0"/>
              <a:t>Godine 1797. bio je potpisan mir u </a:t>
            </a:r>
            <a:r>
              <a:rPr lang="hr-HR" dirty="0" err="1" smtClean="0"/>
              <a:t>Campoformiju</a:t>
            </a:r>
            <a:r>
              <a:rPr lang="hr-HR" dirty="0" smtClean="0"/>
              <a:t>, a nakon toga Napoleon se vratio u Francusku</a:t>
            </a:r>
          </a:p>
          <a:p>
            <a:r>
              <a:rPr lang="hr-HR" dirty="0" smtClean="0"/>
              <a:t>Napoleona je privlačio napad na Egipat – egzotičnost zemlje, želja da se zada udarac britanskoj trgovini s Orjentom</a:t>
            </a:r>
          </a:p>
          <a:p>
            <a:r>
              <a:rPr lang="hr-HR" dirty="0" smtClean="0"/>
              <a:t>Godine 1798. iskrcao se u Aleksandriji i pobijedio je </a:t>
            </a:r>
            <a:r>
              <a:rPr lang="hr-HR" dirty="0" err="1" smtClean="0"/>
              <a:t>Mameluke</a:t>
            </a:r>
            <a:r>
              <a:rPr lang="hr-HR" dirty="0" smtClean="0"/>
              <a:t> kod piramida</a:t>
            </a:r>
          </a:p>
          <a:p>
            <a:r>
              <a:rPr lang="hr-HR" dirty="0" smtClean="0"/>
              <a:t>Poraz: bitka kod </a:t>
            </a:r>
            <a:r>
              <a:rPr lang="hr-HR" dirty="0" err="1" smtClean="0"/>
              <a:t>Abukira</a:t>
            </a:r>
            <a:r>
              <a:rPr lang="hr-HR" dirty="0" smtClean="0"/>
              <a:t> od britanske mornarice pod vodstvom </a:t>
            </a:r>
            <a:r>
              <a:rPr lang="hr-HR" dirty="0" err="1" smtClean="0"/>
              <a:t>Horatia</a:t>
            </a:r>
            <a:r>
              <a:rPr lang="hr-HR" dirty="0" smtClean="0"/>
              <a:t> Nelsona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6734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Državni udar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Godine 1799. napao je Siriju</a:t>
            </a:r>
          </a:p>
          <a:p>
            <a:r>
              <a:rPr lang="hr-HR" dirty="0" smtClean="0"/>
              <a:t>Iste godine – Francuska se našla u vanjskopolitičkom škripcu</a:t>
            </a:r>
          </a:p>
          <a:p>
            <a:r>
              <a:rPr lang="hr-HR" dirty="0" smtClean="0"/>
              <a:t>Unutrašnja previranja: mnogi unutar Francuske više ne daju podršku revoluciji</a:t>
            </a:r>
          </a:p>
          <a:p>
            <a:r>
              <a:rPr lang="hr-HR" dirty="0" smtClean="0"/>
              <a:t>Napoleon samoinicijativno napušta Egipat</a:t>
            </a:r>
          </a:p>
          <a:p>
            <a:r>
              <a:rPr lang="hr-HR" dirty="0" smtClean="0"/>
              <a:t>Početkom studenoga došlo je do državnoga udara čime je okončana vladavina Direktorija, a na vlast je došao trijumvirat (Bonaparte, </a:t>
            </a:r>
            <a:r>
              <a:rPr lang="hr-HR" dirty="0" err="1" smtClean="0"/>
              <a:t>Sieyes</a:t>
            </a:r>
            <a:r>
              <a:rPr lang="hr-HR" dirty="0" smtClean="0"/>
              <a:t> i </a:t>
            </a:r>
            <a:r>
              <a:rPr lang="hr-HR" dirty="0" err="1" smtClean="0"/>
              <a:t>Ducos</a:t>
            </a:r>
            <a:r>
              <a:rPr lang="hr-HR" dirty="0" smtClean="0"/>
              <a:t>)</a:t>
            </a:r>
          </a:p>
          <a:p>
            <a:r>
              <a:rPr lang="hr-HR" dirty="0" smtClean="0"/>
              <a:t>Cilj je bio donošenje novoga ustava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1013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Prvi konzul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Tim ustavom koji je prihvaćen narodnim plebiscitom od 7. veljače 1800. godine, prvi konzul – Napoleon Bonaparte dobio je diktatorske ovlasti, a njemu pomažu još dva konzula i Državno vijeće koje sam imenuje</a:t>
            </a:r>
          </a:p>
          <a:p>
            <a:r>
              <a:rPr lang="hr-HR" dirty="0" smtClean="0"/>
              <a:t>Ostale institucije: Senat, Zakonodavno tijelo i </a:t>
            </a:r>
            <a:r>
              <a:rPr lang="hr-HR" dirty="0" err="1" smtClean="0"/>
              <a:t>Tribunat</a:t>
            </a:r>
            <a:endParaRPr lang="hr-HR" dirty="0" smtClean="0"/>
          </a:p>
          <a:p>
            <a:r>
              <a:rPr lang="hr-HR" dirty="0" err="1" smtClean="0"/>
              <a:t>Tribunat</a:t>
            </a:r>
            <a:r>
              <a:rPr lang="hr-HR" dirty="0" smtClean="0"/>
              <a:t> – raspravljao je zakonske prijedloge koje je donosila vlada</a:t>
            </a:r>
          </a:p>
          <a:p>
            <a:r>
              <a:rPr lang="hr-HR" dirty="0" smtClean="0"/>
              <a:t>Ni jedna od tih institucija nije samostalno djelovala</a:t>
            </a:r>
          </a:p>
          <a:p>
            <a:r>
              <a:rPr lang="hr-HR" dirty="0" smtClean="0"/>
              <a:t>Napoleon je vrlo brzo riješio i novonastalu vojnu situaciju – ušao je u Milano, a 14. lipnja 1800. godine porazio je habsburšku vojsku u čuvenoj bici kod </a:t>
            </a:r>
            <a:r>
              <a:rPr lang="hr-HR" dirty="0" err="1" smtClean="0"/>
              <a:t>Marenga</a:t>
            </a:r>
            <a:r>
              <a:rPr lang="hr-HR" dirty="0" smtClean="0"/>
              <a:t>, a potom je </a:t>
            </a:r>
            <a:r>
              <a:rPr lang="hr-HR" dirty="0" err="1" smtClean="0"/>
              <a:t>Moreau</a:t>
            </a:r>
            <a:r>
              <a:rPr lang="hr-HR" dirty="0" smtClean="0"/>
              <a:t> pobijedio habsburšku vojsku u </a:t>
            </a:r>
            <a:r>
              <a:rPr lang="hr-HR" dirty="0" err="1" smtClean="0"/>
              <a:t>Hohenlindenu</a:t>
            </a:r>
            <a:r>
              <a:rPr lang="hr-HR" dirty="0" smtClean="0"/>
              <a:t> (Drugi koalicijski rat)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3255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Unutrašnji mir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Ti su porazi prisilili Habsburšku Monarhiju na potpisivanje mira u </a:t>
            </a:r>
            <a:r>
              <a:rPr lang="hr-HR" dirty="0" err="1" smtClean="0"/>
              <a:t>Lunévilleu</a:t>
            </a:r>
            <a:r>
              <a:rPr lang="hr-HR" dirty="0" smtClean="0"/>
              <a:t> (9. veljače 1801. godine) nakon čega je lijeva obala Rajne  bila definitivno prepuštena Francuskoj</a:t>
            </a:r>
          </a:p>
          <a:p>
            <a:r>
              <a:rPr lang="hr-HR" dirty="0" smtClean="0"/>
              <a:t>Britanija je također potpisala s Francuskom mir (u </a:t>
            </a:r>
            <a:r>
              <a:rPr lang="hr-HR" dirty="0" err="1" smtClean="0"/>
              <a:t>Amiensu</a:t>
            </a:r>
            <a:r>
              <a:rPr lang="hr-HR" dirty="0" smtClean="0"/>
              <a:t> 25. ožujka 1802. godine)</a:t>
            </a:r>
          </a:p>
          <a:p>
            <a:r>
              <a:rPr lang="hr-HR" dirty="0" smtClean="0"/>
              <a:t>Nad Italijom je Bonaparte u to vrijeme počeo mnogo izravnije vladati</a:t>
            </a:r>
          </a:p>
          <a:p>
            <a:r>
              <a:rPr lang="hr-HR" dirty="0" smtClean="0"/>
              <a:t>Napoleon je suradnike birao na temelju njihovih sposobnosti i osobne lojalnosti</a:t>
            </a:r>
          </a:p>
          <a:p>
            <a:r>
              <a:rPr lang="hr-HR" dirty="0" smtClean="0"/>
              <a:t>On nije osigurao samo vanjski nego također i unutrašnji mir: ugušio je rojalističke nemire u </a:t>
            </a:r>
            <a:r>
              <a:rPr lang="hr-HR" dirty="0" err="1" smtClean="0"/>
              <a:t>Vandeji</a:t>
            </a:r>
            <a:r>
              <a:rPr lang="hr-HR" dirty="0" smtClean="0"/>
              <a:t> i Bretanji te je kombinirao represiju i mirenje suprotstavljenih strana – primjerice nakon 1802. godine emigrantima je podijelio opću amnestiju te su se počeli postupno vraćati u zemlju, a Bonaparte im je vratio i zemlju koja još nije bila prodana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591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1157</TotalTime>
  <Words>1551</Words>
  <Application>Microsoft Office PowerPoint</Application>
  <PresentationFormat>Widescreen</PresentationFormat>
  <Paragraphs>94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Century Gothic</vt:lpstr>
      <vt:lpstr>Wingdings 3</vt:lpstr>
      <vt:lpstr>Ion</vt:lpstr>
      <vt:lpstr>Napoleonove reforme i stvaranje moderne države</vt:lpstr>
      <vt:lpstr>Biografski podaci</vt:lpstr>
      <vt:lpstr>Uspon</vt:lpstr>
      <vt:lpstr>Vojni talent</vt:lpstr>
      <vt:lpstr>Napoleonov mit</vt:lpstr>
      <vt:lpstr>Egipat</vt:lpstr>
      <vt:lpstr>Državni udar</vt:lpstr>
      <vt:lpstr>Prvi konzul</vt:lpstr>
      <vt:lpstr>Unutrašnji mir</vt:lpstr>
      <vt:lpstr>Odnos prema Crkvi</vt:lpstr>
      <vt:lpstr>Code civil</vt:lpstr>
      <vt:lpstr>„car Francuza”</vt:lpstr>
      <vt:lpstr>Nastavak ratovanja</vt:lpstr>
      <vt:lpstr>Vrhunac</vt:lpstr>
      <vt:lpstr>Činovnički aparat</vt:lpstr>
      <vt:lpstr>Pohod na Rusiju</vt:lpstr>
      <vt:lpstr>Pad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Povijest u 19. st.</dc:title>
  <dc:creator>korisnik</dc:creator>
  <cp:lastModifiedBy>korisnik</cp:lastModifiedBy>
  <cp:revision>39</cp:revision>
  <dcterms:created xsi:type="dcterms:W3CDTF">2016-03-17T15:53:44Z</dcterms:created>
  <dcterms:modified xsi:type="dcterms:W3CDTF">2020-04-15T08:17:13Z</dcterms:modified>
</cp:coreProperties>
</file>