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730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4643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Park, Robert E., Ernest W. Burgess i Roderick D. McKenzie. The City (1925). Poglavlja su autorski različita: Park, The City: Suggestions for the Investigation of Human Behavior in the Urban Environment; Burgess, The Growth of the City; McKenzie, The Ecological Approach to the Study of the Human Community. https://www.gutenberg.org/ebooks/73285.html.images ; https://press.uchicago.edu/ucp/books/book/chicago/C/bo38823801.html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Park, Robert E., Ernest W. Burgess i Roderick D. McKenzie. The City (1925). Poglavlja su autorski različita: Park, The City: Suggestions for the Investigation of Human Behavior in the Urban Environment; Burgess, The Growth of the City; McKenzie, The Ecological Approach to the Study of the Human Community. https://www.gutenberg.org/ebooks/73285.html.images ; https://press.uchicago.edu/ucp/books/book/chicago/C/bo38823801.html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Park, Robert E., Ernest W. Burgess i Roderick D. McKenzie. The City (1925). Poglavlja su autorski različita: Park, The City: Suggestions for the Investigation of Human Behavior in the Urban Environment; Burgess, The Growth of the City; McKenzie, The Ecological Approach to the Study of the Human Community. https://www.gutenberg.org/ebooks/73285.html.images ; https://press.uchicago.edu/ucp/books/book/chicago/C/bo38823801.html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Wirth, Louis. Urbanism as a Way of Life (1938). American Journal of Sociology 44(1), 1–24. https://doi.org/10.1086/217913 ; izvorni tekst: https://www.yorku.ca/lfoster/2006-07/sosi3830/lectures/LouisWirth_Urbanismasawayoflife.htm . Pet obilježja u drugom slajdu nastavna je sinteza tekstualnih opisa, a ne autorov numerirani kanonski popis. Izvorne tri varijable: broj stanovnika, gustoća i heterogenost.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Wirth, Louis. Urbanism as a Way of Life (1938). American Journal of Sociology 44(1), 1–24. https://doi.org/10.1086/217913 ; izvorni tekst: https://www.yorku.ca/lfoster/2006-07/sosi3830/lectures/LouisWirth_Urbanismasawayoflife.htm . Pet obilježja u drugom slajdu nastavna je sinteza tekstualnih opisa, a ne autorov numerirani kanonski popis. Izvorne tri varijable: broj stanovnika, gustoća i heterogenost.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Shaw, Clifford R. i Henry D. McKay. Juvenile Delinquency and Urban Areas (1942), University of Chicago Press. https://pegasus.law.columbia.edu/record/574097 . Analiza se odnosi na prostornu raspodjelu registrirane maloljetničke delinkvencije.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Shaw, Clifford R. i Henry D. McKay. Juvenile Delinquency and Urban Areas (1942), University of Chicago Press. https://pegasus.law.columbia.edu/record/574097 . Analiza se odnosi na prostornu raspodjelu registrirane maloljetničke delinkvencije.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Shaw, Clifford R. i Henry D. McKay. Juvenile Delinquency and Urban Areas (1942), University of Chicago Press. https://pegasus.law.columbia.edu/record/574097 . Analiza se odnosi na prostornu raspodjelu registrirane maloljetničke delinkvencije.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Shaw, Clifford R. i Henry D. McKay. Juvenile Delinquency and Urban Areas (1942), University of Chicago Press. https://pegasus.law.columbia.edu/record/574097 . Analiza se odnosi na prostornu raspodjelu registrirane maloljetničke delinkvencije.</a:t>
            </a:r>
          </a:p>
          <a:p>
            <a:r>
              <a:t>Posljednji slajd urednička je metodološka procjena, nije popis autorovih izvornih teza.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Sutherland, Edwin H. Principles of Criminology, 4. izd. (1947), J. B. Lippincott. Teorija diferencijalne asocijacije prvi je put formulirana 1939., revidirana u devet iskaza 1947. Bibliografija: https://lawcat.berkeley.edu/record/357984 . Nastavna parafraza izvornih iskaza.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Sutherland, Edwin H. Principles of Criminology, 4. izd. (1947), J. B. Lippincott. Teorija diferencijalne asocijacije prvi je put formulirana 1939., revidirana u devet iskaza 1947. Bibliografija: https://lawcat.berkeley.edu/record/357984 . Nastavna parafraza izvornih iskaza.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Sutherland, Edwin H. Principles of Criminology, 4. izd. (1947), J. B. Lippincott. Teorija diferencijalne asocijacije prvi je put formulirana 1939., revidirana u devet iskaza 1947. Bibliografija: https://lawcat.berkeley.edu/record/357984 . Nastavna parafraza izvornih iskaza.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Sutherland, Edwin H. Principles of Criminology, 4. izd. (1947), J. B. Lippincott. Teorija diferencijalne asocijacije prvi je put formulirana 1939., revidirana u devet iskaza 1947. Bibliografija: https://lawcat.berkeley.edu/record/357984 . Nastavna parafraza izvornih iskaza.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Sutherland, Edwin H. White Collar Crime (1949), Dryden Press. https://archives.iu.edu/catalog/InU-Li-VAD7086 ; https://yalebooks.yale.edu/book/9780300033182/white-collar-crime/ . Razlikovati izvorno izdanje 1949. i kasnije necenzurirano izdanje.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Sutherland, Edwin H. White Collar Crime (1949), Dryden Press. https://archives.iu.edu/catalog/InU-Li-VAD7086 ; https://yalebooks.yale.edu/book/9780300033182/white-collar-crime/ . Razlikovati izvorno izdanje 1949. i kasnije necenzurirano izdanje.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Cohen, Albert K. Delinquent Boys: The Culture of the Gang (1955), Free Press. Izvorni prikaz modela statusne frustracije i delinkventne subkulture. https://books.google.com/books/about/Delinquent_Boys.html?id=FjfdAAAAIAAJ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Cohen, Albert K. Delinquent Boys: The Culture of the Gang (1955), Free Press. Izvorni prikaz modela statusne frustracije i delinkventne subkulture. https://books.google.com/books/about/Delinquent_Boys.html?id=FjfdAAAAIAAJ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Cohen, Albert K. Delinquent Boys: The Culture of the Gang (1955), Free Press. Izvorni prikaz modela statusne frustracije i delinkventne subkulture. https://books.google.com/books/about/Delinquent_Boys.html?id=FjfdAAAAIAAJ</a:t>
            </a:r>
          </a:p>
          <a:p>
            <a:r>
              <a:t>Opća definicija subkulture i granice primjene nastavna su kontekstualizacija.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Cloward, Richard A. i Lloyd E. Ohlin. Delinquency and Opportunity: A Theory of Delinquent Gangs (1960), Free Press. Naslov nekih kasnijih izdanja: A Study of Delinquent Gangs. https://www.routledge.com/Delinquency-and-Opportunity-A-Study-of-Delinquent-Gangs-1st-Edition/Cloward-Ohlin/p/book/9780415510394 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Cloward, Richard A. i Lloyd E. Ohlin. Delinquency and Opportunity: A Theory of Delinquent Gangs (1960), Free Press. Naslov nekih kasnijih izdanja: A Study of Delinquent Gangs. https://www.routledge.com/Delinquency-and-Opportunity-A-Study-of-Delinquent-Gangs-1st-Edition/Cloward-Ohlin/p/book/9780415510394 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Cloward, Richard A. i Lloyd E. Ohlin. Delinquency and Opportunity: A Theory of Delinquent Gangs (1960), Free Press. Naslov nekih kasnijih izdanja: A Study of Delinquent Gangs. https://www.routledge.com/Delinquency-and-Opportunity-A-Study-of-Delinquent-Gangs-1st-Edition/Cloward-Ohlin/p/book/9780415510394 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Cloward, Richard A. i Lloyd E. Ohlin. Delinquency and Opportunity: A Theory of Delinquent Gangs (1960), Free Press. Naslov nekih kasnijih izdanja: A Study of Delinquent Gangs. https://www.routledge.com/Delinquency-and-Opportunity-A-Study-of-Delinquent-Gangs-1st-Edition/Cloward-Ohlin/p/book/9780415510394 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Sykes, Gresham M. i David Matza. Techniques of Neutralization: A Theory of Delinquency (1957), American Sociological Review 22(6), 664–670. https://www.jstor.org/stable/2089195 ; izvorni tekst: https://is.muni.cz/el/fss/podzim2016/BSS166/um/Sykes__Matza_Techniques_of_Neutralization.pdf 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Sykes, Gresham M. i David Matza. Techniques of Neutralization: A Theory of Delinquency (1957), American Sociological Review 22(6), 664–670. https://www.jstor.org/stable/2089195 ; izvorni tekst: https://is.muni.cz/el/fss/podzim2016/BSS166/um/Sykes__Matza_Techniques_of_Neutralization.pdf 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Sykes, Gresham M. i David Matza. Techniques of Neutralization: A Theory of Delinquency (1957), American Sociological Review 22(6), 664–670. https://www.jstor.org/stable/2089195 ; izvorni tekst: https://is.muni.cz/el/fss/podzim2016/BSS166/um/Sykes__Matza_Techniques_of_Neutralization.pdf 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Sykes, Gresham M. i David Matza. Techniques of Neutralization: A Theory of Delinquency (1957), American Sociological Review 22(6), 664–670. https://www.jstor.org/stable/2089195 ; izvorni tekst: https://is.muni.cz/el/fss/podzim2016/BSS166/um/Sykes__Matza_Techniques_of_Neutralization.pdf 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Hipotetski nastavni slučaj. Ne predstavlja izvorni istraživački nalaz.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Nastavni prijelaz, nije pripisan zasebnom djelu.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Zadatak za samostalan rad.</a:t>
            </a:r>
          </a:p>
          <a:p>
            <a:r>
              <a:t>Izlaganje je nastavna parafraza. Suvremeni primjeri i zadatci su ilustrativni, nisu nalazi iz izvornih djela. Hrvatski nazivi služe objašnjenju. Godine se odnose na izričito navedena izdanja.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GRAD, UČENJE I SKUPNI SVIJET DEVIJANTNOSTI</a:t>
            </a:r>
            <a:endParaRPr lang="en-US" sz="2450" dirty="0"/>
          </a:p>
        </p:txBody>
      </p:sp>
      <p:sp>
        <p:nvSpPr>
          <p:cNvPr id="6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Čikaška škola istražuje kako su gradski prostor i organizacija susjedstva povezani s obrascima ponašanja.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Sutherland objašnjava društveno učenje kriminalnog ponašanja. Cohen te Cloward i Ohlin istražuju status i nejednake prilike.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Sykes i Matza pokazuju kako ljudi mogu opravdavati kršenje normi koje inače priznaju. Svaku tezu povezujemo s konkretnim autorom i djelom.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800" b="1">
                <a:solidFill>
                  <a:srgbClr val="173D52"/>
                </a:solidFill>
                <a:latin typeface="DejaVu Sans"/>
              </a:defRPr>
            </a:pPr>
            <a:r>
              <a:t>PARK, BURGESS I McKENZIE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solidFill>
            <a:srgbClr val="E4EDF2"/>
          </a:solidFill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1">
                <a:solidFill>
                  <a:srgbClr val="173D52"/>
                </a:solidFill>
                <a:latin typeface="DejaVu Sans"/>
              </a:defRPr>
            </a:pPr>
            <a:r>
              <a:t>THE CITY · 1925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The City (1925) povezuje istraživanja grada kao prostora različitih društvenih svjetova. Autori pojedinih poglavlja razvijaju različite naglaske.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Park istražuje gradski život i odnose među skupinama. Burgess razrađuje model rasta grada, a McKenzie ekološki pristup zajednici.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Rast Chicaga, migracije i industrijalizacija pružaju im teren za istraživanje odnosa prostora i društva.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Grad kao mreža društvenih odnosa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PARK I McKENZIE · THE CITY (1925)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178049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lang="en-GB" dirty="0"/>
              <a:t>Robert </a:t>
            </a:r>
            <a:r>
              <a:rPr dirty="0"/>
              <a:t>Park grad </a:t>
            </a:r>
            <a:r>
              <a:rPr dirty="0" err="1"/>
              <a:t>proučava</a:t>
            </a:r>
            <a:r>
              <a:rPr dirty="0"/>
              <a:t> </a:t>
            </a:r>
            <a:r>
              <a:rPr dirty="0" err="1"/>
              <a:t>kao</a:t>
            </a:r>
            <a:r>
              <a:rPr dirty="0"/>
              <a:t> </a:t>
            </a:r>
            <a:r>
              <a:rPr dirty="0" err="1"/>
              <a:t>organizaciju</a:t>
            </a:r>
            <a:r>
              <a:rPr dirty="0"/>
              <a:t> </a:t>
            </a:r>
            <a:r>
              <a:rPr dirty="0" err="1"/>
              <a:t>različitih</a:t>
            </a:r>
            <a:r>
              <a:rPr dirty="0"/>
              <a:t> </a:t>
            </a:r>
            <a:r>
              <a:rPr dirty="0" err="1"/>
              <a:t>skupina</a:t>
            </a:r>
            <a:r>
              <a:rPr dirty="0"/>
              <a:t>, </a:t>
            </a:r>
            <a:r>
              <a:rPr dirty="0" err="1"/>
              <a:t>zanimanja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načina</a:t>
            </a:r>
            <a:r>
              <a:rPr dirty="0"/>
              <a:t> </a:t>
            </a:r>
            <a:r>
              <a:rPr dirty="0" err="1"/>
              <a:t>života</a:t>
            </a:r>
            <a:r>
              <a:rPr dirty="0"/>
              <a:t>. </a:t>
            </a:r>
            <a:r>
              <a:rPr dirty="0" err="1"/>
              <a:t>Prostorna</a:t>
            </a:r>
            <a:r>
              <a:rPr dirty="0"/>
              <a:t> </a:t>
            </a:r>
            <a:r>
              <a:rPr dirty="0" err="1"/>
              <a:t>blizina</a:t>
            </a:r>
            <a:r>
              <a:rPr dirty="0"/>
              <a:t> ne </a:t>
            </a:r>
            <a:r>
              <a:rPr dirty="0" err="1"/>
              <a:t>znači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društvenu</a:t>
            </a:r>
            <a:r>
              <a:rPr dirty="0"/>
              <a:t> </a:t>
            </a:r>
            <a:r>
              <a:rPr dirty="0" err="1"/>
              <a:t>povezanost</a:t>
            </a:r>
            <a:r>
              <a:rPr dirty="0"/>
              <a:t>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/>
              <a:t>McKenzie </a:t>
            </a:r>
            <a:r>
              <a:rPr dirty="0" err="1"/>
              <a:t>ekološkim</a:t>
            </a:r>
            <a:r>
              <a:rPr dirty="0"/>
              <a:t> </a:t>
            </a:r>
            <a:r>
              <a:rPr dirty="0" err="1"/>
              <a:t>pristupom</a:t>
            </a:r>
            <a:r>
              <a:rPr dirty="0"/>
              <a:t> </a:t>
            </a:r>
            <a:r>
              <a:rPr dirty="0" err="1"/>
              <a:t>istražuje</a:t>
            </a:r>
            <a:r>
              <a:rPr dirty="0"/>
              <a:t> </a:t>
            </a:r>
            <a:r>
              <a:rPr dirty="0" err="1"/>
              <a:t>raspored</a:t>
            </a:r>
            <a:r>
              <a:rPr dirty="0"/>
              <a:t> </a:t>
            </a:r>
            <a:r>
              <a:rPr dirty="0" err="1"/>
              <a:t>ljudi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aktivnosti</a:t>
            </a:r>
            <a:r>
              <a:rPr dirty="0"/>
              <a:t> 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procese</a:t>
            </a:r>
            <a:r>
              <a:rPr dirty="0"/>
              <a:t> </a:t>
            </a:r>
            <a:r>
              <a:rPr dirty="0" err="1"/>
              <a:t>konkurencije</a:t>
            </a:r>
            <a:r>
              <a:rPr dirty="0"/>
              <a:t>, </a:t>
            </a:r>
            <a:r>
              <a:rPr dirty="0" err="1"/>
              <a:t>koncentracije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prostorne</a:t>
            </a:r>
            <a:r>
              <a:rPr dirty="0"/>
              <a:t> </a:t>
            </a:r>
            <a:r>
              <a:rPr dirty="0" err="1"/>
              <a:t>promjene</a:t>
            </a:r>
            <a:r>
              <a:rPr dirty="0"/>
              <a:t>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Njihovi</a:t>
            </a:r>
            <a:r>
              <a:rPr dirty="0"/>
              <a:t> </a:t>
            </a:r>
            <a:r>
              <a:rPr dirty="0" err="1"/>
              <a:t>pristupi</a:t>
            </a:r>
            <a:r>
              <a:rPr dirty="0"/>
              <a:t> </a:t>
            </a:r>
            <a:r>
              <a:rPr dirty="0" err="1"/>
              <a:t>usmjeravaju</a:t>
            </a:r>
            <a:r>
              <a:rPr dirty="0"/>
              <a:t> </a:t>
            </a:r>
            <a:r>
              <a:rPr dirty="0" err="1"/>
              <a:t>istraživača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konkretnim</a:t>
            </a:r>
            <a:r>
              <a:rPr dirty="0"/>
              <a:t> </a:t>
            </a:r>
            <a:r>
              <a:rPr dirty="0" err="1"/>
              <a:t>područjima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odnosima</a:t>
            </a:r>
            <a:r>
              <a:rPr dirty="0"/>
              <a:t>. </a:t>
            </a:r>
            <a:r>
              <a:rPr dirty="0" err="1"/>
              <a:t>Biološke</a:t>
            </a:r>
            <a:r>
              <a:rPr dirty="0"/>
              <a:t> </a:t>
            </a:r>
            <a:r>
              <a:rPr dirty="0" err="1"/>
              <a:t>analogije</a:t>
            </a:r>
            <a:r>
              <a:rPr dirty="0"/>
              <a:t> ne </a:t>
            </a:r>
            <a:r>
              <a:rPr dirty="0" err="1"/>
              <a:t>smijemo</a:t>
            </a:r>
            <a:r>
              <a:rPr dirty="0"/>
              <a:t> </a:t>
            </a:r>
            <a:r>
              <a:rPr dirty="0" err="1"/>
              <a:t>pretvoriti</a:t>
            </a:r>
            <a:r>
              <a:rPr dirty="0"/>
              <a:t> u </a:t>
            </a:r>
            <a:r>
              <a:rPr dirty="0" err="1"/>
              <a:t>prirodne</a:t>
            </a:r>
            <a:r>
              <a:rPr dirty="0"/>
              <a:t> </a:t>
            </a:r>
            <a:r>
              <a:rPr dirty="0" err="1"/>
              <a:t>zakone</a:t>
            </a:r>
            <a:r>
              <a:rPr dirty="0"/>
              <a:t> </a:t>
            </a:r>
            <a:r>
              <a:rPr dirty="0" err="1"/>
              <a:t>društva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Dva susjedna kvarta mogu imati drukčije stanovanje, institucije i mogućnosti susreta.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Burgessov model koncentričnih zona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BURGESS · THE CITY (1925)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Burgess u poglavlju The Growth of the City opisuje rast kroz poslovno središte, zonu tranzicije, radnička naselja, kvalitetnije stanovanje i prigradsku zonu.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Zona tranzicije uz središte obilježena je promjenama stanovništva i namjene prostora te često lošijim stambenim uvjetima.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Model je nastao uz Chicago. Njegov prstenasti oblik nije univerzalno pravilo razvoja svakoga grada.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800" b="1">
                <a:solidFill>
                  <a:srgbClr val="173D52"/>
                </a:solidFill>
                <a:latin typeface="DejaVu Sans"/>
              </a:defRPr>
            </a:pPr>
            <a:r>
              <a:t>LOUIS WIRTH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solidFill>
            <a:srgbClr val="E4EDF2"/>
          </a:solidFill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1">
                <a:solidFill>
                  <a:srgbClr val="173D52"/>
                </a:solidFill>
                <a:latin typeface="DejaVu Sans"/>
              </a:defRPr>
            </a:pPr>
            <a:r>
              <a:t>URBANISM AS A WAY OF LIFE · 1938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Urbanism as a Way of Life (1938) objašnjava urbanizam kao način života koji se komunikacijom može širiti i izvan granica grada.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Wirth polazi od tri temeljne varijable: velikog broja stanovnika, gustoće naseljenosti i društvene </a:t>
            </a:r>
            <a:r>
              <a:rPr b="1">
                <a:solidFill>
                  <a:srgbClr val="173D52"/>
                </a:solidFill>
              </a:rPr>
              <a:t>heterogenost</a:t>
            </a:r>
            <a:r>
              <a:t>i.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Te uvjete povezuje s promjenama odnosa i kontrole. Urbanizam širi slobodu i različitost, uz mogućnost slabljenja neposrednih veza.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Pet obilježja urbanih odnosa i kontrola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WIRTH · URBANISM AS A WAY OF LIFE (1938)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marL="201168" indent="-155448"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Anonimnost</a:t>
            </a:r>
            <a:r>
              <a:t> otežava osobno prepoznavanje i neposredni nadzor.</a:t>
            </a:r>
          </a:p>
          <a:p>
            <a:pPr marL="201168" indent="-155448"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Sekundarnost i segmentarnost</a:t>
            </a:r>
            <a:r>
              <a:t> svode odnose na pojedine uloge.</a:t>
            </a:r>
          </a:p>
          <a:p>
            <a:pPr marL="201168" indent="-155448"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Prolaznost i mobilnost</a:t>
            </a:r>
            <a:r>
              <a:t> slabe kontinuitet veza i lokalno povjerenje.</a:t>
            </a:r>
          </a:p>
          <a:p>
            <a:pPr marL="201168" indent="-155448"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Heterogenost</a:t>
            </a:r>
            <a:r>
              <a:t> povećava raznolikost normi i očekivanja.</a:t>
            </a:r>
          </a:p>
          <a:p>
            <a:pPr marL="201168" indent="-155448"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Formalni nadzor</a:t>
            </a:r>
            <a:r>
              <a:t> preuzima funkcije oslabljenih osobnih veza.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NASTAVNA SINTEZA WIRTHA: Mogu oslabiti neformalnu kontrolu i olakšati neka odstupanja. Nijedno obilježje samo po sebi ne uzrokuje kriminalitet.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800" b="1">
                <a:solidFill>
                  <a:srgbClr val="173D52"/>
                </a:solidFill>
                <a:latin typeface="DejaVu Sans"/>
              </a:defRPr>
            </a:pPr>
            <a:r>
              <a:t>CLIFFORD SHAW I HENRY McKAY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solidFill>
            <a:srgbClr val="E4EDF2"/>
          </a:solidFill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1">
                <a:solidFill>
                  <a:srgbClr val="173D52"/>
                </a:solidFill>
                <a:latin typeface="DejaVu Sans"/>
              </a:defRPr>
            </a:pPr>
            <a:r>
              <a:t>JUVENILE DELINQUENCY AND URBAN AREAS · 1942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815771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i="1" dirty="0"/>
              <a:t>Juvenile Delinquency and Urban Areas (1942) </a:t>
            </a:r>
            <a:r>
              <a:rPr dirty="0" err="1"/>
              <a:t>istražuje</a:t>
            </a:r>
            <a:r>
              <a:rPr dirty="0"/>
              <a:t> </a:t>
            </a:r>
            <a:r>
              <a:rPr dirty="0" err="1"/>
              <a:t>prostorni</a:t>
            </a:r>
            <a:r>
              <a:rPr dirty="0"/>
              <a:t> </a:t>
            </a:r>
            <a:r>
              <a:rPr dirty="0" err="1"/>
              <a:t>raspored</a:t>
            </a:r>
            <a:r>
              <a:rPr dirty="0"/>
              <a:t> </a:t>
            </a:r>
            <a:r>
              <a:rPr dirty="0" err="1"/>
              <a:t>registrirane</a:t>
            </a:r>
            <a:r>
              <a:rPr dirty="0"/>
              <a:t> </a:t>
            </a:r>
            <a:r>
              <a:rPr dirty="0" err="1"/>
              <a:t>maloljetničke</a:t>
            </a:r>
            <a:r>
              <a:rPr dirty="0"/>
              <a:t> </a:t>
            </a:r>
            <a:r>
              <a:rPr dirty="0" err="1"/>
              <a:t>delinkvencije</a:t>
            </a:r>
            <a:r>
              <a:rPr dirty="0"/>
              <a:t>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Autori</a:t>
            </a:r>
            <a:r>
              <a:rPr dirty="0"/>
              <a:t> </a:t>
            </a:r>
            <a:r>
              <a:rPr dirty="0" err="1"/>
              <a:t>uspoređuju</a:t>
            </a:r>
            <a:r>
              <a:rPr dirty="0"/>
              <a:t> stope </a:t>
            </a:r>
            <a:r>
              <a:rPr dirty="0" err="1"/>
              <a:t>među</a:t>
            </a:r>
            <a:r>
              <a:rPr dirty="0"/>
              <a:t> </a:t>
            </a:r>
            <a:r>
              <a:rPr dirty="0" err="1"/>
              <a:t>gradskim</a:t>
            </a:r>
            <a:r>
              <a:rPr dirty="0"/>
              <a:t> </a:t>
            </a:r>
            <a:r>
              <a:rPr dirty="0" err="1"/>
              <a:t>područjima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prate </a:t>
            </a:r>
            <a:r>
              <a:rPr dirty="0" err="1"/>
              <a:t>njihove</a:t>
            </a:r>
            <a:r>
              <a:rPr dirty="0"/>
              <a:t> </a:t>
            </a:r>
            <a:r>
              <a:rPr dirty="0" err="1"/>
              <a:t>promjene</a:t>
            </a:r>
            <a:r>
              <a:rPr dirty="0"/>
              <a:t> </a:t>
            </a:r>
            <a:r>
              <a:rPr dirty="0" err="1"/>
              <a:t>kroz</a:t>
            </a:r>
            <a:r>
              <a:rPr dirty="0"/>
              <a:t> </a:t>
            </a:r>
            <a:r>
              <a:rPr dirty="0" err="1"/>
              <a:t>vrijeme</a:t>
            </a:r>
            <a:r>
              <a:rPr dirty="0"/>
              <a:t>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Njihovo</a:t>
            </a:r>
            <a:r>
              <a:rPr dirty="0"/>
              <a:t> </a:t>
            </a:r>
            <a:r>
              <a:rPr dirty="0" err="1"/>
              <a:t>pitanje</a:t>
            </a:r>
            <a:r>
              <a:rPr dirty="0"/>
              <a:t> </a:t>
            </a:r>
            <a:r>
              <a:rPr dirty="0" err="1"/>
              <a:t>usmjerava</a:t>
            </a:r>
            <a:r>
              <a:rPr dirty="0"/>
              <a:t> </a:t>
            </a:r>
            <a:r>
              <a:rPr dirty="0" err="1"/>
              <a:t>pozornost</a:t>
            </a:r>
            <a:r>
              <a:rPr dirty="0"/>
              <a:t> </a:t>
            </a:r>
            <a:r>
              <a:rPr dirty="0" err="1"/>
              <a:t>prema</a:t>
            </a:r>
            <a:r>
              <a:rPr dirty="0"/>
              <a:t> </a:t>
            </a:r>
            <a:r>
              <a:rPr dirty="0" err="1"/>
              <a:t>društvenoj</a:t>
            </a:r>
            <a:r>
              <a:rPr dirty="0"/>
              <a:t> </a:t>
            </a:r>
            <a:r>
              <a:rPr dirty="0" err="1"/>
              <a:t>organizaciji</a:t>
            </a:r>
            <a:r>
              <a:rPr dirty="0"/>
              <a:t> </a:t>
            </a:r>
            <a:r>
              <a:rPr dirty="0" err="1"/>
              <a:t>područja</a:t>
            </a:r>
            <a:r>
              <a:rPr dirty="0"/>
              <a:t>, </a:t>
            </a:r>
            <a:r>
              <a:rPr dirty="0" err="1"/>
              <a:t>umjesto</a:t>
            </a:r>
            <a:r>
              <a:rPr dirty="0"/>
              <a:t> </a:t>
            </a:r>
            <a:r>
              <a:rPr dirty="0" err="1"/>
              <a:t>pripisivanja</a:t>
            </a:r>
            <a:r>
              <a:rPr dirty="0"/>
              <a:t> </a:t>
            </a:r>
            <a:r>
              <a:rPr dirty="0" err="1"/>
              <a:t>kriminaliteta</a:t>
            </a:r>
            <a:r>
              <a:rPr dirty="0"/>
              <a:t> </a:t>
            </a:r>
            <a:r>
              <a:rPr dirty="0" err="1"/>
              <a:t>trajnim</a:t>
            </a:r>
            <a:r>
              <a:rPr dirty="0"/>
              <a:t> </a:t>
            </a:r>
            <a:r>
              <a:rPr dirty="0" err="1"/>
              <a:t>osobinama</a:t>
            </a:r>
            <a:r>
              <a:rPr dirty="0"/>
              <a:t> </a:t>
            </a:r>
            <a:r>
              <a:rPr dirty="0" err="1"/>
              <a:t>njegovih</a:t>
            </a:r>
            <a:r>
              <a:rPr dirty="0"/>
              <a:t> </a:t>
            </a:r>
            <a:r>
              <a:rPr dirty="0" err="1"/>
              <a:t>stanovnika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Stanovnici se mijenjaju, obrazac ostaje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SHAW I McKAY · ISTO DJELO (1942)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U istraženim područjima povišene stope delinkvencije često se održavaju i nakon promjene etničkog sastava.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Shaw i McKay zato traže objašnjenje u uvjetima područja i lokalnim odnosima. Etnička pripadnost nije dovoljna za objašnjenje nalaza.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Pitanje postaje koji se uvjeti stanovanja, dostupnosti institucija i međugeneracijskog prijenosa ponašanja ondje održavaju.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Ako se obitelji izmjenjuju, a problemi opstaju, istražujemo i ono što u susjedstvu ostaje isto.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Socijalna dezorganizacija: slabija koordinacija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SHAW I McKAY · ISTO DJELO (1942)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b="1" dirty="0" err="1">
                <a:solidFill>
                  <a:srgbClr val="173D52"/>
                </a:solidFill>
              </a:rPr>
              <a:t>Socijalna</a:t>
            </a:r>
            <a:r>
              <a:rPr b="1" dirty="0">
                <a:solidFill>
                  <a:srgbClr val="173D52"/>
                </a:solidFill>
              </a:rPr>
              <a:t> </a:t>
            </a:r>
            <a:r>
              <a:rPr b="1" dirty="0" err="1">
                <a:solidFill>
                  <a:srgbClr val="173D52"/>
                </a:solidFill>
              </a:rPr>
              <a:t>dezorganizacija</a:t>
            </a:r>
            <a:r>
              <a:rPr dirty="0"/>
              <a:t> </a:t>
            </a:r>
            <a:r>
              <a:rPr dirty="0" err="1"/>
              <a:t>označava</a:t>
            </a:r>
            <a:r>
              <a:rPr dirty="0"/>
              <a:t> </a:t>
            </a:r>
            <a:r>
              <a:rPr dirty="0" err="1"/>
              <a:t>teškoće</a:t>
            </a:r>
            <a:r>
              <a:rPr dirty="0"/>
              <a:t> </a:t>
            </a:r>
            <a:r>
              <a:rPr dirty="0" err="1"/>
              <a:t>lokalne</a:t>
            </a:r>
            <a:r>
              <a:rPr dirty="0"/>
              <a:t> </a:t>
            </a:r>
            <a:r>
              <a:rPr dirty="0" err="1"/>
              <a:t>zajednice</a:t>
            </a:r>
            <a:r>
              <a:rPr dirty="0"/>
              <a:t> u </a:t>
            </a:r>
            <a:r>
              <a:rPr dirty="0" err="1"/>
              <a:t>održavanju</a:t>
            </a:r>
            <a:r>
              <a:rPr dirty="0"/>
              <a:t> </a:t>
            </a:r>
            <a:r>
              <a:rPr dirty="0" err="1"/>
              <a:t>zajedničkih</a:t>
            </a:r>
            <a:r>
              <a:rPr dirty="0"/>
              <a:t> </a:t>
            </a:r>
            <a:r>
              <a:rPr dirty="0" err="1"/>
              <a:t>ciljeva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djelotvorne</a:t>
            </a:r>
            <a:r>
              <a:rPr dirty="0"/>
              <a:t> </a:t>
            </a:r>
            <a:r>
              <a:rPr dirty="0" err="1"/>
              <a:t>neformalne</a:t>
            </a:r>
            <a:r>
              <a:rPr dirty="0"/>
              <a:t> </a:t>
            </a:r>
            <a:r>
              <a:rPr dirty="0" err="1"/>
              <a:t>kontrole</a:t>
            </a:r>
            <a:r>
              <a:rPr dirty="0"/>
              <a:t>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Ekonomska</a:t>
            </a:r>
            <a:r>
              <a:rPr dirty="0"/>
              <a:t> </a:t>
            </a:r>
            <a:r>
              <a:rPr dirty="0" err="1"/>
              <a:t>deprivacija</a:t>
            </a:r>
            <a:r>
              <a:rPr dirty="0"/>
              <a:t>, </a:t>
            </a:r>
            <a:r>
              <a:rPr dirty="0" err="1"/>
              <a:t>rezidencijalna</a:t>
            </a:r>
            <a:r>
              <a:rPr dirty="0"/>
              <a:t> </a:t>
            </a:r>
            <a:r>
              <a:rPr dirty="0" err="1"/>
              <a:t>nestabilnost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b="1" dirty="0" err="1">
                <a:solidFill>
                  <a:srgbClr val="173D52"/>
                </a:solidFill>
              </a:rPr>
              <a:t>heterogenost</a:t>
            </a:r>
            <a:r>
              <a:rPr dirty="0"/>
              <a:t> u </a:t>
            </a:r>
            <a:r>
              <a:rPr dirty="0" err="1"/>
              <a:t>klasičnom</a:t>
            </a:r>
            <a:r>
              <a:rPr dirty="0"/>
              <a:t> </a:t>
            </a:r>
            <a:r>
              <a:rPr dirty="0" err="1"/>
              <a:t>modelu</a:t>
            </a:r>
            <a:r>
              <a:rPr dirty="0"/>
              <a:t> </a:t>
            </a:r>
            <a:r>
              <a:rPr dirty="0" err="1"/>
              <a:t>povezane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s </a:t>
            </a:r>
            <a:r>
              <a:rPr dirty="0" err="1"/>
              <a:t>teškoćama</a:t>
            </a:r>
            <a:r>
              <a:rPr dirty="0"/>
              <a:t> </a:t>
            </a:r>
            <a:r>
              <a:rPr dirty="0" err="1"/>
              <a:t>stvaranja</a:t>
            </a:r>
            <a:r>
              <a:rPr dirty="0"/>
              <a:t> </a:t>
            </a:r>
            <a:r>
              <a:rPr dirty="0" err="1"/>
              <a:t>stabilnih</a:t>
            </a:r>
            <a:r>
              <a:rPr dirty="0"/>
              <a:t> </a:t>
            </a:r>
            <a:r>
              <a:rPr dirty="0" err="1"/>
              <a:t>lokalnih</a:t>
            </a:r>
            <a:r>
              <a:rPr dirty="0"/>
              <a:t> </a:t>
            </a:r>
            <a:r>
              <a:rPr dirty="0" err="1"/>
              <a:t>veza</a:t>
            </a:r>
            <a:r>
              <a:rPr dirty="0"/>
              <a:t>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rPr dirty="0" err="1"/>
              <a:t>Susjedstvo</a:t>
            </a:r>
            <a:r>
              <a:rPr dirty="0"/>
              <a:t> </a:t>
            </a:r>
            <a:r>
              <a:rPr dirty="0" err="1"/>
              <a:t>pritom</a:t>
            </a:r>
            <a:r>
              <a:rPr dirty="0"/>
              <a:t> </a:t>
            </a:r>
            <a:r>
              <a:rPr dirty="0" err="1"/>
              <a:t>može</a:t>
            </a:r>
            <a:r>
              <a:rPr dirty="0"/>
              <a:t> </a:t>
            </a:r>
            <a:r>
              <a:rPr dirty="0" err="1"/>
              <a:t>imati</a:t>
            </a:r>
            <a:r>
              <a:rPr dirty="0"/>
              <a:t> </a:t>
            </a:r>
            <a:r>
              <a:rPr dirty="0" err="1"/>
              <a:t>snažan</a:t>
            </a:r>
            <a:r>
              <a:rPr dirty="0"/>
              <a:t> </a:t>
            </a:r>
            <a:r>
              <a:rPr dirty="0" err="1"/>
              <a:t>društveni</a:t>
            </a:r>
            <a:r>
              <a:rPr dirty="0"/>
              <a:t> </a:t>
            </a:r>
            <a:r>
              <a:rPr dirty="0" err="1"/>
              <a:t>život</a:t>
            </a:r>
            <a:r>
              <a:rPr dirty="0"/>
              <a:t>. </a:t>
            </a:r>
            <a:r>
              <a:rPr dirty="0" err="1"/>
              <a:t>Siromaštvo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kulturna</a:t>
            </a:r>
            <a:r>
              <a:rPr dirty="0"/>
              <a:t> </a:t>
            </a:r>
            <a:r>
              <a:rPr dirty="0" err="1"/>
              <a:t>različitost</a:t>
            </a:r>
            <a:r>
              <a:rPr dirty="0"/>
              <a:t> ne </a:t>
            </a:r>
            <a:r>
              <a:rPr dirty="0" err="1"/>
              <a:t>određuju</a:t>
            </a:r>
            <a:r>
              <a:rPr dirty="0"/>
              <a:t> </a:t>
            </a:r>
            <a:r>
              <a:rPr dirty="0" err="1"/>
              <a:t>ponašanje</a:t>
            </a:r>
            <a:r>
              <a:rPr dirty="0"/>
              <a:t> </a:t>
            </a:r>
            <a:r>
              <a:rPr dirty="0" err="1"/>
              <a:t>pojedinca</a:t>
            </a:r>
            <a:r>
              <a:rPr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Česte selidbe otežavaju dogovor roditelja, škole i susjeda o sigurnosti djece.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Što podatci o području dopuštaju zaključiti?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METODOLOŠKA PROCJENA · SHAW I McKAY (1942)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Registrirana delinkvencija uključuje i djelovanje prijavljivanja, policije i pravosuđa. Ona nije potpun prikaz svih počinjenih djela.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Vezu obilježja područja i stope ne smijemo izravno prenijeti na svakog stanovnika. Time bismo počinili ekološku pogrešku.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Teoriju provjeravamo usporedbom područja, lokalnih odnosa i različitih izvora podataka. Mjesto stvara uvjete, a ne unaprijed zadanu sudbinu.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800" b="1">
                <a:solidFill>
                  <a:srgbClr val="173D52"/>
                </a:solidFill>
                <a:latin typeface="DejaVu Sans"/>
              </a:defRPr>
            </a:pPr>
            <a:r>
              <a:t>EDWIN H. SUTHERLAND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solidFill>
            <a:srgbClr val="E4EDF2"/>
          </a:solidFill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1">
                <a:solidFill>
                  <a:srgbClr val="173D52"/>
                </a:solidFill>
                <a:latin typeface="DejaVu Sans"/>
              </a:defRPr>
            </a:pPr>
            <a:r>
              <a:t>PRINCIPLES OF CRIMINOLOGY · 4. IZDANJE, 1947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Principles of Criminology u četvrtom izdanju iz 1947. donosi razrađenu teoriju diferencijalne asocijacije u devet iskaza.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Prva formulacija pojavila se 1939. Osnovna je tvrdnja da se </a:t>
            </a:r>
            <a:r>
              <a:rPr b="1">
                <a:solidFill>
                  <a:srgbClr val="173D52"/>
                </a:solidFill>
              </a:rPr>
              <a:t>kriminalno ponašanje uči</a:t>
            </a:r>
            <a:r>
              <a:t> u komunikaciji i odnosima s drugim ljudima.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Težište se pomiče na sadržaj i važnost društvenih odnosa kroz koje osoba usvaja ponašanje.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Uče se postupci i njihova značenja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SUTHERLAND · PRINCIPLES OF CRIMINOLOGY (1947)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Prema Sutherlandu, učenje uključuje tehnike izvođenja djela te motive, pobude, racionalizacije i stavove.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Najvažniji dio učenja zbiva se u bliskim osobnim skupinama. Osoba uči i kako postupiti i kako taj postupak protumačiti.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Puko poznavanje počinitelja ne znači usvajanje ponašanja. Treba istražiti sadržaj komunikacije i odnosa.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Novi zaposlenik od kolega uči kako se zaobilazi postupak i zašto se to u uredu smatra prihvatljivim.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Definicije povoljne kršenju zakona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SUTHERLAND · ISTO DJELO (1947)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Sutherland delinkvenciju objašnjava viškom </a:t>
            </a:r>
            <a:r>
              <a:rPr b="1">
                <a:solidFill>
                  <a:srgbClr val="173D52"/>
                </a:solidFill>
              </a:rPr>
              <a:t>definicija povoljnih</a:t>
            </a:r>
            <a:r>
              <a:t> kršenju zakona nad onima koje mu se protive.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Definicija može kršenje određenog pravila prikazati kao prihvatljivo u određenoj situaciji. Ne mora značiti opće odobravanje svih kaznenih djela.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Osoba istodobno susreće suprotstavljene poruke. Važan je njihov odnos i značenje u njezinu iskustvu.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Rečenica „To je samo mala prečica koju svi koriste“ smanjuje važnost pravila u konkretnoj situaciji.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Četiri dimenzije društvenih utjecaja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SUTHERLAND · ISTO DJELO (1947)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Učestalost</a:t>
            </a:r>
            <a:r>
              <a:t> označava koliko se često odnos i komunikacija ostvaruju.</a:t>
            </a:r>
          </a:p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Trajanje</a:t>
            </a:r>
            <a:r>
              <a:t> pokazuje koliko dugo utjecaj traje.</a:t>
            </a:r>
          </a:p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Prioritet</a:t>
            </a:r>
            <a:r>
              <a:t> upućuje na to koliko se rano u životu određeni obrazac susreće.</a:t>
            </a:r>
          </a:p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Intenzitet</a:t>
            </a:r>
            <a:r>
              <a:t> uključuje važnost i prestiž osobe ili skupine s kojom je pojedinac povezan.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VAŽNO: Teorija ne prebrojava „dobre“ i „loše“ prijatelje. Istražuje kvalitetu i važnost odnosa.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800" b="1">
                <a:solidFill>
                  <a:srgbClr val="173D52"/>
                </a:solidFill>
                <a:latin typeface="DejaVu Sans"/>
              </a:defRPr>
            </a:pPr>
            <a:r>
              <a:t>SUTHERLAND: KRIMINALITET BIJELOG OVRATNIKA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solidFill>
            <a:srgbClr val="E4EDF2"/>
          </a:solidFill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1">
                <a:solidFill>
                  <a:srgbClr val="173D52"/>
                </a:solidFill>
                <a:latin typeface="DejaVu Sans"/>
              </a:defRPr>
            </a:pPr>
            <a:r>
              <a:t>WHITE COLLAR CRIME · 1949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White Collar Crime (1949) usmjerava pozornost na kršenja zakona povezana s poslovnim i profesionalnim djelovanjem društveno uglednih osoba.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Sutherland istražuje i korporacijske povrede koje ne ulaze jednako u uobičajenu sliku kriminaliteta.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Time osporava zaključke izvedene samo iz podataka o siromašnijim počiniteljima i pokazuje važnost organizacijskog okruženja.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Ugled i organizacija mogu prikriti kršenje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SUTHERLAND · WHITE COLLAR CRIME (1949)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Profesionalno okruženje može prenositi tehničko znanje i opravdanja koja podupiru nezakonite postupke.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Ugled počinitelja i drukčiji načini sankcioniranja utječu na vidljivost djela. Službene statistike zato ne prikazuju sve oblike kriminaliteta jednako.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Taj doprinos povezuje učenje s pitanjem društvene moći i selektivnosti reakcije.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Uspješna tvrtka uči novog djelatnika prikrivanju nedopuštenih dogovora i prikazuje ih kao nužan uvjet opstanka.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800" b="1">
                <a:solidFill>
                  <a:srgbClr val="173D52"/>
                </a:solidFill>
                <a:latin typeface="DejaVu Sans"/>
              </a:defRPr>
            </a:pPr>
            <a:r>
              <a:t>ALBERT K. COHEN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solidFill>
            <a:srgbClr val="E4EDF2"/>
          </a:solidFill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1">
                <a:solidFill>
                  <a:srgbClr val="173D52"/>
                </a:solidFill>
                <a:latin typeface="DejaVu Sans"/>
              </a:defRPr>
            </a:pPr>
            <a:r>
              <a:t>DELINQUENT BOYS: THE CULTURE OF THE GANG · 1955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Delinquent Boys: The Culture of the Gang (1955) objašnjava neke delinkventne subkulture mladih kroz </a:t>
            </a:r>
            <a:r>
              <a:rPr b="1">
                <a:solidFill>
                  <a:srgbClr val="173D52"/>
                </a:solidFill>
              </a:rPr>
              <a:t>statusnu frustraciju</a:t>
            </a:r>
            <a:r>
              <a:t>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Cohen istražuje mladiće iz radničke klase suočene sa srednjoklasnim kriterijima priznanja koje teško zadovoljavaju.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Odgovor može biti kolektivno stvaranje drukčijih kriterija statusa unutar vršnjačke skupine.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Skupina mijenja kriterije priznanja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COHEN · DELINQUENT BOYS (1955)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Ponašanje koje škola ili šira sredina osuđuje može unutar skupine postati izvor ugleda.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Prkos i kršenje pravila mogu pružiti priznanje ondje gdje dominantni putovi uspjeha donose iskustvo neuspjeha.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Cohen tako objašnjava zašto neka delinkventna ponašanja ne služe neposrednoj materijalnoj koristi. Njihovo značenje ovisi o publici pred kojom se izvode.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Učenik koji ne dobiva školsko priznanje stječe ugled u skupini javnim ponižavanjem nastavnika.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19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Subkultura i granice Cohenova objašnjenja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KRITIČKA PRIMJENA · COHEN (1955)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Subkultura označava posebne vrijednosti i značenja unutar šire kulture. Sama po sebi nije devijantna.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Cohenov model odnosi se na određene oblike skupne delinkvencije. Nije objašnjenje svih mladih ni svake radničke skupine.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Pri primjeni provjeravamo kriterije statusa, sastav skupine i iskustvo njezinih članova. Rodne i povijesne granice izvornog modela ostaju važne.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800" b="1">
                <a:solidFill>
                  <a:srgbClr val="173D52"/>
                </a:solidFill>
                <a:latin typeface="DejaVu Sans"/>
              </a:defRPr>
            </a:pPr>
            <a:r>
              <a:t>RICHARD A. CLOWARD I LLOYD E. OHLIN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solidFill>
            <a:srgbClr val="E4EDF2"/>
          </a:solidFill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1">
                <a:solidFill>
                  <a:srgbClr val="173D52"/>
                </a:solidFill>
                <a:latin typeface="DejaVu Sans"/>
              </a:defRPr>
            </a:pPr>
            <a:r>
              <a:t>DELINQUENCY AND OPPORTUNITY · 1960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Delinquency and Opportunity: A Theory of Delinquent Gangs (1960) povezuje društveni pritisak s nejednakom dostupnošću </a:t>
            </a:r>
            <a:r>
              <a:rPr b="1">
                <a:solidFill>
                  <a:srgbClr val="173D52"/>
                </a:solidFill>
              </a:rPr>
              <a:t>nelegitimnih prilika</a:t>
            </a:r>
            <a:r>
              <a:t>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Autori proširuju Mertonovo pitanje legitimnih sredstava: ni kriminalna znanja, kontakti i mogućnosti nisu jednako raspoređeni.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Razlikuju kriminalnu, konfliktnu i subkulturu povlačenja prema obilježjima okruženja i dostupnih putova statusa.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Kriminalna subkultura: organizirane prilike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CLOWARD I OHLIN · ISTO DJELO (1960)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Kriminalna subkultura razvija se ondje gdje postoje stabilnije ilegalne mreže i modeli učenja.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Mlađi mogu steći kontakte, vještine i pristup organiziranim oblicima pribavljanja koristi.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Postojanje takve strukture ne znači da svi stanovnici u njoj sudjeluju. Važno je kako se otvara pristup određenim ulogama.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Iskusni članovi mreže uvode mlađe u preprodaju ukradene robe i određuju tko smije sudjelovati.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Konfliktna subkultura: nasilje i ugled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CLOWARD I OHLIN · ISTO DJELO (1960)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Konfliktna subkultura povezuje se s nestabilnijim sredinama u kojima su organizirani putovi kriminalne dobiti slabije dostupni.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Nasilje i demonstracija snage mogu postati važan put stjecanja ugleda.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Tip opisuje odnos okruženja i statusnog ponašanja. Ne označuje svaku nasilnu skupinu niti sve stanovnike nekog područja.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Sukob s drugom skupinom donosi priznanje kroz reputaciju hrabrosti, a ne kroz organiziranu zaradu.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Subkultura povlačenja: zatvoreni putovi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CLOWARD I OHLIN · ISTO DJELO (1960)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Povlačenje autori povezuju s neuspjehom u pristupu i legitimnim i nelegitimnim putovima uspjeha.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Obrazac „dvostrukog neuspjeha“ može pridonijeti udaljavanju od dominantnih očekivanja i traženju drukčijeg skupnog života.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Tipove koristimo kao analitičke modele. Stvarne skupine mogu kombinirati različite obrasce, a ovisnost ne svodimo na jedini uzrok.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PRIMJER: Osoba bez dostupnog legitimnog puta i bez prihvaćanja u kriminalnoj mreži traži pripadanje u skupini usmjerenoj na povlačenje.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800" b="1">
                <a:solidFill>
                  <a:srgbClr val="173D52"/>
                </a:solidFill>
                <a:latin typeface="DejaVu Sans"/>
              </a:defRPr>
            </a:pPr>
            <a:r>
              <a:t>GRESHAM M. SYKES I DAVID MATZA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solidFill>
            <a:srgbClr val="E4EDF2"/>
          </a:solidFill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1">
                <a:solidFill>
                  <a:srgbClr val="173D52"/>
                </a:solidFill>
                <a:latin typeface="DejaVu Sans"/>
              </a:defRPr>
            </a:pPr>
            <a:r>
              <a:t>TECHNIQUES OF NEUTRALIZATION · 1957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Techniques of Neutralization: A Theory of Delinquency (1957) propituje pretpostavku da počinitelj potpuno odbacuje dominantne vrijednosti.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Osoba može priznavati normu, a u pojedinoj situaciji opravdanjem oslabiti njezinu obvezujuću snagu.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Neutralizacija može omogućiti kršenje uz očuvanje pozitivne slike o sebi. Razumjeti opravdanje ne znači prihvatiti ga kao valjano.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Pet tehnika neutralizacije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SYKES I MATZA · ISTO DJELO (1957)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Poricanje odgovornosti</a:t>
            </a:r>
            <a:r>
              <a:t> prikazuje postupak kao posljedicu okolnosti izvan vlastite kontrole.</a:t>
            </a:r>
          </a:p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Poricanje štete</a:t>
            </a:r>
            <a:r>
              <a:t> umanjuje ili odbacuje nanesenu štetu.</a:t>
            </a:r>
          </a:p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Poricanje žrtve</a:t>
            </a:r>
            <a:r>
              <a:t> tvrdi da je pogođena osoba zaslužila postupak.</a:t>
            </a:r>
          </a:p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Osuda onih koji osuđuju</a:t>
            </a:r>
            <a:r>
              <a:t> prebacuje pozornost na njihove navodne nedostatke.</a:t>
            </a:r>
          </a:p>
          <a:p>
            <a:pPr marL="201168" indent="-155448">
              <a:lnSpc>
                <a:spcPct val="107000"/>
              </a:lnSpc>
              <a:spcAft>
                <a:spcPts val="1000"/>
              </a:spcAft>
              <a:defRPr sz="2000" b="0">
                <a:solidFill>
                  <a:srgbClr val="26343C"/>
                </a:solidFill>
                <a:latin typeface="DejaVu Sans"/>
              </a:defRPr>
            </a:pPr>
            <a:r>
              <a:rPr b="1">
                <a:solidFill>
                  <a:srgbClr val="173D52"/>
                </a:solidFill>
              </a:rPr>
              <a:t>Pozivanje na više obveze</a:t>
            </a:r>
            <a:r>
              <a:t> daje prednost lojalnosti užoj skupini pred širom normom.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Odgovornost, šteta i žrtva u opravdanju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SYKES I MATZA · PRIMJERI (1957)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„Nisam imao izbora“ primjer je poricanja odgovornosti. Ograničene mogućnosti prikazuju se kao potpun izostanak vlastitog djelovanja.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„Nikome nije ništa“ primjer je poricanja štete. Posljedice se umanjuju ili zanemaruju.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„Zaslužio je“ primjer je poricanja žrtve. Štetni postupak prikazuje se kao opravdano kažnjavanje.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ANALIZA: U svakom primjeru mijenja se značenje vlastitog čina, a norma ne mora biti općenito odbačena.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Osuda kritičara i više obveze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SYKES I MATZA · PRIMJERI (1957)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„Tko ste vi da sudite?“ usmjerava pozornost na navodno licemjerje kritičara. Time se izbjegava razmatranje vlastitog postupka.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„Morao sam zbog svojih“ poziva se na obitelj, prijatelje ili skupinu kao važniju obvezu.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U oba slučaja treba odvojiti stvarni odnos obveza i odgovornosti od opravdanja kojim se kršenje norme prikazuje prihvatljivim.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Jedan slučaj, različita teorijska pitanja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PRIMJENA · RAZLIKOVANJE AUTORSKIH OBJAŠNJENJA</a:t>
            </a:r>
          </a:p>
        </p:txBody>
      </p:sp>
      <p:sp>
        <p:nvSpPr>
          <p:cNvPr id="9" name="Rounded Rectangle 5"/>
          <p:cNvSpPr/>
          <p:nvPr/>
        </p:nvSpPr>
        <p:spPr>
          <a:xfrm>
            <a:off x="749808" y="2331720"/>
            <a:ext cx="1046988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274320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Slučaj: skupina mladih redovito oštećuje zajednički prostor i međusobno potiče takvo ponašanje.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Shaw i McKay usmjeravaju nas na lokalnu organizaciju. Sutherland na učenje postupaka i definicija.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Cohenovo pitanje otkriva mogući status unutar skupine. Sykes i Matza usmjeravaju nas na opravdanja. Svako objašnjenje traži podatke, a ne samo naziv teorije.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5596128"/>
            <a:ext cx="10104120" cy="658368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700" b="0">
                <a:solidFill>
                  <a:srgbClr val="146B78"/>
                </a:solidFill>
                <a:latin typeface="DejaVu Sans"/>
              </a:defRPr>
            </a:pPr>
            <a:r>
              <a:t>ZADATAK: Za jednu teoriju navedite opažanje koje bi je poduprlo i nalaz koji bi je doveo u pitanje.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29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Prema teorijama društvene kontrole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PRIJELAZ U SLJEDEĆE PREDAVANJE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Ovo predavanje istražuje kako okruženje, odnosi i skupine mogu pridonijeti nastanku devijantnog ponašanja.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Sljedeće pitanje glasi: što ljude povezuje s normama i čini njihovo poštovanje vjerojatnim?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Teorije društvene kontrole preusmjeravaju objašnjenje prema vezama i ograničenjima koja otežavaju odstupanje.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232" y="384048"/>
            <a:ext cx="7315200" cy="256032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1000" b="1">
                <a:solidFill>
                  <a:srgbClr val="146B78"/>
                </a:solidFill>
                <a:latin typeface="DejaVu Sans"/>
              </a:defRPr>
            </a:pPr>
            <a:r>
              <a:t>P3  ·  SOCIOLOGIJA DEVIJANTNOSTI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713232" y="1682496"/>
            <a:ext cx="1143000" cy="50292"/>
          </a:xfrm>
          <a:prstGeom prst="rect">
            <a:avLst/>
          </a:prstGeom>
          <a:solidFill>
            <a:srgbClr val="234E70"/>
          </a:solidFill>
          <a:ln w="12700">
            <a:solidFill>
              <a:srgbClr val="234E7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881360" y="6419088"/>
            <a:ext cx="566928" cy="20116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/>
          <a:lstStyle/>
          <a:p>
            <a:pPr marL="0" indent="0" algn="ctr">
              <a:lnSpc>
                <a:spcPct val="107000"/>
              </a:lnSpc>
              <a:spcAft>
                <a:spcPts val="1000"/>
              </a:spcAft>
              <a:buNone/>
              <a:defRPr sz="1000" b="0">
                <a:solidFill>
                  <a:srgbClr val="173D52"/>
                </a:solidFill>
                <a:latin typeface="DejaVu Sans"/>
              </a:defRPr>
            </a:pPr>
            <a:r>
              <a:t>30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13232" y="749808"/>
            <a:ext cx="10789920" cy="841248"/>
          </a:xfrm>
          <a:prstGeom prst="rect">
            <a:avLst/>
          </a:prstGeom>
          <a:noFill/>
          <a:ln/>
        </p:spPr>
        <p:txBody>
          <a:bodyPr wrap="square" lIns="54864" tIns="27432" rIns="54864" bIns="27432" rtlCol="0" anchor="ctr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1000"/>
              </a:spcAft>
              <a:buNone/>
              <a:defRPr sz="2600" b="0">
                <a:solidFill>
                  <a:srgbClr val="173D52"/>
                </a:solidFill>
                <a:latin typeface="DejaVu Sans"/>
              </a:defRPr>
            </a:pPr>
            <a:r>
              <a:t>Kratki esej: kada skupina mijenja značenje</a:t>
            </a:r>
            <a:endParaRPr lang="en-US" sz="2450" dirty="0"/>
          </a:p>
        </p:txBody>
      </p:sp>
      <p:sp>
        <p:nvSpPr>
          <p:cNvPr id="6" name="TextBox 5"/>
          <p:cNvSpPr txBox="1"/>
          <p:nvPr/>
        </p:nvSpPr>
        <p:spPr>
          <a:xfrm>
            <a:off x="768096" y="1810512"/>
            <a:ext cx="10424160" cy="356616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1400" b="0">
                <a:solidFill>
                  <a:srgbClr val="146B78"/>
                </a:solidFill>
                <a:latin typeface="DejaVu Sans"/>
              </a:defRPr>
            </a:pPr>
            <a:r>
              <a:t>SAMOSTALAN RAD · VLASTITO ISKUSTVO</a:t>
            </a:r>
          </a:p>
        </p:txBody>
      </p:sp>
      <p:sp>
        <p:nvSpPr>
          <p:cNvPr id="8" name="Rounded Rectangle 5"/>
          <p:cNvSpPr/>
          <p:nvPr/>
        </p:nvSpPr>
        <p:spPr>
          <a:xfrm>
            <a:off x="749808" y="2331720"/>
            <a:ext cx="10469880" cy="3639312"/>
          </a:xfrm>
          <a:prstGeom prst="roundRect">
            <a:avLst/>
          </a:prstGeom>
          <a:solidFill>
            <a:srgbClr val="FFFFFF"/>
          </a:solidFill>
          <a:ln>
            <a:solidFill>
              <a:srgbClr val="CDD3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50976" y="2496312"/>
            <a:ext cx="10058400" cy="3291840"/>
          </a:xfrm>
          <a:prstGeom prst="rect">
            <a:avLst/>
          </a:prstGeom>
          <a:noFill/>
        </p:spPr>
        <p:txBody>
          <a:bodyPr wrap="square" lIns="54864" tIns="27432" rIns="54864" bIns="27432">
            <a:spAutoFit/>
          </a:bodyPr>
          <a:lstStyle/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Opišite vlastito iskustvo ili opažanje skupine koja tolerira ili nagrađuje ponašanje koje bi drugdje izazvalo osudu. Primjer ne mora uključivati kazneno djelo.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Odaberite jednog autora i pokažite što njegov pojam otkriva u opisanom slučaju.</a:t>
            </a:r>
          </a:p>
          <a:p>
            <a:pPr>
              <a:lnSpc>
                <a:spcPct val="107000"/>
              </a:lnSpc>
              <a:spcAft>
                <a:spcPts val="1000"/>
              </a:spcAft>
              <a:defRPr sz="2200" b="0">
                <a:solidFill>
                  <a:srgbClr val="26343C"/>
                </a:solidFill>
                <a:latin typeface="DejaVu Sans"/>
              </a:defRPr>
            </a:pPr>
            <a:r>
              <a:t>Razlikujte opažanje od tumačenja i razmotrite drugo moguće objašnjenje. Traži se vaše sociološko obrazloženje, a ne prepričavanje teorije.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</TotalTime>
  <Words>4981</Words>
  <Application>Microsoft Office PowerPoint</Application>
  <PresentationFormat>Široki zaslon</PresentationFormat>
  <Paragraphs>290</Paragraphs>
  <Slides>30</Slides>
  <Notes>30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30</vt:i4>
      </vt:variant>
    </vt:vector>
  </HeadingPairs>
  <TitlesOfParts>
    <vt:vector size="35" baseType="lpstr">
      <vt:lpstr>Aptos</vt:lpstr>
      <vt:lpstr>Arial</vt:lpstr>
      <vt:lpstr>Calibri</vt:lpstr>
      <vt:lpstr>DejaVu Sans</vt:lpstr>
      <vt:lpstr>Office Theme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Frankfurtska škola — Treći blok</dc:title>
  <dc:subject>STiP II – Frankfurtska škola</dc:subject>
  <dc:creator>OpenAI</dc:creator>
  <cp:lastModifiedBy>renato matic</cp:lastModifiedBy>
  <cp:revision>7</cp:revision>
  <dcterms:created xsi:type="dcterms:W3CDTF">2026-09-26T13:05:54Z</dcterms:created>
  <dcterms:modified xsi:type="dcterms:W3CDTF">2026-10-26T17:03:14Z</dcterms:modified>
</cp:coreProperties>
</file>