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888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OD POJEDINCA PREMA DRUŠTVU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17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U prvom predavanju zaključili smo da devijantnost nije moguće razumjeti samo promatranjem pojedinca i njegova ponašanja.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Sada činimo sljedeći korak: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Može li samo društvo stvarati uvjete u kojima određena odstupanja postaju vjerojatnija?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Durkheim i Merton nude dva različita, ali povezana sociološka odgovora.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prepisivanje na ispitu promatramo i kroz pravila ocjenjivanja, pritisak uspjeha i ponašanje kolega.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GDJE TRAŽIMO UZROKE DEVIJANTNOSTI?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74519"/>
            <a:ext cx="1051560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500" b="1">
                <a:solidFill>
                  <a:srgbClr val="173D52"/>
                </a:solidFill>
                <a:latin typeface="DejaVu Sans"/>
              </a:defRPr>
            </a:pPr>
            <a:r>
              <a:t>Gdje tražimo objašnjenje devijantnosti?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560320"/>
            <a:ext cx="10058400" cy="192046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5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 u</a:t>
            </a:r>
            <a:r>
              <a:rPr dirty="0"/>
              <a:t> </a:t>
            </a:r>
            <a:r>
              <a:rPr lang="en-GB" dirty="0" err="1"/>
              <a:t>organizmu</a:t>
            </a:r>
            <a:r>
              <a:rPr dirty="0"/>
              <a:t> </a:t>
            </a:r>
            <a:r>
              <a:rPr lang="en-GB" dirty="0" err="1"/>
              <a:t>individue</a:t>
            </a:r>
            <a:r>
              <a:rPr dirty="0"/>
              <a:t>?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5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u</a:t>
            </a:r>
            <a:r>
              <a:rPr dirty="0"/>
              <a:t> </a:t>
            </a:r>
            <a:r>
              <a:rPr dirty="0" err="1"/>
              <a:t>njegovoj</a:t>
            </a:r>
            <a:r>
              <a:rPr dirty="0"/>
              <a:t> </a:t>
            </a:r>
            <a:r>
              <a:rPr dirty="0" err="1"/>
              <a:t>osobnosti</a:t>
            </a:r>
            <a:r>
              <a:rPr dirty="0"/>
              <a:t>?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5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u</a:t>
            </a:r>
            <a:r>
              <a:rPr dirty="0"/>
              <a:t> </a:t>
            </a:r>
            <a:r>
              <a:rPr dirty="0" err="1"/>
              <a:t>društveno</a:t>
            </a:r>
            <a:r>
              <a:rPr lang="en-GB" dirty="0"/>
              <a:t>m</a:t>
            </a:r>
            <a:r>
              <a:rPr dirty="0"/>
              <a:t> </a:t>
            </a:r>
            <a:r>
              <a:rPr dirty="0" err="1"/>
              <a:t>okoli</a:t>
            </a:r>
            <a:r>
              <a:rPr lang="en-GB" dirty="0" err="1"/>
              <a:t>šu</a:t>
            </a:r>
            <a:r>
              <a:rPr dirty="0"/>
              <a:t>?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5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u</a:t>
            </a:r>
            <a:r>
              <a:rPr dirty="0"/>
              <a:t> </a:t>
            </a:r>
            <a:r>
              <a:rPr dirty="0" err="1"/>
              <a:t>društvenoj</a:t>
            </a:r>
            <a:r>
              <a:rPr dirty="0"/>
              <a:t> </a:t>
            </a:r>
            <a:r>
              <a:rPr dirty="0" err="1"/>
              <a:t>strukturi</a:t>
            </a:r>
            <a:r>
              <a:rPr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120640"/>
            <a:ext cx="10058400" cy="773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300" b="1">
                <a:solidFill>
                  <a:srgbClr val="173D52"/>
                </a:solidFill>
                <a:latin typeface="DejaVu Sans"/>
              </a:defRPr>
            </a:pPr>
            <a:r>
              <a:rPr dirty="0" err="1"/>
              <a:t>Različiti</a:t>
            </a:r>
            <a:r>
              <a:rPr dirty="0"/>
              <a:t> </a:t>
            </a:r>
            <a:r>
              <a:rPr dirty="0" err="1"/>
              <a:t>odgovori</a:t>
            </a:r>
            <a:r>
              <a:rPr dirty="0"/>
              <a:t> </a:t>
            </a:r>
            <a:r>
              <a:rPr dirty="0" err="1"/>
              <a:t>oblikuju</a:t>
            </a:r>
            <a:r>
              <a:rPr dirty="0"/>
              <a:t> </a:t>
            </a:r>
            <a:r>
              <a:rPr dirty="0" err="1"/>
              <a:t>različite</a:t>
            </a:r>
            <a:r>
              <a:rPr dirty="0"/>
              <a:t> </a:t>
            </a:r>
            <a:r>
              <a:rPr dirty="0" err="1"/>
              <a:t>teorijske</a:t>
            </a:r>
            <a:r>
              <a:rPr dirty="0"/>
              <a:t> </a:t>
            </a:r>
            <a:r>
              <a:rPr dirty="0" err="1"/>
              <a:t>tradicije</a:t>
            </a:r>
            <a:r>
              <a:rPr dirty="0"/>
              <a:t>. </a:t>
            </a:r>
            <a:r>
              <a:rPr i="1" dirty="0" err="1"/>
              <a:t>Sociologija</a:t>
            </a:r>
            <a:r>
              <a:rPr i="1" dirty="0"/>
              <a:t> </a:t>
            </a:r>
            <a:r>
              <a:rPr i="1" dirty="0" err="1"/>
              <a:t>istražuje</a:t>
            </a:r>
            <a:r>
              <a:rPr i="1" dirty="0"/>
              <a:t> </a:t>
            </a:r>
            <a:r>
              <a:rPr i="1" dirty="0" err="1"/>
              <a:t>odnos</a:t>
            </a:r>
            <a:r>
              <a:rPr i="1" dirty="0"/>
              <a:t> </a:t>
            </a:r>
            <a:r>
              <a:rPr lang="en-GB" i="1" dirty="0" err="1"/>
              <a:t>osobe</a:t>
            </a:r>
            <a:r>
              <a:rPr i="1" dirty="0"/>
              <a:t> </a:t>
            </a:r>
            <a:r>
              <a:rPr i="1" dirty="0" err="1"/>
              <a:t>i</a:t>
            </a:r>
            <a:r>
              <a:rPr i="1" dirty="0"/>
              <a:t> </a:t>
            </a:r>
            <a:r>
              <a:rPr i="1" dirty="0" err="1"/>
              <a:t>društva</a:t>
            </a:r>
            <a:r>
              <a:rPr i="1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RANI BIOLOŠKI ODGOVOR: CESARE LOMBROSO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17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Cesare Lombroso </a:t>
            </a:r>
            <a:r>
              <a:rPr dirty="0" err="1"/>
              <a:t>pokušavao</a:t>
            </a:r>
            <a:r>
              <a:rPr dirty="0"/>
              <a:t> je </a:t>
            </a:r>
            <a:r>
              <a:rPr dirty="0" err="1"/>
              <a:t>kriminalno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 </a:t>
            </a:r>
            <a:r>
              <a:rPr dirty="0" err="1"/>
              <a:t>objasniti</a:t>
            </a:r>
            <a:r>
              <a:rPr dirty="0"/>
              <a:t> </a:t>
            </a:r>
            <a:r>
              <a:rPr dirty="0" err="1"/>
              <a:t>biološkim</a:t>
            </a:r>
            <a:r>
              <a:rPr dirty="0"/>
              <a:t> </a:t>
            </a:r>
            <a:r>
              <a:rPr dirty="0" err="1"/>
              <a:t>osobinama</a:t>
            </a:r>
            <a:r>
              <a:rPr dirty="0"/>
              <a:t> </a:t>
            </a:r>
            <a:r>
              <a:rPr dirty="0" err="1"/>
              <a:t>pojedinca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Koncept</a:t>
            </a:r>
            <a:r>
              <a:rPr dirty="0"/>
              <a:t> „</a:t>
            </a:r>
            <a:r>
              <a:rPr dirty="0" err="1"/>
              <a:t>rođenog</a:t>
            </a:r>
            <a:r>
              <a:rPr dirty="0"/>
              <a:t> </a:t>
            </a:r>
            <a:r>
              <a:rPr dirty="0" err="1"/>
              <a:t>zločinca</a:t>
            </a:r>
            <a:r>
              <a:rPr dirty="0"/>
              <a:t>“ </a:t>
            </a:r>
            <a:r>
              <a:rPr dirty="0" err="1"/>
              <a:t>povezivao</a:t>
            </a:r>
            <a:r>
              <a:rPr dirty="0"/>
              <a:t> je s </a:t>
            </a:r>
            <a:r>
              <a:rPr dirty="0" err="1"/>
              <a:t>atavizmom</a:t>
            </a:r>
            <a:r>
              <a:rPr lang="en-GB" dirty="0"/>
              <a:t>: </a:t>
            </a:r>
            <a:r>
              <a:rPr dirty="0" err="1"/>
              <a:t>sklonost</a:t>
            </a:r>
            <a:r>
              <a:rPr dirty="0"/>
              <a:t> </a:t>
            </a:r>
            <a:r>
              <a:rPr dirty="0" err="1"/>
              <a:t>kriminalnom</a:t>
            </a:r>
            <a:r>
              <a:rPr dirty="0"/>
              <a:t> </a:t>
            </a:r>
            <a:r>
              <a:rPr dirty="0" err="1"/>
              <a:t>ponašanju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prepoznavati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određenim</a:t>
            </a:r>
            <a:r>
              <a:rPr dirty="0"/>
              <a:t> </a:t>
            </a:r>
            <a:r>
              <a:rPr dirty="0" err="1"/>
              <a:t>tjelesnim</a:t>
            </a:r>
            <a:r>
              <a:rPr dirty="0"/>
              <a:t> </a:t>
            </a:r>
            <a:r>
              <a:rPr dirty="0" err="1"/>
              <a:t>obilježjima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Takve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pretpostavke</a:t>
            </a:r>
            <a:r>
              <a:rPr dirty="0"/>
              <a:t> </a:t>
            </a:r>
            <a:r>
              <a:rPr dirty="0" err="1"/>
              <a:t>poslije</a:t>
            </a:r>
            <a:r>
              <a:rPr dirty="0"/>
              <a:t> </a:t>
            </a:r>
            <a:r>
              <a:rPr dirty="0" err="1"/>
              <a:t>znanstveno</a:t>
            </a:r>
            <a:r>
              <a:rPr dirty="0"/>
              <a:t> </a:t>
            </a:r>
            <a:r>
              <a:rPr dirty="0" err="1"/>
              <a:t>ozbiljno</a:t>
            </a:r>
            <a:r>
              <a:rPr dirty="0"/>
              <a:t> </a:t>
            </a:r>
            <a:r>
              <a:rPr dirty="0" err="1"/>
              <a:t>osporene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Za </a:t>
            </a:r>
            <a:r>
              <a:rPr dirty="0" err="1"/>
              <a:t>nas</a:t>
            </a:r>
            <a:r>
              <a:rPr dirty="0"/>
              <a:t> je </a:t>
            </a:r>
            <a:r>
              <a:rPr dirty="0" err="1"/>
              <a:t>važnije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je Lombroso </a:t>
            </a:r>
            <a:r>
              <a:rPr dirty="0" err="1"/>
              <a:t>postavio</a:t>
            </a:r>
            <a:r>
              <a:rPr dirty="0"/>
              <a:t> </a:t>
            </a:r>
            <a:r>
              <a:rPr dirty="0" err="1"/>
              <a:t>nego</a:t>
            </a:r>
            <a:r>
              <a:rPr dirty="0"/>
              <a:t> </a:t>
            </a:r>
            <a:r>
              <a:rPr dirty="0" err="1"/>
              <a:t>odgovor</a:t>
            </a:r>
            <a:r>
              <a:rPr dirty="0"/>
              <a:t> koji je </a:t>
            </a:r>
            <a:r>
              <a:rPr dirty="0" err="1"/>
              <a:t>ponudio</a:t>
            </a:r>
            <a:r>
              <a:rPr dirty="0"/>
              <a:t>: </a:t>
            </a:r>
            <a:r>
              <a:rPr b="1" i="1" dirty="0" err="1"/>
              <a:t>nalazi</a:t>
            </a:r>
            <a:r>
              <a:rPr b="1" i="1" dirty="0"/>
              <a:t> li se </a:t>
            </a:r>
            <a:r>
              <a:rPr b="1" i="1" dirty="0" err="1"/>
              <a:t>uzrok</a:t>
            </a:r>
            <a:r>
              <a:rPr b="1" i="1" dirty="0"/>
              <a:t> </a:t>
            </a:r>
            <a:r>
              <a:rPr b="1" i="1" dirty="0" err="1"/>
              <a:t>devijantnosti</a:t>
            </a:r>
            <a:r>
              <a:rPr b="1" i="1" dirty="0"/>
              <a:t> u </a:t>
            </a:r>
            <a:r>
              <a:rPr b="1" i="1" dirty="0" err="1"/>
              <a:t>samom</a:t>
            </a:r>
            <a:r>
              <a:rPr b="1" i="1" dirty="0"/>
              <a:t> </a:t>
            </a:r>
            <a:r>
              <a:rPr b="1" i="1" dirty="0" err="1"/>
              <a:t>pojedincu</a:t>
            </a:r>
            <a:r>
              <a:rPr b="1" i="1"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6122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rPr dirty="0"/>
              <a:t>PRIMJER  </a:t>
            </a:r>
            <a:r>
              <a:rPr lang="en-GB" dirty="0"/>
              <a:t>p</a:t>
            </a:r>
            <a:r>
              <a:rPr dirty="0" err="1"/>
              <a:t>ogrešnog</a:t>
            </a:r>
            <a:r>
              <a:rPr dirty="0"/>
              <a:t> </a:t>
            </a:r>
            <a:r>
              <a:rPr dirty="0" err="1"/>
              <a:t>zaključivanja</a:t>
            </a:r>
            <a:r>
              <a:rPr dirty="0"/>
              <a:t>: </a:t>
            </a:r>
            <a:r>
              <a:rPr dirty="0" err="1"/>
              <a:t>izgled</a:t>
            </a:r>
            <a:r>
              <a:rPr dirty="0"/>
              <a:t> </a:t>
            </a:r>
            <a:r>
              <a:rPr dirty="0" err="1"/>
              <a:t>lica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oblik</a:t>
            </a:r>
            <a:r>
              <a:rPr dirty="0"/>
              <a:t> </a:t>
            </a:r>
            <a:r>
              <a:rPr dirty="0" err="1"/>
              <a:t>glave</a:t>
            </a:r>
            <a:r>
              <a:rPr dirty="0"/>
              <a:t> ne </a:t>
            </a:r>
            <a:r>
              <a:rPr dirty="0" err="1"/>
              <a:t>dokazuju</a:t>
            </a:r>
            <a:r>
              <a:rPr dirty="0"/>
              <a:t> da je </a:t>
            </a:r>
            <a:r>
              <a:rPr dirty="0" err="1"/>
              <a:t>netko</a:t>
            </a:r>
            <a:r>
              <a:rPr dirty="0"/>
              <a:t> </a:t>
            </a:r>
            <a:r>
              <a:rPr dirty="0" err="1"/>
              <a:t>sklon</a:t>
            </a:r>
            <a:r>
              <a:rPr dirty="0"/>
              <a:t> </a:t>
            </a:r>
            <a:r>
              <a:rPr dirty="0" err="1"/>
              <a:t>kriminalu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700" b="1">
                <a:solidFill>
                  <a:srgbClr val="26343C"/>
                </a:solidFill>
                <a:latin typeface="DejaVu Sans"/>
              </a:defRPr>
            </a:pPr>
            <a:r>
              <a:t>BIOLOŠKO OBJAŠNJENJE NIJE NESTALO S LOMBROSOM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039112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William Sheldon povezivao je tjelesnu konstituciju s temperamentom i sklonošću određenim oblicima ponašanja.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3264408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Suvremena istraživanja biologije ponašanja mnogo su složenija od tih ranih teorija i ne dopuštaju jednostavan zaključak da određena tjelesna osobina „proizvodi“ devijantnost.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170432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0976" y="4489704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1">
                <a:solidFill>
                  <a:srgbClr val="26343C"/>
                </a:solidFill>
                <a:latin typeface="DejaVu Sans"/>
              </a:defRPr>
            </a:pPr>
            <a:r>
              <a:t>Biološki čimbenici mogu biti predmet istraživanja, ali društveno ponašanje ne možemo objasniti jednostavnim biološkim determinizmom.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PSIHOLOŠKI ODGOVORI: FREUD I EYSENCK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294702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Psihološki</a:t>
            </a:r>
            <a:r>
              <a:rPr dirty="0"/>
              <a:t> </a:t>
            </a:r>
            <a:r>
              <a:rPr dirty="0" err="1"/>
              <a:t>pristupi</a:t>
            </a:r>
            <a:r>
              <a:rPr dirty="0"/>
              <a:t> </a:t>
            </a:r>
            <a:r>
              <a:rPr dirty="0" err="1"/>
              <a:t>težište</a:t>
            </a:r>
            <a:r>
              <a:rPr dirty="0"/>
              <a:t> </a:t>
            </a:r>
            <a:r>
              <a:rPr dirty="0" err="1"/>
              <a:t>premještaju</a:t>
            </a:r>
            <a:r>
              <a:rPr dirty="0"/>
              <a:t> s </a:t>
            </a:r>
            <a:r>
              <a:rPr dirty="0" err="1"/>
              <a:t>tijela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ličnost</a:t>
            </a:r>
            <a:r>
              <a:rPr dirty="0"/>
              <a:t>, </a:t>
            </a:r>
            <a:r>
              <a:rPr dirty="0" err="1"/>
              <a:t>psihičke</a:t>
            </a:r>
            <a:r>
              <a:rPr dirty="0"/>
              <a:t> </a:t>
            </a:r>
            <a:r>
              <a:rPr dirty="0" err="1"/>
              <a:t>procese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individualne</a:t>
            </a:r>
            <a:r>
              <a:rPr dirty="0"/>
              <a:t> </a:t>
            </a:r>
            <a:r>
              <a:rPr dirty="0" err="1"/>
              <a:t>razlike</a:t>
            </a:r>
            <a:r>
              <a:rPr dirty="0"/>
              <a:t>.</a:t>
            </a:r>
            <a:endParaRPr lang="en-GB" dirty="0"/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P</a:t>
            </a:r>
            <a:r>
              <a:rPr dirty="0" err="1"/>
              <a:t>sihoanalitičk</a:t>
            </a:r>
            <a:r>
              <a:rPr lang="en-GB" dirty="0"/>
              <a:t>a</a:t>
            </a:r>
            <a:r>
              <a:rPr dirty="0"/>
              <a:t> </a:t>
            </a:r>
            <a:r>
              <a:rPr dirty="0" err="1"/>
              <a:t>perspektiv</a:t>
            </a:r>
            <a:r>
              <a:rPr lang="en-GB" dirty="0"/>
              <a:t>a: </a:t>
            </a:r>
            <a:r>
              <a:rPr dirty="0" err="1"/>
              <a:t>devijantno</a:t>
            </a:r>
            <a:r>
              <a:rPr lang="en-GB" dirty="0" err="1"/>
              <a:t>st</a:t>
            </a:r>
            <a:r>
              <a:rPr lang="en-GB" dirty="0"/>
              <a:t> </a:t>
            </a:r>
            <a:r>
              <a:rPr lang="en-GB" dirty="0" err="1"/>
              <a:t>promatra</a:t>
            </a:r>
            <a:r>
              <a:rPr dirty="0"/>
              <a:t> </a:t>
            </a:r>
            <a:r>
              <a:rPr dirty="0" err="1"/>
              <a:t>kroz</a:t>
            </a:r>
            <a:r>
              <a:rPr dirty="0"/>
              <a:t> </a:t>
            </a:r>
            <a:r>
              <a:rPr b="1" i="1" dirty="0" err="1"/>
              <a:t>odnos</a:t>
            </a:r>
            <a:r>
              <a:rPr b="1" i="1" dirty="0"/>
              <a:t> </a:t>
            </a:r>
            <a:r>
              <a:rPr b="1" i="1" dirty="0" err="1"/>
              <a:t>nagonskih</a:t>
            </a:r>
            <a:r>
              <a:rPr b="1" i="1" dirty="0"/>
              <a:t> </a:t>
            </a:r>
            <a:r>
              <a:rPr b="1" i="1" dirty="0" err="1"/>
              <a:t>impulsa</a:t>
            </a:r>
            <a:r>
              <a:rPr b="1" i="1" dirty="0"/>
              <a:t>, </a:t>
            </a:r>
            <a:r>
              <a:rPr b="1" i="1" dirty="0" err="1"/>
              <a:t>ega</a:t>
            </a:r>
            <a:r>
              <a:rPr b="1" i="1" dirty="0"/>
              <a:t> </a:t>
            </a:r>
            <a:r>
              <a:rPr b="1" i="1" dirty="0" err="1"/>
              <a:t>i</a:t>
            </a:r>
            <a:r>
              <a:rPr b="1" i="1" dirty="0"/>
              <a:t> </a:t>
            </a:r>
            <a:r>
              <a:rPr b="1" i="1" dirty="0" err="1"/>
              <a:t>internaliziranih</a:t>
            </a:r>
            <a:r>
              <a:rPr b="1" i="1" dirty="0"/>
              <a:t> </a:t>
            </a:r>
            <a:r>
              <a:rPr b="1" i="1" dirty="0" err="1"/>
              <a:t>moralnih</a:t>
            </a:r>
            <a:r>
              <a:rPr b="1" i="1" dirty="0"/>
              <a:t> </a:t>
            </a:r>
            <a:r>
              <a:rPr b="1" i="1" dirty="0" err="1"/>
              <a:t>zabrana</a:t>
            </a:r>
            <a:r>
              <a:rPr b="1" i="1" dirty="0"/>
              <a:t> </a:t>
            </a:r>
            <a:r>
              <a:rPr b="1" i="1" dirty="0" err="1"/>
              <a:t>superega</a:t>
            </a:r>
            <a:r>
              <a:rPr b="1" i="1"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Eysenck je </a:t>
            </a:r>
            <a:r>
              <a:rPr dirty="0" err="1"/>
              <a:t>kriminalno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antisocijalno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 </a:t>
            </a:r>
            <a:r>
              <a:rPr dirty="0" err="1"/>
              <a:t>povezivao</a:t>
            </a:r>
            <a:r>
              <a:rPr dirty="0"/>
              <a:t> s </a:t>
            </a:r>
            <a:r>
              <a:rPr dirty="0" err="1"/>
              <a:t>određenim</a:t>
            </a:r>
            <a:r>
              <a:rPr dirty="0"/>
              <a:t> </a:t>
            </a:r>
            <a:r>
              <a:rPr dirty="0" err="1"/>
              <a:t>dimenzijama</a:t>
            </a:r>
            <a:r>
              <a:rPr dirty="0"/>
              <a:t> </a:t>
            </a:r>
            <a:r>
              <a:rPr dirty="0" err="1"/>
              <a:t>ličnosti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procesima</a:t>
            </a:r>
            <a:r>
              <a:rPr dirty="0"/>
              <a:t> </a:t>
            </a:r>
            <a:r>
              <a:rPr dirty="0" err="1"/>
              <a:t>uvjetovanja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I </a:t>
            </a:r>
            <a:r>
              <a:rPr dirty="0" err="1"/>
              <a:t>ovdje</a:t>
            </a:r>
            <a:r>
              <a:rPr dirty="0"/>
              <a:t> je </a:t>
            </a:r>
            <a:r>
              <a:rPr dirty="0" err="1"/>
              <a:t>primarna</a:t>
            </a:r>
            <a:r>
              <a:rPr dirty="0"/>
              <a:t> </a:t>
            </a:r>
            <a:r>
              <a:rPr dirty="0" err="1"/>
              <a:t>jedinica</a:t>
            </a:r>
            <a:r>
              <a:rPr dirty="0"/>
              <a:t> </a:t>
            </a:r>
            <a:r>
              <a:rPr dirty="0" err="1"/>
              <a:t>objašnjenja</a:t>
            </a:r>
            <a:r>
              <a:rPr dirty="0"/>
              <a:t> </a:t>
            </a:r>
            <a:r>
              <a:rPr dirty="0" err="1"/>
              <a:t>pojedinac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isti ispad bijesa možemo istraživati kroz samokontrolu pojedinca ili kroz odnose i pravila u skupini.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ŠTO SOCIOLOGIJA MIJENJA?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279826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Sociologija</a:t>
            </a:r>
            <a:r>
              <a:rPr dirty="0"/>
              <a:t> ne mora </a:t>
            </a:r>
            <a:r>
              <a:rPr dirty="0" err="1"/>
              <a:t>poricati</a:t>
            </a:r>
            <a:r>
              <a:rPr dirty="0"/>
              <a:t> da se </a:t>
            </a:r>
            <a:r>
              <a:rPr dirty="0" err="1"/>
              <a:t>pojedinci</a:t>
            </a:r>
            <a:r>
              <a:rPr dirty="0"/>
              <a:t> </a:t>
            </a:r>
            <a:r>
              <a:rPr dirty="0" err="1"/>
              <a:t>međusobno</a:t>
            </a:r>
            <a:r>
              <a:rPr dirty="0"/>
              <a:t> </a:t>
            </a:r>
            <a:r>
              <a:rPr dirty="0" err="1"/>
              <a:t>razlikuju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Ona </a:t>
            </a:r>
            <a:r>
              <a:rPr dirty="0" err="1"/>
              <a:t>postavlja</a:t>
            </a:r>
            <a:r>
              <a:rPr dirty="0"/>
              <a:t> </a:t>
            </a:r>
            <a:r>
              <a:rPr dirty="0" err="1"/>
              <a:t>drugo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: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- </a:t>
            </a:r>
            <a:r>
              <a:rPr dirty="0" err="1"/>
              <a:t>Zašto</a:t>
            </a:r>
            <a:r>
              <a:rPr dirty="0"/>
              <a:t> se </a:t>
            </a:r>
            <a:r>
              <a:rPr dirty="0" err="1"/>
              <a:t>obrasci</a:t>
            </a:r>
            <a:r>
              <a:rPr dirty="0"/>
              <a:t> </a:t>
            </a:r>
            <a:r>
              <a:rPr dirty="0" err="1"/>
              <a:t>devijantnosti</a:t>
            </a:r>
            <a:r>
              <a:rPr dirty="0"/>
              <a:t> </a:t>
            </a:r>
            <a:r>
              <a:rPr dirty="0" err="1"/>
              <a:t>sustavno</a:t>
            </a:r>
            <a:r>
              <a:rPr dirty="0"/>
              <a:t> </a:t>
            </a:r>
            <a:r>
              <a:rPr dirty="0" err="1"/>
              <a:t>razlikuju</a:t>
            </a:r>
            <a:r>
              <a:rPr dirty="0"/>
              <a:t> </a:t>
            </a:r>
            <a:r>
              <a:rPr dirty="0" err="1"/>
              <a:t>među</a:t>
            </a:r>
            <a:r>
              <a:rPr dirty="0"/>
              <a:t> </a:t>
            </a:r>
            <a:r>
              <a:rPr dirty="0" err="1"/>
              <a:t>društvima</a:t>
            </a:r>
            <a:r>
              <a:rPr dirty="0"/>
              <a:t>, </a:t>
            </a:r>
            <a:r>
              <a:rPr dirty="0" err="1"/>
              <a:t>skupinama</a:t>
            </a:r>
            <a:r>
              <a:rPr dirty="0"/>
              <a:t>, </a:t>
            </a:r>
            <a:r>
              <a:rPr dirty="0" err="1"/>
              <a:t>razdobljima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društvenim</a:t>
            </a:r>
            <a:r>
              <a:rPr dirty="0"/>
              <a:t> </a:t>
            </a:r>
            <a:r>
              <a:rPr dirty="0" err="1"/>
              <a:t>položajima</a:t>
            </a:r>
            <a:r>
              <a:rPr dirty="0"/>
              <a:t>?</a:t>
            </a:r>
            <a:endParaRPr lang="en-GB" dirty="0"/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- </a:t>
            </a:r>
            <a:r>
              <a:rPr dirty="0" err="1"/>
              <a:t>Ako</a:t>
            </a:r>
            <a:r>
              <a:rPr dirty="0"/>
              <a:t> </a:t>
            </a:r>
            <a:r>
              <a:rPr dirty="0" err="1"/>
              <a:t>postoje</a:t>
            </a:r>
            <a:r>
              <a:rPr dirty="0"/>
              <a:t> </a:t>
            </a:r>
            <a:r>
              <a:rPr dirty="0" err="1"/>
              <a:t>pravilnosti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razini</a:t>
            </a:r>
            <a:r>
              <a:rPr dirty="0"/>
              <a:t> </a:t>
            </a:r>
            <a:r>
              <a:rPr dirty="0" err="1"/>
              <a:t>društva</a:t>
            </a:r>
            <a:r>
              <a:rPr dirty="0"/>
              <a:t>, </a:t>
            </a:r>
            <a:r>
              <a:rPr dirty="0" err="1"/>
              <a:t>njih</a:t>
            </a:r>
            <a:r>
              <a:rPr dirty="0"/>
              <a:t> ne </a:t>
            </a:r>
            <a:r>
              <a:rPr dirty="0" err="1"/>
              <a:t>možemo</a:t>
            </a:r>
            <a:r>
              <a:rPr dirty="0"/>
              <a:t> </a:t>
            </a:r>
            <a:r>
              <a:rPr dirty="0" err="1"/>
              <a:t>potpuno</a:t>
            </a:r>
            <a:r>
              <a:rPr dirty="0"/>
              <a:t> </a:t>
            </a:r>
            <a:r>
              <a:rPr dirty="0" err="1"/>
              <a:t>objasniti</a:t>
            </a:r>
            <a:r>
              <a:rPr dirty="0"/>
              <a:t> </a:t>
            </a:r>
            <a:r>
              <a:rPr dirty="0" err="1"/>
              <a:t>samo</a:t>
            </a:r>
            <a:r>
              <a:rPr dirty="0"/>
              <a:t> </a:t>
            </a:r>
            <a:r>
              <a:rPr dirty="0" err="1"/>
              <a:t>osobinama</a:t>
            </a:r>
            <a:r>
              <a:rPr dirty="0"/>
              <a:t> </a:t>
            </a:r>
            <a:r>
              <a:rPr dirty="0" err="1"/>
              <a:t>pojedinaca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Upravo</a:t>
            </a:r>
            <a:r>
              <a:rPr dirty="0"/>
              <a:t> 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počinje</a:t>
            </a:r>
            <a:r>
              <a:rPr dirty="0"/>
              <a:t> </a:t>
            </a:r>
            <a:r>
              <a:rPr dirty="0" err="1"/>
              <a:t>sociološki</a:t>
            </a:r>
            <a:r>
              <a:rPr dirty="0"/>
              <a:t> </a:t>
            </a:r>
            <a:r>
              <a:rPr dirty="0" err="1"/>
              <a:t>zaokret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ako se prepisivanje ponavlja u cijeloj generaciji, istražujemo i način provjere znanja te očekivanja o uspjehu.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26343C"/>
                </a:solidFill>
                <a:latin typeface="DejaVu Sans"/>
              </a:defRPr>
            </a:pPr>
            <a:r>
              <a:t>DRUŠTVENE ČINJENICE OBJAŠNJAVAMO DRUŠTVENIM ČINJENICAMA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039112"/>
            <a:ext cx="10067544" cy="10266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Émile Durkheim</a:t>
            </a:r>
            <a:r>
              <a:rPr lang="en-GB" dirty="0"/>
              <a:t>:</a:t>
            </a:r>
            <a:r>
              <a:rPr dirty="0"/>
              <a:t> </a:t>
            </a:r>
            <a:r>
              <a:rPr dirty="0" err="1"/>
              <a:t>sociologiju</a:t>
            </a:r>
            <a:r>
              <a:rPr dirty="0"/>
              <a:t> </a:t>
            </a:r>
            <a:r>
              <a:rPr lang="en-GB" dirty="0" err="1"/>
              <a:t>shvaća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znanost</a:t>
            </a:r>
            <a:r>
              <a:rPr dirty="0"/>
              <a:t> </a:t>
            </a:r>
            <a:r>
              <a:rPr dirty="0" err="1"/>
              <a:t>koja</a:t>
            </a:r>
            <a:r>
              <a:rPr dirty="0"/>
              <a:t> </a:t>
            </a:r>
            <a:r>
              <a:rPr dirty="0" err="1"/>
              <a:t>društvene</a:t>
            </a:r>
            <a:r>
              <a:rPr dirty="0"/>
              <a:t> </a:t>
            </a:r>
            <a:r>
              <a:rPr dirty="0" err="1"/>
              <a:t>pojave</a:t>
            </a:r>
            <a:r>
              <a:rPr dirty="0"/>
              <a:t> </a:t>
            </a:r>
            <a:r>
              <a:rPr dirty="0" err="1"/>
              <a:t>objašnjava</a:t>
            </a:r>
            <a:r>
              <a:rPr dirty="0"/>
              <a:t> </a:t>
            </a:r>
            <a:r>
              <a:rPr dirty="0" err="1"/>
              <a:t>društvenim</a:t>
            </a:r>
            <a:r>
              <a:rPr dirty="0"/>
              <a:t> </a:t>
            </a:r>
            <a:r>
              <a:rPr dirty="0" err="1"/>
              <a:t>uzrocima</a:t>
            </a:r>
            <a:r>
              <a:rPr dirty="0"/>
              <a:t>, a ne </a:t>
            </a:r>
            <a:r>
              <a:rPr dirty="0" err="1"/>
              <a:t>njihovim</a:t>
            </a:r>
            <a:r>
              <a:rPr dirty="0"/>
              <a:t> </a:t>
            </a:r>
            <a:r>
              <a:rPr dirty="0" err="1"/>
              <a:t>svođenjem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individualnu</a:t>
            </a:r>
            <a:r>
              <a:rPr dirty="0"/>
              <a:t> </a:t>
            </a:r>
            <a:r>
              <a:rPr dirty="0" err="1"/>
              <a:t>psihologiju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3264408"/>
            <a:ext cx="10067544" cy="6937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Norme</a:t>
            </a:r>
            <a:r>
              <a:rPr dirty="0"/>
              <a:t>, </a:t>
            </a:r>
            <a:r>
              <a:rPr dirty="0" err="1"/>
              <a:t>institucije</a:t>
            </a:r>
            <a:r>
              <a:rPr dirty="0"/>
              <a:t>, </a:t>
            </a:r>
            <a:r>
              <a:rPr dirty="0" err="1"/>
              <a:t>kolektivna</a:t>
            </a:r>
            <a:r>
              <a:rPr dirty="0"/>
              <a:t> </a:t>
            </a:r>
            <a:r>
              <a:rPr dirty="0" err="1"/>
              <a:t>očekivanja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obrasci</a:t>
            </a:r>
            <a:r>
              <a:rPr dirty="0"/>
              <a:t> </a:t>
            </a:r>
            <a:r>
              <a:rPr dirty="0" err="1"/>
              <a:t>društvenih</a:t>
            </a:r>
            <a:r>
              <a:rPr dirty="0"/>
              <a:t> </a:t>
            </a:r>
            <a:r>
              <a:rPr dirty="0" err="1"/>
              <a:t>odnosa</a:t>
            </a:r>
            <a:r>
              <a:rPr dirty="0"/>
              <a:t> </a:t>
            </a:r>
            <a:r>
              <a:rPr dirty="0" err="1"/>
              <a:t>postoje</a:t>
            </a:r>
            <a:r>
              <a:rPr dirty="0"/>
              <a:t> </a:t>
            </a:r>
            <a:r>
              <a:rPr dirty="0" err="1"/>
              <a:t>izvan</a:t>
            </a:r>
            <a:r>
              <a:rPr dirty="0"/>
              <a:t> </a:t>
            </a:r>
            <a:r>
              <a:rPr dirty="0" err="1"/>
              <a:t>pojedinca</a:t>
            </a:r>
            <a:r>
              <a:rPr dirty="0"/>
              <a:t>, </a:t>
            </a:r>
            <a:r>
              <a:rPr dirty="0" err="1"/>
              <a:t>ali</a:t>
            </a:r>
            <a:r>
              <a:rPr dirty="0"/>
              <a:t> </a:t>
            </a:r>
            <a:r>
              <a:rPr lang="en-GB" dirty="0" err="1"/>
              <a:t>izravno</a:t>
            </a:r>
            <a:r>
              <a:rPr lang="en-GB" dirty="0"/>
              <a:t> </a:t>
            </a:r>
            <a:r>
              <a:rPr dirty="0" err="1"/>
              <a:t>utječu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njegovo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170432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0976" y="4489704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1">
                <a:solidFill>
                  <a:srgbClr val="26343C"/>
                </a:solidFill>
                <a:latin typeface="DejaVu Sans"/>
              </a:defRPr>
            </a:pPr>
            <a:r>
              <a:t>Društvo nije samo zbroj pojedinaca — ono proizvodi vlastite obrasce i pritiske.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26343C"/>
                </a:solidFill>
                <a:latin typeface="DejaVu Sans"/>
              </a:defRPr>
            </a:pPr>
            <a:r>
              <a:t>PARADOKS: KRIMINALITET JE „NORMALNA“ DRUŠTVENA POJAVA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24128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Durkheim tvrdi nešto što na prvi pogled zvuči neobično: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359152"/>
            <a:ext cx="10469880" cy="987552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2496312"/>
            <a:ext cx="10067544" cy="7132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kriminalitet je normalna društvena pojava.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611880"/>
            <a:ext cx="10104120" cy="20433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 algn="l">
              <a:lnSpc>
                <a:spcPct val="112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„</a:t>
            </a:r>
            <a:r>
              <a:rPr dirty="0" err="1"/>
              <a:t>Normalno</a:t>
            </a:r>
            <a:r>
              <a:rPr dirty="0"/>
              <a:t>“ </a:t>
            </a:r>
            <a:r>
              <a:rPr dirty="0" err="1"/>
              <a:t>znači</a:t>
            </a:r>
            <a:r>
              <a:rPr dirty="0"/>
              <a:t> da se </a:t>
            </a:r>
            <a:r>
              <a:rPr dirty="0" err="1"/>
              <a:t>određena</a:t>
            </a:r>
            <a:r>
              <a:rPr dirty="0"/>
              <a:t> </a:t>
            </a:r>
            <a:r>
              <a:rPr dirty="0" err="1"/>
              <a:t>razina</a:t>
            </a:r>
            <a:r>
              <a:rPr dirty="0"/>
              <a:t> </a:t>
            </a:r>
            <a:r>
              <a:rPr dirty="0" err="1"/>
              <a:t>kriminaliteta</a:t>
            </a:r>
            <a:r>
              <a:rPr dirty="0"/>
              <a:t> </a:t>
            </a:r>
            <a:r>
              <a:rPr dirty="0" err="1"/>
              <a:t>pojavljuje</a:t>
            </a:r>
            <a:r>
              <a:rPr dirty="0"/>
              <a:t> u </a:t>
            </a:r>
            <a:r>
              <a:rPr dirty="0" err="1"/>
              <a:t>svim</a:t>
            </a:r>
            <a:r>
              <a:rPr dirty="0"/>
              <a:t> </a:t>
            </a:r>
            <a:r>
              <a:rPr dirty="0" err="1"/>
              <a:t>poznatim</a:t>
            </a:r>
            <a:r>
              <a:rPr dirty="0"/>
              <a:t> </a:t>
            </a:r>
            <a:r>
              <a:rPr dirty="0" err="1"/>
              <a:t>društvima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prati</a:t>
            </a:r>
            <a:r>
              <a:rPr dirty="0"/>
              <a:t> </a:t>
            </a:r>
            <a:r>
              <a:rPr dirty="0" err="1"/>
              <a:t>postojanje</a:t>
            </a:r>
            <a:r>
              <a:rPr dirty="0"/>
              <a:t> </a:t>
            </a:r>
            <a:r>
              <a:rPr dirty="0" err="1"/>
              <a:t>normi</a:t>
            </a:r>
            <a:r>
              <a:rPr dirty="0"/>
              <a:t>.</a:t>
            </a:r>
          </a:p>
          <a:p>
            <a:pPr marL="182880" indent="-164592">
              <a:lnSpc>
                <a:spcPct val="112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To ne </a:t>
            </a:r>
            <a:r>
              <a:rPr dirty="0" err="1"/>
              <a:t>znači</a:t>
            </a:r>
            <a:r>
              <a:rPr dirty="0"/>
              <a:t> da je </a:t>
            </a:r>
            <a:r>
              <a:rPr dirty="0" err="1"/>
              <a:t>kazneno</a:t>
            </a:r>
            <a:r>
              <a:rPr dirty="0"/>
              <a:t> </a:t>
            </a:r>
            <a:r>
              <a:rPr dirty="0" err="1"/>
              <a:t>djelo</a:t>
            </a:r>
            <a:r>
              <a:rPr dirty="0"/>
              <a:t> dobro, </a:t>
            </a:r>
            <a:r>
              <a:rPr dirty="0" err="1"/>
              <a:t>bezopasno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moralno</a:t>
            </a:r>
            <a:r>
              <a:rPr dirty="0"/>
              <a:t> </a:t>
            </a:r>
            <a:r>
              <a:rPr dirty="0" err="1"/>
              <a:t>prihvatljivo</a:t>
            </a:r>
            <a:r>
              <a:rPr dirty="0"/>
              <a:t>. Durkheim </a:t>
            </a:r>
            <a:r>
              <a:rPr dirty="0" err="1"/>
              <a:t>govori</a:t>
            </a:r>
            <a:r>
              <a:rPr dirty="0"/>
              <a:t> o </a:t>
            </a:r>
            <a:r>
              <a:rPr dirty="0" err="1"/>
              <a:t>društvenoj</a:t>
            </a:r>
            <a:r>
              <a:rPr dirty="0"/>
              <a:t> </a:t>
            </a:r>
            <a:r>
              <a:rPr dirty="0" err="1"/>
              <a:t>pojavi</a:t>
            </a:r>
            <a:r>
              <a:rPr dirty="0"/>
              <a:t>, </a:t>
            </a:r>
            <a:r>
              <a:rPr lang="en-GB" dirty="0"/>
              <a:t>I time</a:t>
            </a:r>
            <a:r>
              <a:rPr dirty="0"/>
              <a:t> ne </a:t>
            </a:r>
            <a:r>
              <a:rPr dirty="0" err="1"/>
              <a:t>opravdava</a:t>
            </a:r>
            <a:r>
              <a:rPr dirty="0"/>
              <a:t> </a:t>
            </a:r>
            <a:r>
              <a:rPr dirty="0" err="1"/>
              <a:t>pojedinačni</a:t>
            </a:r>
            <a:r>
              <a:rPr dirty="0"/>
              <a:t> </a:t>
            </a:r>
            <a:r>
              <a:rPr dirty="0" err="1"/>
              <a:t>čin</a:t>
            </a:r>
            <a:r>
              <a:rPr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kršenje prometnih pravila trajno postoji, iako se mijenjaju pravila, kazne i oblici nadzora.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ZAŠTO DRUŠTVO BEZ DEVIJANTNOSTI NIJE REALNO?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15035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Potpuna</a:t>
            </a:r>
            <a:r>
              <a:rPr dirty="0"/>
              <a:t> </a:t>
            </a:r>
            <a:r>
              <a:rPr dirty="0" err="1"/>
              <a:t>suglasnost</a:t>
            </a:r>
            <a:r>
              <a:rPr dirty="0"/>
              <a:t> </a:t>
            </a:r>
            <a:r>
              <a:rPr dirty="0" err="1"/>
              <a:t>svih</a:t>
            </a:r>
            <a:r>
              <a:rPr dirty="0"/>
              <a:t> </a:t>
            </a:r>
            <a:r>
              <a:rPr dirty="0" err="1"/>
              <a:t>članova</a:t>
            </a:r>
            <a:r>
              <a:rPr dirty="0"/>
              <a:t> </a:t>
            </a:r>
            <a:r>
              <a:rPr dirty="0" err="1"/>
              <a:t>društva</a:t>
            </a:r>
            <a:r>
              <a:rPr dirty="0"/>
              <a:t> o </a:t>
            </a:r>
            <a:r>
              <a:rPr dirty="0" err="1"/>
              <a:t>svim</a:t>
            </a:r>
            <a:r>
              <a:rPr dirty="0"/>
              <a:t> </a:t>
            </a:r>
            <a:r>
              <a:rPr dirty="0" err="1"/>
              <a:t>normama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potpuno</a:t>
            </a:r>
            <a:r>
              <a:rPr dirty="0"/>
              <a:t> </a:t>
            </a:r>
            <a:r>
              <a:rPr dirty="0" err="1"/>
              <a:t>jednako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 </a:t>
            </a:r>
            <a:r>
              <a:rPr dirty="0" err="1"/>
              <a:t>nisu</a:t>
            </a:r>
            <a:r>
              <a:rPr dirty="0"/>
              <a:t> </a:t>
            </a:r>
            <a:r>
              <a:rPr dirty="0" err="1"/>
              <a:t>realni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Kada</a:t>
            </a:r>
            <a:r>
              <a:rPr dirty="0"/>
              <a:t> bi </a:t>
            </a:r>
            <a:r>
              <a:rPr dirty="0" err="1"/>
              <a:t>neko</a:t>
            </a:r>
            <a:r>
              <a:rPr dirty="0"/>
              <a:t> </a:t>
            </a:r>
            <a:r>
              <a:rPr dirty="0" err="1"/>
              <a:t>društvo</a:t>
            </a:r>
            <a:r>
              <a:rPr dirty="0"/>
              <a:t> </a:t>
            </a:r>
            <a:r>
              <a:rPr dirty="0" err="1"/>
              <a:t>postalo</a:t>
            </a:r>
            <a:r>
              <a:rPr dirty="0"/>
              <a:t> </a:t>
            </a:r>
            <a:r>
              <a:rPr dirty="0" err="1"/>
              <a:t>izrazito</a:t>
            </a:r>
            <a:r>
              <a:rPr dirty="0"/>
              <a:t> </a:t>
            </a:r>
            <a:r>
              <a:rPr dirty="0" err="1"/>
              <a:t>strogo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homogeno</a:t>
            </a:r>
            <a:r>
              <a:rPr dirty="0"/>
              <a:t>,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vrlo</a:t>
            </a:r>
            <a:r>
              <a:rPr dirty="0"/>
              <a:t> mala </a:t>
            </a:r>
            <a:r>
              <a:rPr dirty="0" err="1"/>
              <a:t>odstupanja</a:t>
            </a:r>
            <a:r>
              <a:rPr dirty="0"/>
              <a:t> </a:t>
            </a:r>
            <a:r>
              <a:rPr dirty="0" err="1"/>
              <a:t>mogla</a:t>
            </a:r>
            <a:r>
              <a:rPr dirty="0"/>
              <a:t> bi </a:t>
            </a:r>
            <a:r>
              <a:rPr dirty="0" err="1"/>
              <a:t>početi</a:t>
            </a:r>
            <a:r>
              <a:rPr dirty="0"/>
              <a:t> </a:t>
            </a:r>
            <a:r>
              <a:rPr dirty="0" err="1"/>
              <a:t>izazivati</a:t>
            </a:r>
            <a:r>
              <a:rPr dirty="0"/>
              <a:t> </a:t>
            </a:r>
            <a:r>
              <a:rPr dirty="0" err="1"/>
              <a:t>snažnu</a:t>
            </a:r>
            <a:r>
              <a:rPr dirty="0"/>
              <a:t> </a:t>
            </a:r>
            <a:r>
              <a:rPr dirty="0" err="1"/>
              <a:t>društvenu</a:t>
            </a:r>
            <a:r>
              <a:rPr dirty="0"/>
              <a:t> </a:t>
            </a:r>
            <a:r>
              <a:rPr dirty="0" err="1"/>
              <a:t>reakciju</a:t>
            </a:r>
            <a:r>
              <a:rPr dirty="0"/>
              <a:t>.</a:t>
            </a:r>
            <a:endParaRPr lang="en-GB" dirty="0"/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endParaRPr dirty="0"/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Granica</a:t>
            </a:r>
            <a:r>
              <a:rPr dirty="0"/>
              <a:t> </a:t>
            </a:r>
            <a:r>
              <a:rPr dirty="0" err="1"/>
              <a:t>devijantnosti</a:t>
            </a:r>
            <a:r>
              <a:rPr dirty="0"/>
              <a:t> </a:t>
            </a:r>
            <a:r>
              <a:rPr dirty="0" err="1"/>
              <a:t>zato</a:t>
            </a:r>
            <a:r>
              <a:rPr dirty="0"/>
              <a:t> se </a:t>
            </a:r>
            <a:r>
              <a:rPr dirty="0" err="1"/>
              <a:t>pomiče</a:t>
            </a:r>
            <a:r>
              <a:rPr dirty="0"/>
              <a:t> </a:t>
            </a:r>
            <a:r>
              <a:rPr dirty="0" err="1"/>
              <a:t>zajedno</a:t>
            </a:r>
            <a:r>
              <a:rPr dirty="0"/>
              <a:t> s </a:t>
            </a:r>
            <a:r>
              <a:rPr dirty="0" err="1"/>
              <a:t>normativnim</a:t>
            </a:r>
            <a:r>
              <a:rPr dirty="0"/>
              <a:t> </a:t>
            </a:r>
            <a:r>
              <a:rPr dirty="0" err="1"/>
              <a:t>očekivanjima</a:t>
            </a:r>
            <a:r>
              <a:rPr dirty="0"/>
              <a:t> </a:t>
            </a:r>
            <a:r>
              <a:rPr dirty="0" err="1"/>
              <a:t>društva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Dok</a:t>
            </a:r>
            <a:r>
              <a:rPr dirty="0"/>
              <a:t> </a:t>
            </a:r>
            <a:r>
              <a:rPr dirty="0" err="1"/>
              <a:t>postoje</a:t>
            </a:r>
            <a:r>
              <a:rPr dirty="0"/>
              <a:t> </a:t>
            </a:r>
            <a:r>
              <a:rPr dirty="0" err="1"/>
              <a:t>društvene</a:t>
            </a:r>
            <a:r>
              <a:rPr dirty="0"/>
              <a:t> </a:t>
            </a:r>
            <a:r>
              <a:rPr dirty="0" err="1"/>
              <a:t>norme</a:t>
            </a:r>
            <a:r>
              <a:rPr dirty="0"/>
              <a:t>, </a:t>
            </a:r>
            <a:r>
              <a:rPr dirty="0" err="1"/>
              <a:t>postoji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mogućnost</a:t>
            </a:r>
            <a:r>
              <a:rPr dirty="0"/>
              <a:t> </a:t>
            </a:r>
            <a:r>
              <a:rPr dirty="0" err="1"/>
              <a:t>njihova</a:t>
            </a:r>
            <a:r>
              <a:rPr dirty="0"/>
              <a:t> </a:t>
            </a:r>
            <a:r>
              <a:rPr dirty="0" err="1"/>
              <a:t>kršenja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u vrlo strogoj školi i nekoliko minuta kašnjenja može izazvati snažnu osudu.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PRVA FUNKCIJA: DEVIJANTNOST OTKRIVA GRANICE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10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965960"/>
            <a:ext cx="914400" cy="914400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9144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FFFFFF"/>
                </a:solidFill>
                <a:latin typeface="DejaVu San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29968" y="1901952"/>
            <a:ext cx="8869680" cy="246022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Društvene</a:t>
            </a:r>
            <a:r>
              <a:rPr dirty="0"/>
              <a:t> </a:t>
            </a:r>
            <a:r>
              <a:rPr dirty="0" err="1"/>
              <a:t>norme</a:t>
            </a:r>
            <a:r>
              <a:rPr dirty="0"/>
              <a:t> </a:t>
            </a:r>
            <a:r>
              <a:rPr dirty="0" err="1"/>
              <a:t>često</a:t>
            </a:r>
            <a:r>
              <a:rPr dirty="0"/>
              <a:t> </a:t>
            </a:r>
            <a:r>
              <a:rPr dirty="0" err="1"/>
              <a:t>postaju</a:t>
            </a:r>
            <a:r>
              <a:rPr dirty="0"/>
              <a:t> </a:t>
            </a:r>
            <a:r>
              <a:rPr dirty="0" err="1"/>
              <a:t>najuočljivije</a:t>
            </a:r>
            <a:r>
              <a:rPr dirty="0"/>
              <a:t> </a:t>
            </a:r>
            <a:r>
              <a:rPr dirty="0" err="1"/>
              <a:t>upravo</a:t>
            </a:r>
            <a:r>
              <a:rPr dirty="0"/>
              <a:t> </a:t>
            </a:r>
            <a:r>
              <a:rPr dirty="0" err="1"/>
              <a:t>onda</a:t>
            </a:r>
            <a:r>
              <a:rPr dirty="0"/>
              <a:t> </a:t>
            </a:r>
            <a:r>
              <a:rPr dirty="0" err="1"/>
              <a:t>kada</a:t>
            </a:r>
            <a:r>
              <a:rPr dirty="0"/>
              <a:t> </a:t>
            </a:r>
            <a:r>
              <a:rPr dirty="0" err="1"/>
              <a:t>ih</a:t>
            </a:r>
            <a:r>
              <a:rPr dirty="0"/>
              <a:t> </a:t>
            </a:r>
            <a:r>
              <a:rPr dirty="0" err="1"/>
              <a:t>netko</a:t>
            </a:r>
            <a:r>
              <a:rPr dirty="0"/>
              <a:t> </a:t>
            </a:r>
            <a:r>
              <a:rPr dirty="0" err="1"/>
              <a:t>prekrši</a:t>
            </a:r>
            <a:r>
              <a:rPr dirty="0"/>
              <a:t>. </a:t>
            </a:r>
            <a:endParaRPr lang="en-GB" dirty="0"/>
          </a:p>
          <a:p>
            <a:pPr algn="l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Reakcijom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odstupanje</a:t>
            </a:r>
            <a:r>
              <a:rPr dirty="0"/>
              <a:t> </a:t>
            </a:r>
            <a:r>
              <a:rPr dirty="0" err="1"/>
              <a:t>društvo</a:t>
            </a:r>
            <a:r>
              <a:rPr dirty="0"/>
              <a:t> </a:t>
            </a:r>
            <a:r>
              <a:rPr dirty="0" err="1"/>
              <a:t>ponovno</a:t>
            </a:r>
            <a:r>
              <a:rPr dirty="0"/>
              <a:t> </a:t>
            </a:r>
            <a:r>
              <a:rPr dirty="0" err="1"/>
              <a:t>pokazuje</a:t>
            </a:r>
            <a:r>
              <a:rPr dirty="0"/>
              <a:t>: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smatra</a:t>
            </a:r>
            <a:r>
              <a:rPr dirty="0"/>
              <a:t> </a:t>
            </a:r>
            <a:r>
              <a:rPr dirty="0" err="1"/>
              <a:t>prihvatljivim</a:t>
            </a:r>
            <a:r>
              <a:rPr dirty="0"/>
              <a:t>, a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neprihvatljivim</a:t>
            </a:r>
            <a:r>
              <a:rPr dirty="0"/>
              <a:t>. </a:t>
            </a:r>
            <a:r>
              <a:rPr dirty="0" err="1"/>
              <a:t>Devijantnost</a:t>
            </a:r>
            <a:r>
              <a:rPr dirty="0"/>
              <a:t> </a:t>
            </a:r>
            <a:r>
              <a:rPr dirty="0" err="1"/>
              <a:t>tako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pridonijeti</a:t>
            </a:r>
            <a:r>
              <a:rPr dirty="0"/>
              <a:t> </a:t>
            </a:r>
            <a:r>
              <a:rPr dirty="0" err="1"/>
              <a:t>razjašnjavanju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potvrđivanju</a:t>
            </a:r>
            <a:r>
              <a:rPr dirty="0"/>
              <a:t> </a:t>
            </a:r>
            <a:r>
              <a:rPr dirty="0" err="1"/>
              <a:t>normativnih</a:t>
            </a:r>
            <a:r>
              <a:rPr dirty="0"/>
              <a:t> </a:t>
            </a:r>
            <a:r>
              <a:rPr dirty="0" err="1"/>
              <a:t>granica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" y="4315968"/>
            <a:ext cx="10469880" cy="93268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0976" y="4453128"/>
            <a:ext cx="10067544" cy="41287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Kršenje</a:t>
            </a:r>
            <a:r>
              <a:rPr dirty="0"/>
              <a:t> </a:t>
            </a:r>
            <a:r>
              <a:rPr dirty="0" err="1"/>
              <a:t>pravila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društvu</a:t>
            </a:r>
            <a:r>
              <a:rPr dirty="0"/>
              <a:t> </a:t>
            </a:r>
            <a:r>
              <a:rPr dirty="0" err="1"/>
              <a:t>učiniti</a:t>
            </a:r>
            <a:r>
              <a:rPr dirty="0"/>
              <a:t> </a:t>
            </a:r>
            <a:r>
              <a:rPr dirty="0" err="1"/>
              <a:t>sam</a:t>
            </a:r>
            <a:r>
              <a:rPr lang="en-GB" dirty="0"/>
              <a:t>u </a:t>
            </a:r>
            <a:r>
              <a:rPr lang="en-GB" dirty="0" err="1"/>
              <a:t>normu</a:t>
            </a:r>
            <a:r>
              <a:rPr dirty="0"/>
              <a:t> </a:t>
            </a:r>
            <a:r>
              <a:rPr dirty="0" err="1"/>
              <a:t>vidljivij</a:t>
            </a:r>
            <a:r>
              <a:rPr lang="en-GB" dirty="0"/>
              <a:t>o</a:t>
            </a:r>
            <a:r>
              <a:rPr dirty="0"/>
              <a:t>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5532120"/>
            <a:ext cx="10104120" cy="61221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rPr dirty="0"/>
              <a:t>PRIMJER  </a:t>
            </a:r>
            <a:r>
              <a:rPr dirty="0" err="1"/>
              <a:t>kada</a:t>
            </a:r>
            <a:r>
              <a:rPr dirty="0"/>
              <a:t> </a:t>
            </a:r>
            <a:r>
              <a:rPr dirty="0" err="1"/>
              <a:t>netko</a:t>
            </a:r>
            <a:r>
              <a:rPr dirty="0"/>
              <a:t> </a:t>
            </a:r>
            <a:r>
              <a:rPr dirty="0" err="1"/>
              <a:t>preskoči</a:t>
            </a:r>
            <a:r>
              <a:rPr dirty="0"/>
              <a:t> red u </a:t>
            </a:r>
            <a:r>
              <a:rPr dirty="0" err="1"/>
              <a:t>trgovini</a:t>
            </a:r>
            <a:r>
              <a:rPr dirty="0"/>
              <a:t>, </a:t>
            </a:r>
            <a:r>
              <a:rPr dirty="0" err="1"/>
              <a:t>reakcija</a:t>
            </a:r>
            <a:r>
              <a:rPr dirty="0"/>
              <a:t> </a:t>
            </a:r>
            <a:r>
              <a:rPr dirty="0" err="1"/>
              <a:t>drugih</a:t>
            </a:r>
            <a:r>
              <a:rPr dirty="0"/>
              <a:t> </a:t>
            </a:r>
            <a:r>
              <a:rPr dirty="0" err="1"/>
              <a:t>jasno</a:t>
            </a:r>
            <a:r>
              <a:rPr dirty="0"/>
              <a:t> </a:t>
            </a:r>
            <a:r>
              <a:rPr dirty="0" err="1"/>
              <a:t>pokazuje</a:t>
            </a:r>
            <a:r>
              <a:rPr dirty="0"/>
              <a:t> </a:t>
            </a:r>
            <a:r>
              <a:rPr dirty="0" err="1"/>
              <a:t>pravilo</a:t>
            </a:r>
            <a:r>
              <a:rPr dirty="0"/>
              <a:t> </a:t>
            </a:r>
            <a:r>
              <a:rPr dirty="0" err="1"/>
              <a:t>čekanja</a:t>
            </a:r>
            <a:r>
              <a:rPr lang="en-GB" dirty="0"/>
              <a:t> u </a:t>
            </a:r>
            <a:r>
              <a:rPr lang="en-GB" dirty="0" err="1"/>
              <a:t>redu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600" b="1">
                <a:solidFill>
                  <a:srgbClr val="26343C"/>
                </a:solidFill>
                <a:latin typeface="DejaVu Sans"/>
              </a:defRPr>
            </a:pPr>
            <a:r>
              <a:t>DRUGA FUNKCIJA: REAKCIJA MOŽE JAČATI SOLIDARNOST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11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965960"/>
            <a:ext cx="914400" cy="914400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9144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FFFFFF"/>
                </a:solidFill>
                <a:latin typeface="DejaVu Sans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29968" y="1901952"/>
            <a:ext cx="8869680" cy="217059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Kada</a:t>
            </a:r>
            <a:r>
              <a:rPr dirty="0"/>
              <a:t> </a:t>
            </a:r>
            <a:r>
              <a:rPr dirty="0" err="1"/>
              <a:t>zajednica</a:t>
            </a:r>
            <a:r>
              <a:rPr dirty="0"/>
              <a:t> </a:t>
            </a:r>
            <a:r>
              <a:rPr dirty="0" err="1"/>
              <a:t>snažno</a:t>
            </a:r>
            <a:r>
              <a:rPr dirty="0"/>
              <a:t> </a:t>
            </a:r>
            <a:r>
              <a:rPr dirty="0" err="1"/>
              <a:t>reagira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smatra</a:t>
            </a:r>
            <a:r>
              <a:rPr dirty="0"/>
              <a:t> </a:t>
            </a:r>
            <a:r>
              <a:rPr dirty="0" err="1"/>
              <a:t>neprihvatljivim</a:t>
            </a:r>
            <a:r>
              <a:rPr dirty="0"/>
              <a:t>, </a:t>
            </a:r>
            <a:r>
              <a:rPr dirty="0" err="1"/>
              <a:t>njezini</a:t>
            </a:r>
            <a:r>
              <a:rPr dirty="0"/>
              <a:t> </a:t>
            </a:r>
            <a:r>
              <a:rPr dirty="0" err="1"/>
              <a:t>članovi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</a:t>
            </a:r>
            <a:r>
              <a:rPr dirty="0" err="1"/>
              <a:t>potvrditi</a:t>
            </a:r>
            <a:r>
              <a:rPr dirty="0"/>
              <a:t> </a:t>
            </a:r>
            <a:r>
              <a:rPr dirty="0" err="1"/>
              <a:t>zajedničke</a:t>
            </a:r>
            <a:r>
              <a:rPr dirty="0"/>
              <a:t> </a:t>
            </a:r>
            <a:r>
              <a:rPr dirty="0" err="1"/>
              <a:t>vrijednosti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osjećaj</a:t>
            </a:r>
            <a:r>
              <a:rPr dirty="0"/>
              <a:t> </a:t>
            </a:r>
            <a:r>
              <a:rPr dirty="0" err="1"/>
              <a:t>pripadnosti</a:t>
            </a:r>
            <a:r>
              <a:rPr dirty="0"/>
              <a:t>. </a:t>
            </a:r>
            <a:endParaRPr lang="en-GB" dirty="0"/>
          </a:p>
          <a:p>
            <a:pPr algn="l">
              <a:lnSpc>
                <a:spcPct val="106000"/>
              </a:lnSpc>
              <a:spcAft>
                <a:spcPts val="7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Osuda</a:t>
            </a:r>
            <a:r>
              <a:rPr dirty="0"/>
              <a:t> </a:t>
            </a:r>
            <a:r>
              <a:rPr dirty="0" err="1"/>
              <a:t>određenog</a:t>
            </a:r>
            <a:r>
              <a:rPr dirty="0"/>
              <a:t> </a:t>
            </a:r>
            <a:r>
              <a:rPr dirty="0" err="1"/>
              <a:t>postupka</a:t>
            </a:r>
            <a:r>
              <a:rPr dirty="0"/>
              <a:t> </a:t>
            </a:r>
            <a:r>
              <a:rPr dirty="0" err="1"/>
              <a:t>istodobno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biti</a:t>
            </a:r>
            <a:r>
              <a:rPr dirty="0"/>
              <a:t> </a:t>
            </a:r>
            <a:r>
              <a:rPr dirty="0" err="1"/>
              <a:t>potvrda</a:t>
            </a:r>
            <a:r>
              <a:rPr dirty="0"/>
              <a:t> </a:t>
            </a:r>
            <a:r>
              <a:rPr dirty="0" err="1"/>
              <a:t>onoga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zajednica</a:t>
            </a:r>
            <a:r>
              <a:rPr dirty="0"/>
              <a:t> </a:t>
            </a:r>
            <a:r>
              <a:rPr dirty="0" err="1"/>
              <a:t>smatra</a:t>
            </a:r>
            <a:r>
              <a:rPr dirty="0"/>
              <a:t> </a:t>
            </a:r>
            <a:r>
              <a:rPr dirty="0" err="1"/>
              <a:t>ispravnim</a:t>
            </a:r>
            <a:r>
              <a:rPr dirty="0"/>
              <a:t>. </a:t>
            </a:r>
            <a:r>
              <a:rPr dirty="0" err="1"/>
              <a:t>Reakcija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devijantnost</a:t>
            </a:r>
            <a:r>
              <a:rPr dirty="0"/>
              <a:t> </a:t>
            </a:r>
            <a:r>
              <a:rPr dirty="0" err="1"/>
              <a:t>ponekad</a:t>
            </a:r>
            <a:r>
              <a:rPr dirty="0"/>
              <a:t> </a:t>
            </a:r>
            <a:r>
              <a:rPr dirty="0" err="1"/>
              <a:t>povezuje</a:t>
            </a:r>
            <a:r>
              <a:rPr dirty="0"/>
              <a:t> one koji </a:t>
            </a:r>
            <a:r>
              <a:rPr dirty="0" err="1"/>
              <a:t>dijele</a:t>
            </a:r>
            <a:r>
              <a:rPr dirty="0"/>
              <a:t> </a:t>
            </a:r>
            <a:r>
              <a:rPr dirty="0" err="1"/>
              <a:t>istu</a:t>
            </a:r>
            <a:r>
              <a:rPr dirty="0"/>
              <a:t> </a:t>
            </a:r>
            <a:r>
              <a:rPr dirty="0" err="1"/>
              <a:t>normu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" y="4315968"/>
            <a:ext cx="10469880" cy="93268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0976" y="4453128"/>
            <a:ext cx="10067544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To ne </a:t>
            </a:r>
            <a:r>
              <a:rPr dirty="0" err="1"/>
              <a:t>znači</a:t>
            </a:r>
            <a:r>
              <a:rPr dirty="0"/>
              <a:t> da je </a:t>
            </a:r>
            <a:r>
              <a:rPr dirty="0" err="1"/>
              <a:t>svaka</a:t>
            </a:r>
            <a:r>
              <a:rPr dirty="0"/>
              <a:t> </a:t>
            </a:r>
            <a:r>
              <a:rPr dirty="0" err="1"/>
              <a:t>društvena</a:t>
            </a:r>
            <a:r>
              <a:rPr dirty="0"/>
              <a:t> </a:t>
            </a:r>
            <a:r>
              <a:rPr dirty="0" err="1"/>
              <a:t>reakcija</a:t>
            </a:r>
            <a:r>
              <a:rPr dirty="0"/>
              <a:t> </a:t>
            </a:r>
            <a:r>
              <a:rPr dirty="0" err="1"/>
              <a:t>opravdana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proporcionalna</a:t>
            </a:r>
            <a:r>
              <a:rPr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nakon vršnjačkog nasilja učenici mogu zajednički podržati žrtvu i potvrditi osudu nasilja.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500" b="1">
                <a:solidFill>
                  <a:srgbClr val="26343C"/>
                </a:solidFill>
                <a:latin typeface="DejaVu Sans"/>
              </a:defRPr>
            </a:pPr>
            <a:r>
              <a:t>TREĆA FUNKCIJA: DEVIJANTNOST I DRUŠTVENA PROMJENA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12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965960"/>
            <a:ext cx="914400" cy="914400"/>
          </a:xfrm>
          <a:prstGeom prst="ellipse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9144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FFFFFF"/>
                </a:solidFill>
                <a:latin typeface="DejaVu Sans"/>
              </a:defRPr>
            </a:pPr>
            <a: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29968" y="1901952"/>
            <a:ext cx="8869680" cy="22672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Nisu</a:t>
            </a:r>
            <a:r>
              <a:rPr dirty="0"/>
              <a:t> </a:t>
            </a:r>
            <a:r>
              <a:rPr dirty="0" err="1"/>
              <a:t>sva</a:t>
            </a:r>
            <a:r>
              <a:rPr dirty="0"/>
              <a:t> </a:t>
            </a:r>
            <a:r>
              <a:rPr dirty="0" err="1"/>
              <a:t>odstupanja</a:t>
            </a:r>
            <a:r>
              <a:rPr dirty="0"/>
              <a:t> od </a:t>
            </a:r>
            <a:r>
              <a:rPr dirty="0" err="1"/>
              <a:t>postojećih</a:t>
            </a:r>
            <a:r>
              <a:rPr dirty="0"/>
              <a:t> </a:t>
            </a:r>
            <a:r>
              <a:rPr dirty="0" err="1"/>
              <a:t>normi</a:t>
            </a:r>
            <a:r>
              <a:rPr dirty="0"/>
              <a:t> </a:t>
            </a:r>
            <a:r>
              <a:rPr dirty="0" err="1"/>
              <a:t>povijesno</a:t>
            </a:r>
            <a:r>
              <a:rPr dirty="0"/>
              <a:t> </a:t>
            </a:r>
            <a:r>
              <a:rPr dirty="0" err="1"/>
              <a:t>štetna</a:t>
            </a:r>
            <a:r>
              <a:rPr dirty="0"/>
              <a:t>. </a:t>
            </a:r>
            <a:r>
              <a:rPr dirty="0" err="1"/>
              <a:t>Pojedinci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skupine</a:t>
            </a:r>
            <a:r>
              <a:rPr dirty="0"/>
              <a:t> koji </a:t>
            </a:r>
            <a:r>
              <a:rPr dirty="0" err="1"/>
              <a:t>osporavaju</a:t>
            </a:r>
            <a:r>
              <a:rPr dirty="0"/>
              <a:t> </a:t>
            </a:r>
            <a:r>
              <a:rPr dirty="0" err="1"/>
              <a:t>postojeća</a:t>
            </a:r>
            <a:r>
              <a:rPr dirty="0"/>
              <a:t> </a:t>
            </a:r>
            <a:r>
              <a:rPr dirty="0" err="1"/>
              <a:t>pravila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</a:t>
            </a:r>
            <a:r>
              <a:rPr dirty="0" err="1"/>
              <a:t>otvoriti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 </a:t>
            </a:r>
            <a:r>
              <a:rPr dirty="0" err="1"/>
              <a:t>njihove</a:t>
            </a:r>
            <a:r>
              <a:rPr dirty="0"/>
              <a:t> </a:t>
            </a:r>
            <a:r>
              <a:rPr dirty="0" err="1"/>
              <a:t>opravdanosti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pridonijeti</a:t>
            </a:r>
            <a:r>
              <a:rPr dirty="0"/>
              <a:t> </a:t>
            </a:r>
            <a:r>
              <a:rPr dirty="0" err="1"/>
              <a:t>promjeni</a:t>
            </a:r>
            <a:r>
              <a:rPr dirty="0"/>
              <a:t> </a:t>
            </a:r>
            <a:r>
              <a:rPr dirty="0" err="1"/>
              <a:t>normativnog</a:t>
            </a:r>
            <a:r>
              <a:rPr dirty="0"/>
              <a:t> </a:t>
            </a:r>
            <a:r>
              <a:rPr dirty="0" err="1"/>
              <a:t>poretka</a:t>
            </a:r>
            <a:r>
              <a:rPr dirty="0"/>
              <a:t>. </a:t>
            </a:r>
            <a:endParaRPr lang="en-GB" dirty="0"/>
          </a:p>
          <a:p>
            <a:pPr algn="l"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Neke</a:t>
            </a:r>
            <a:r>
              <a:rPr dirty="0"/>
              <a:t> </a:t>
            </a:r>
            <a:r>
              <a:rPr dirty="0" err="1"/>
              <a:t>ideje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nekoć</a:t>
            </a:r>
            <a:r>
              <a:rPr dirty="0"/>
              <a:t> bile </a:t>
            </a:r>
            <a:r>
              <a:rPr dirty="0" err="1"/>
              <a:t>označene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neprihvatljive</a:t>
            </a:r>
            <a:r>
              <a:rPr dirty="0"/>
              <a:t> </a:t>
            </a:r>
            <a:r>
              <a:rPr dirty="0" err="1"/>
              <a:t>poslije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</a:t>
            </a:r>
            <a:r>
              <a:rPr dirty="0" err="1"/>
              <a:t>postati</a:t>
            </a:r>
            <a:r>
              <a:rPr dirty="0"/>
              <a:t> </a:t>
            </a:r>
            <a:r>
              <a:rPr dirty="0" err="1"/>
              <a:t>široko</a:t>
            </a:r>
            <a:r>
              <a:rPr dirty="0"/>
              <a:t> </a:t>
            </a:r>
            <a:r>
              <a:rPr dirty="0" err="1"/>
              <a:t>prihvaćene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" y="4315968"/>
            <a:ext cx="10469880" cy="932688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0976" y="4453128"/>
            <a:ext cx="10067544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Odstupanje od postojeće norme ponekad prethodi promjeni same norme.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rPr dirty="0"/>
              <a:t>PRIMJER  </a:t>
            </a:r>
            <a:r>
              <a:rPr dirty="0" err="1"/>
              <a:t>zaposlenik</a:t>
            </a:r>
            <a:r>
              <a:rPr dirty="0"/>
              <a:t> </a:t>
            </a:r>
            <a:r>
              <a:rPr dirty="0" err="1"/>
              <a:t>osporava</a:t>
            </a:r>
            <a:r>
              <a:rPr dirty="0"/>
              <a:t> </a:t>
            </a:r>
            <a:r>
              <a:rPr dirty="0" err="1"/>
              <a:t>običaj</a:t>
            </a:r>
            <a:r>
              <a:rPr dirty="0"/>
              <a:t> da se </a:t>
            </a:r>
            <a:r>
              <a:rPr dirty="0" err="1"/>
              <a:t>nakon</a:t>
            </a:r>
            <a:r>
              <a:rPr dirty="0"/>
              <a:t> </a:t>
            </a:r>
            <a:r>
              <a:rPr dirty="0" err="1"/>
              <a:t>posla</a:t>
            </a:r>
            <a:r>
              <a:rPr dirty="0"/>
              <a:t> </a:t>
            </a:r>
            <a:r>
              <a:rPr dirty="0" err="1"/>
              <a:t>očekuje</a:t>
            </a:r>
            <a:r>
              <a:rPr dirty="0"/>
              <a:t> </a:t>
            </a:r>
            <a:r>
              <a:rPr dirty="0" err="1"/>
              <a:t>stalna</a:t>
            </a:r>
            <a:r>
              <a:rPr dirty="0"/>
              <a:t> </a:t>
            </a:r>
            <a:r>
              <a:rPr dirty="0" err="1"/>
              <a:t>dostupnost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potiče</a:t>
            </a:r>
            <a:r>
              <a:rPr dirty="0"/>
              <a:t> </a:t>
            </a:r>
            <a:r>
              <a:rPr dirty="0" err="1"/>
              <a:t>raspravu</a:t>
            </a:r>
            <a:r>
              <a:rPr dirty="0"/>
              <a:t> o </a:t>
            </a:r>
            <a:r>
              <a:rPr dirty="0" err="1"/>
              <a:t>novim</a:t>
            </a:r>
            <a:r>
              <a:rPr dirty="0"/>
              <a:t> </a:t>
            </a:r>
            <a:r>
              <a:rPr dirty="0" err="1"/>
              <a:t>pravilima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FUNKCIJA NE ZNAČI OPRAVDAVANJE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703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Tvrdnja</a:t>
            </a:r>
            <a:r>
              <a:rPr dirty="0"/>
              <a:t> da </a:t>
            </a:r>
            <a:r>
              <a:rPr dirty="0" err="1"/>
              <a:t>devijantnost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imati</a:t>
            </a:r>
            <a:r>
              <a:rPr dirty="0"/>
              <a:t> </a:t>
            </a:r>
            <a:r>
              <a:rPr dirty="0" err="1"/>
              <a:t>društvene</a:t>
            </a:r>
            <a:r>
              <a:rPr dirty="0"/>
              <a:t> </a:t>
            </a:r>
            <a:r>
              <a:rPr dirty="0" err="1"/>
              <a:t>funkcije</a:t>
            </a:r>
            <a:r>
              <a:rPr dirty="0"/>
              <a:t> ne </a:t>
            </a:r>
            <a:r>
              <a:rPr dirty="0" err="1"/>
              <a:t>znači</a:t>
            </a:r>
            <a:r>
              <a:rPr dirty="0"/>
              <a:t>: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- </a:t>
            </a:r>
            <a:r>
              <a:rPr dirty="0"/>
              <a:t>da je </a:t>
            </a:r>
            <a:r>
              <a:rPr dirty="0" err="1"/>
              <a:t>svako</a:t>
            </a:r>
            <a:r>
              <a:rPr dirty="0"/>
              <a:t> </a:t>
            </a:r>
            <a:r>
              <a:rPr dirty="0" err="1"/>
              <a:t>devijantno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 </a:t>
            </a:r>
            <a:r>
              <a:rPr dirty="0" err="1"/>
              <a:t>korisno</a:t>
            </a:r>
            <a:endParaRPr dirty="0"/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- </a:t>
            </a:r>
            <a:r>
              <a:rPr dirty="0"/>
              <a:t>da </a:t>
            </a:r>
            <a:r>
              <a:rPr dirty="0" err="1"/>
              <a:t>nema</a:t>
            </a:r>
            <a:r>
              <a:rPr dirty="0"/>
              <a:t> </a:t>
            </a:r>
            <a:r>
              <a:rPr dirty="0" err="1"/>
              <a:t>žrtava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štete</a:t>
            </a:r>
            <a:endParaRPr dirty="0"/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- </a:t>
            </a:r>
            <a:r>
              <a:rPr dirty="0"/>
              <a:t>da ga </a:t>
            </a:r>
            <a:r>
              <a:rPr dirty="0" err="1"/>
              <a:t>društvo</a:t>
            </a:r>
            <a:r>
              <a:rPr dirty="0"/>
              <a:t> </a:t>
            </a:r>
            <a:r>
              <a:rPr dirty="0" err="1"/>
              <a:t>treba</a:t>
            </a:r>
            <a:r>
              <a:rPr dirty="0"/>
              <a:t> </a:t>
            </a:r>
            <a:r>
              <a:rPr dirty="0" err="1"/>
              <a:t>poticati</a:t>
            </a:r>
            <a:r>
              <a:rPr dirty="0"/>
              <a:t>.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Funkcionalna</a:t>
            </a:r>
            <a:r>
              <a:rPr dirty="0"/>
              <a:t> </a:t>
            </a:r>
            <a:r>
              <a:rPr dirty="0" err="1"/>
              <a:t>analiza</a:t>
            </a:r>
            <a:r>
              <a:rPr dirty="0"/>
              <a:t> pita </a:t>
            </a:r>
            <a:r>
              <a:rPr dirty="0" err="1"/>
              <a:t>kakve</a:t>
            </a:r>
            <a:r>
              <a:rPr dirty="0"/>
              <a:t> </a:t>
            </a:r>
            <a:r>
              <a:rPr dirty="0" err="1"/>
              <a:t>posljedice</a:t>
            </a:r>
            <a:r>
              <a:rPr dirty="0"/>
              <a:t> </a:t>
            </a:r>
            <a:r>
              <a:rPr dirty="0" err="1"/>
              <a:t>određena</a:t>
            </a:r>
            <a:r>
              <a:rPr dirty="0"/>
              <a:t> </a:t>
            </a:r>
            <a:r>
              <a:rPr dirty="0" err="1"/>
              <a:t>pojava</a:t>
            </a:r>
            <a:r>
              <a:rPr dirty="0"/>
              <a:t> </a:t>
            </a:r>
            <a:r>
              <a:rPr dirty="0" err="1"/>
              <a:t>ima</a:t>
            </a:r>
            <a:r>
              <a:rPr dirty="0"/>
              <a:t> za </a:t>
            </a:r>
            <a:r>
              <a:rPr dirty="0" err="1"/>
              <a:t>društvene</a:t>
            </a:r>
            <a:r>
              <a:rPr dirty="0"/>
              <a:t> </a:t>
            </a:r>
            <a:r>
              <a:rPr dirty="0" err="1"/>
              <a:t>odnose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poredak</a:t>
            </a:r>
            <a:r>
              <a:rPr dirty="0"/>
              <a:t>.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Objasniti</a:t>
            </a:r>
            <a:r>
              <a:rPr dirty="0"/>
              <a:t> </a:t>
            </a:r>
            <a:r>
              <a:rPr dirty="0" err="1"/>
              <a:t>društvenu</a:t>
            </a:r>
            <a:r>
              <a:rPr dirty="0"/>
              <a:t> </a:t>
            </a:r>
            <a:r>
              <a:rPr dirty="0" err="1"/>
              <a:t>funkciju</a:t>
            </a:r>
            <a:r>
              <a:rPr dirty="0"/>
              <a:t> </a:t>
            </a:r>
            <a:r>
              <a:rPr dirty="0" err="1"/>
              <a:t>neke</a:t>
            </a:r>
            <a:r>
              <a:rPr dirty="0"/>
              <a:t> </a:t>
            </a:r>
            <a:r>
              <a:rPr dirty="0" err="1"/>
              <a:t>pojave</a:t>
            </a:r>
            <a:r>
              <a:rPr dirty="0"/>
              <a:t> </a:t>
            </a:r>
            <a:r>
              <a:rPr dirty="0" err="1"/>
              <a:t>nije</a:t>
            </a:r>
            <a:r>
              <a:rPr dirty="0"/>
              <a:t> </a:t>
            </a:r>
            <a:r>
              <a:rPr dirty="0" err="1"/>
              <a:t>isto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moralno</a:t>
            </a:r>
            <a:r>
              <a:rPr dirty="0"/>
              <a:t> je </a:t>
            </a:r>
            <a:r>
              <a:rPr dirty="0" err="1"/>
              <a:t>opravdati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26343C"/>
                </a:solidFill>
                <a:latin typeface="DejaVu Sans"/>
              </a:defRPr>
            </a:pPr>
            <a:r>
              <a:t>ANOMIJA: SLABLJENJE NORMATIVNE REGULACIJE, A NE „NESTANAK NORMI“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01952"/>
            <a:ext cx="10469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039112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Durkheim anomiju povezuje sa stanjem u kojem postojeći normativni okvir više ne uspijeva dovoljno regulirati očekivanja i težnje pojedinaca.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3127248"/>
            <a:ext cx="10469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0976" y="3264408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Nagla društvena promjena može poremetiti odnos između očekivanja, mogućnosti i društvenih pravila.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4352544"/>
            <a:ext cx="10469880" cy="1170432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0976" y="4489704"/>
            <a:ext cx="10067544" cy="9052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3000"/>
              </a:lnSpc>
              <a:spcAft>
                <a:spcPts val="0"/>
              </a:spcAft>
              <a:defRPr sz="2100" b="1">
                <a:solidFill>
                  <a:srgbClr val="26343C"/>
                </a:solidFill>
                <a:latin typeface="DejaVu Sans"/>
              </a:defRPr>
            </a:pPr>
            <a:r>
              <a:t>Problem nije jednostavno „nedostatak pravila“, nego oslabljena sposobnost društva da regulira očekivanja.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ZAŠTO SU NEOGRANIČENE TEŽNJE PROBLEM?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17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Durkheim</a:t>
            </a:r>
            <a:r>
              <a:rPr lang="en-GB" dirty="0"/>
              <a:t>:</a:t>
            </a:r>
            <a:r>
              <a:rPr dirty="0"/>
              <a:t> </a:t>
            </a:r>
            <a:r>
              <a:rPr dirty="0" err="1"/>
              <a:t>ljudske</a:t>
            </a:r>
            <a:r>
              <a:rPr dirty="0"/>
              <a:t> </a:t>
            </a:r>
            <a:r>
              <a:rPr dirty="0" err="1"/>
              <a:t>težnje</a:t>
            </a:r>
            <a:r>
              <a:rPr dirty="0"/>
              <a:t> same po </a:t>
            </a:r>
            <a:r>
              <a:rPr dirty="0" err="1"/>
              <a:t>sebi</a:t>
            </a:r>
            <a:r>
              <a:rPr dirty="0"/>
              <a:t> </a:t>
            </a:r>
            <a:r>
              <a:rPr dirty="0" err="1"/>
              <a:t>nemaju</a:t>
            </a:r>
            <a:r>
              <a:rPr dirty="0"/>
              <a:t> </a:t>
            </a:r>
            <a:r>
              <a:rPr dirty="0" err="1"/>
              <a:t>jasnu</a:t>
            </a:r>
            <a:r>
              <a:rPr dirty="0"/>
              <a:t> </a:t>
            </a:r>
            <a:r>
              <a:rPr dirty="0" err="1"/>
              <a:t>unutarnju</a:t>
            </a:r>
            <a:r>
              <a:rPr dirty="0"/>
              <a:t> </a:t>
            </a:r>
            <a:r>
              <a:rPr dirty="0" err="1"/>
              <a:t>granicu</a:t>
            </a:r>
            <a:r>
              <a:rPr dirty="0"/>
              <a:t> </a:t>
            </a:r>
            <a:r>
              <a:rPr lang="en-GB" dirty="0"/>
              <a:t>pa </a:t>
            </a:r>
            <a:r>
              <a:rPr lang="en-GB" dirty="0" err="1"/>
              <a:t>ih</a:t>
            </a:r>
            <a:r>
              <a:rPr lang="en-GB" dirty="0"/>
              <a:t> </a:t>
            </a:r>
            <a:r>
              <a:rPr dirty="0" err="1"/>
              <a:t>društvena</a:t>
            </a:r>
            <a:r>
              <a:rPr dirty="0"/>
              <a:t> </a:t>
            </a:r>
            <a:r>
              <a:rPr dirty="0" err="1"/>
              <a:t>regulacija</a:t>
            </a:r>
            <a:r>
              <a:rPr dirty="0"/>
              <a:t> </a:t>
            </a:r>
            <a:r>
              <a:rPr dirty="0" err="1"/>
              <a:t>usmjerava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ograničava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Društvo</a:t>
            </a:r>
            <a:r>
              <a:rPr dirty="0"/>
              <a:t> </a:t>
            </a:r>
            <a:r>
              <a:rPr dirty="0" err="1"/>
              <a:t>kroz</a:t>
            </a:r>
            <a:r>
              <a:rPr dirty="0"/>
              <a:t> </a:t>
            </a:r>
            <a:r>
              <a:rPr dirty="0" err="1"/>
              <a:t>norme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institucije</a:t>
            </a:r>
            <a:r>
              <a:rPr dirty="0"/>
              <a:t> </a:t>
            </a:r>
            <a:r>
              <a:rPr dirty="0" err="1"/>
              <a:t>oblikuje</a:t>
            </a:r>
            <a:r>
              <a:rPr dirty="0"/>
              <a:t> </a:t>
            </a:r>
            <a:r>
              <a:rPr dirty="0" err="1"/>
              <a:t>očekivanja</a:t>
            </a:r>
            <a:r>
              <a:rPr dirty="0"/>
              <a:t> o tome </a:t>
            </a:r>
            <a:r>
              <a:rPr dirty="0" err="1"/>
              <a:t>što</a:t>
            </a:r>
            <a:r>
              <a:rPr dirty="0"/>
              <a:t> je </a:t>
            </a:r>
            <a:r>
              <a:rPr dirty="0" err="1"/>
              <a:t>razumno</a:t>
            </a:r>
            <a:r>
              <a:rPr dirty="0"/>
              <a:t> </a:t>
            </a:r>
            <a:r>
              <a:rPr dirty="0" err="1"/>
              <a:t>željeti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kojim</a:t>
            </a:r>
            <a:r>
              <a:rPr dirty="0"/>
              <a:t> se </a:t>
            </a:r>
            <a:r>
              <a:rPr dirty="0" err="1"/>
              <a:t>načinima</a:t>
            </a:r>
            <a:r>
              <a:rPr dirty="0"/>
              <a:t> to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ostvarivati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Kada</a:t>
            </a:r>
            <a:r>
              <a:rPr dirty="0"/>
              <a:t> </a:t>
            </a:r>
            <a:r>
              <a:rPr dirty="0" err="1"/>
              <a:t>normativna</a:t>
            </a:r>
            <a:r>
              <a:rPr dirty="0"/>
              <a:t> </a:t>
            </a:r>
            <a:r>
              <a:rPr dirty="0" err="1"/>
              <a:t>regulacija</a:t>
            </a:r>
            <a:r>
              <a:rPr dirty="0"/>
              <a:t> </a:t>
            </a:r>
            <a:r>
              <a:rPr dirty="0" err="1"/>
              <a:t>oslabi</a:t>
            </a:r>
            <a:r>
              <a:rPr dirty="0"/>
              <a:t>, </a:t>
            </a:r>
            <a:r>
              <a:rPr dirty="0" err="1"/>
              <a:t>odnos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</a:t>
            </a:r>
            <a:r>
              <a:rPr dirty="0" err="1"/>
              <a:t>težnji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mogućnosti</a:t>
            </a:r>
            <a:r>
              <a:rPr dirty="0"/>
              <a:t> </a:t>
            </a:r>
            <a:r>
              <a:rPr dirty="0" err="1"/>
              <a:t>postaje</a:t>
            </a:r>
            <a:r>
              <a:rPr dirty="0"/>
              <a:t> </a:t>
            </a:r>
            <a:r>
              <a:rPr dirty="0" err="1"/>
              <a:t>nestabilniji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Regulacija</a:t>
            </a:r>
            <a:r>
              <a:rPr dirty="0"/>
              <a:t> ne </a:t>
            </a:r>
            <a:r>
              <a:rPr dirty="0" err="1"/>
              <a:t>određuje</a:t>
            </a:r>
            <a:r>
              <a:rPr dirty="0"/>
              <a:t> </a:t>
            </a:r>
            <a:r>
              <a:rPr dirty="0" err="1"/>
              <a:t>samo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smijemo</a:t>
            </a:r>
            <a:r>
              <a:rPr dirty="0"/>
              <a:t> </a:t>
            </a:r>
            <a:r>
              <a:rPr dirty="0" err="1"/>
              <a:t>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možemo</a:t>
            </a:r>
            <a:r>
              <a:rPr dirty="0"/>
              <a:t> </a:t>
            </a:r>
            <a:r>
              <a:rPr dirty="0" err="1"/>
              <a:t>razumno</a:t>
            </a:r>
            <a:r>
              <a:rPr dirty="0"/>
              <a:t> </a:t>
            </a:r>
            <a:r>
              <a:rPr dirty="0" err="1"/>
              <a:t>očekivati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stalna usporedba s tuđom potrošnjom može podizati očekivanja brže nego što rastu stvarne mogućnosti.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600" b="1">
                <a:solidFill>
                  <a:srgbClr val="26343C"/>
                </a:solidFill>
                <a:latin typeface="DejaVu Sans"/>
              </a:defRPr>
            </a:pPr>
            <a:r>
              <a:t>ANOMIJA SE MOŽE POJAVITI I U KRIZI I U PROSPERITETU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272132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Anomija</a:t>
            </a:r>
            <a:r>
              <a:rPr dirty="0"/>
              <a:t> </a:t>
            </a:r>
            <a:r>
              <a:rPr b="1" i="1" dirty="0" err="1"/>
              <a:t>nije</a:t>
            </a:r>
            <a:r>
              <a:rPr b="1" i="1" dirty="0"/>
              <a:t> </a:t>
            </a:r>
            <a:r>
              <a:rPr b="1" i="1" dirty="0" err="1"/>
              <a:t>vezana</a:t>
            </a:r>
            <a:r>
              <a:rPr b="1" i="1" dirty="0"/>
              <a:t> </a:t>
            </a:r>
            <a:r>
              <a:rPr b="1" i="1" dirty="0" err="1"/>
              <a:t>samo</a:t>
            </a:r>
            <a:r>
              <a:rPr b="1" i="1" dirty="0"/>
              <a:t> </a:t>
            </a:r>
            <a:r>
              <a:rPr b="1" i="1" dirty="0" err="1"/>
              <a:t>uz</a:t>
            </a:r>
            <a:r>
              <a:rPr b="1" i="1" dirty="0"/>
              <a:t> </a:t>
            </a:r>
            <a:r>
              <a:rPr b="1" i="1" dirty="0" err="1"/>
              <a:t>siromaštvo</a:t>
            </a:r>
            <a:r>
              <a:rPr b="1" i="1" dirty="0"/>
              <a:t> </a:t>
            </a:r>
            <a:r>
              <a:rPr b="1" i="1" dirty="0" err="1"/>
              <a:t>ili</a:t>
            </a:r>
            <a:r>
              <a:rPr b="1" i="1" dirty="0"/>
              <a:t> </a:t>
            </a:r>
            <a:r>
              <a:rPr b="1" i="1" dirty="0" err="1"/>
              <a:t>gospodarsku</a:t>
            </a:r>
            <a:r>
              <a:rPr b="1" i="1" dirty="0"/>
              <a:t> </a:t>
            </a:r>
            <a:r>
              <a:rPr b="1" i="1" dirty="0" err="1"/>
              <a:t>krizu</a:t>
            </a:r>
            <a:r>
              <a:rPr b="1" i="1"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Durkheim </a:t>
            </a:r>
            <a:r>
              <a:rPr dirty="0" err="1"/>
              <a:t>smatra</a:t>
            </a:r>
            <a:r>
              <a:rPr dirty="0"/>
              <a:t> da </a:t>
            </a:r>
            <a:r>
              <a:rPr dirty="0" err="1"/>
              <a:t>i</a:t>
            </a:r>
            <a:r>
              <a:rPr dirty="0"/>
              <a:t> </a:t>
            </a:r>
            <a:r>
              <a:rPr b="1" i="1" dirty="0" err="1"/>
              <a:t>naglo</a:t>
            </a:r>
            <a:r>
              <a:rPr b="1" i="1" dirty="0"/>
              <a:t> </a:t>
            </a:r>
            <a:r>
              <a:rPr b="1" i="1" dirty="0" err="1"/>
              <a:t>poboljšanje</a:t>
            </a:r>
            <a:r>
              <a:rPr b="1" i="1" dirty="0"/>
              <a:t> </a:t>
            </a:r>
            <a:r>
              <a:rPr b="1" i="1" dirty="0" err="1"/>
              <a:t>životnih</a:t>
            </a:r>
            <a:r>
              <a:rPr b="1" i="1" dirty="0"/>
              <a:t> </a:t>
            </a:r>
            <a:r>
              <a:rPr b="1" i="1" dirty="0" err="1"/>
              <a:t>mogućnosti</a:t>
            </a:r>
            <a:r>
              <a:rPr b="1" i="1" dirty="0"/>
              <a:t> </a:t>
            </a:r>
            <a:r>
              <a:rPr b="1" i="1" dirty="0" err="1"/>
              <a:t>može</a:t>
            </a:r>
            <a:r>
              <a:rPr b="1" i="1" dirty="0"/>
              <a:t> </a:t>
            </a:r>
            <a:r>
              <a:rPr b="1" i="1" dirty="0" err="1"/>
              <a:t>poremetiti</a:t>
            </a:r>
            <a:r>
              <a:rPr b="1" i="1" dirty="0"/>
              <a:t> </a:t>
            </a:r>
            <a:r>
              <a:rPr b="1" i="1" dirty="0" err="1"/>
              <a:t>dotadašnje</a:t>
            </a:r>
            <a:r>
              <a:rPr b="1" i="1" dirty="0"/>
              <a:t> </a:t>
            </a:r>
            <a:r>
              <a:rPr b="1" i="1" dirty="0" err="1"/>
              <a:t>granice</a:t>
            </a:r>
            <a:r>
              <a:rPr b="1" i="1" dirty="0"/>
              <a:t> </a:t>
            </a:r>
            <a:r>
              <a:rPr b="1" i="1" dirty="0" err="1"/>
              <a:t>očekivanja</a:t>
            </a:r>
            <a:r>
              <a:rPr b="1" i="1"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Zajednički</a:t>
            </a:r>
            <a:r>
              <a:rPr dirty="0"/>
              <a:t> problem </a:t>
            </a:r>
            <a:r>
              <a:rPr dirty="0" err="1"/>
              <a:t>nije</a:t>
            </a:r>
            <a:r>
              <a:rPr dirty="0"/>
              <a:t> </a:t>
            </a:r>
            <a:r>
              <a:rPr dirty="0" err="1"/>
              <a:t>smjer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, </a:t>
            </a:r>
            <a:r>
              <a:rPr dirty="0" err="1"/>
              <a:t>nego</a:t>
            </a:r>
            <a:r>
              <a:rPr dirty="0"/>
              <a:t> </a:t>
            </a:r>
            <a:r>
              <a:rPr dirty="0" err="1"/>
              <a:t>njezina</a:t>
            </a:r>
            <a:r>
              <a:rPr dirty="0"/>
              <a:t> </a:t>
            </a:r>
            <a:r>
              <a:rPr dirty="0" err="1"/>
              <a:t>brzina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sposobnost</a:t>
            </a:r>
            <a:r>
              <a:rPr dirty="0"/>
              <a:t> </a:t>
            </a:r>
            <a:r>
              <a:rPr dirty="0" err="1"/>
              <a:t>društvenih</a:t>
            </a:r>
            <a:r>
              <a:rPr dirty="0"/>
              <a:t> </a:t>
            </a:r>
            <a:r>
              <a:rPr dirty="0" err="1"/>
              <a:t>normi</a:t>
            </a:r>
            <a:r>
              <a:rPr dirty="0"/>
              <a:t> da </a:t>
            </a:r>
            <a:r>
              <a:rPr dirty="0" err="1"/>
              <a:t>ponovno</a:t>
            </a:r>
            <a:r>
              <a:rPr dirty="0"/>
              <a:t> </a:t>
            </a:r>
            <a:r>
              <a:rPr dirty="0" err="1"/>
              <a:t>uspostave</a:t>
            </a:r>
            <a:r>
              <a:rPr dirty="0"/>
              <a:t> </a:t>
            </a:r>
            <a:r>
              <a:rPr dirty="0" err="1"/>
              <a:t>regulaciju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Nagla </a:t>
            </a:r>
            <a:r>
              <a:rPr dirty="0" err="1"/>
              <a:t>promjena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destabilizirati</a:t>
            </a:r>
            <a:r>
              <a:rPr dirty="0"/>
              <a:t> </a:t>
            </a:r>
            <a:r>
              <a:rPr dirty="0" err="1"/>
              <a:t>normativni</a:t>
            </a:r>
            <a:r>
              <a:rPr dirty="0"/>
              <a:t> </a:t>
            </a:r>
            <a:r>
              <a:rPr dirty="0" err="1"/>
              <a:t>poredak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kada</a:t>
            </a:r>
            <a:r>
              <a:rPr dirty="0"/>
              <a:t> </a:t>
            </a:r>
            <a:r>
              <a:rPr dirty="0" err="1"/>
              <a:t>društvo</a:t>
            </a:r>
            <a:r>
              <a:rPr dirty="0"/>
              <a:t> </a:t>
            </a:r>
            <a:r>
              <a:rPr dirty="0" err="1"/>
              <a:t>postaje</a:t>
            </a:r>
            <a:r>
              <a:rPr dirty="0"/>
              <a:t> </a:t>
            </a:r>
            <a:r>
              <a:rPr dirty="0" err="1"/>
              <a:t>bogatije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nagli gubitak posla ili naglo bogaćenje mogu poremetiti dotadašnja očekivanja o životnom standardu.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SAMOUBOJSTVO KAO SOCIOLOŠKI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4227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Durkheim je </a:t>
            </a:r>
            <a:r>
              <a:rPr dirty="0" err="1"/>
              <a:t>samoubojstvo</a:t>
            </a:r>
            <a:r>
              <a:rPr dirty="0"/>
              <a:t> </a:t>
            </a:r>
            <a:r>
              <a:rPr dirty="0" err="1"/>
              <a:t>odabrao</a:t>
            </a:r>
            <a:r>
              <a:rPr dirty="0"/>
              <a:t> </a:t>
            </a:r>
            <a:r>
              <a:rPr dirty="0" err="1"/>
              <a:t>upravo</a:t>
            </a:r>
            <a:r>
              <a:rPr dirty="0"/>
              <a:t> </a:t>
            </a:r>
            <a:r>
              <a:rPr dirty="0" err="1"/>
              <a:t>zato</a:t>
            </a:r>
            <a:r>
              <a:rPr dirty="0"/>
              <a:t> </a:t>
            </a:r>
            <a:r>
              <a:rPr dirty="0" err="1"/>
              <a:t>što</a:t>
            </a:r>
            <a:r>
              <a:rPr dirty="0"/>
              <a:t> se </a:t>
            </a:r>
            <a:r>
              <a:rPr dirty="0" err="1"/>
              <a:t>čini</a:t>
            </a:r>
            <a:r>
              <a:rPr dirty="0"/>
              <a:t> </a:t>
            </a:r>
            <a:r>
              <a:rPr dirty="0" err="1"/>
              <a:t>izrazito</a:t>
            </a:r>
            <a:r>
              <a:rPr dirty="0"/>
              <a:t> </a:t>
            </a:r>
            <a:r>
              <a:rPr dirty="0" err="1"/>
              <a:t>individualnim</a:t>
            </a:r>
            <a:r>
              <a:rPr dirty="0"/>
              <a:t> </a:t>
            </a:r>
            <a:r>
              <a:rPr dirty="0" err="1"/>
              <a:t>činom</a:t>
            </a:r>
            <a:r>
              <a:rPr dirty="0"/>
              <a:t>.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Nije</a:t>
            </a:r>
            <a:r>
              <a:rPr dirty="0"/>
              <a:t> </a:t>
            </a:r>
            <a:r>
              <a:rPr dirty="0" err="1"/>
              <a:t>tvrdio</a:t>
            </a:r>
            <a:r>
              <a:rPr dirty="0"/>
              <a:t> da </a:t>
            </a:r>
            <a:r>
              <a:rPr dirty="0" err="1"/>
              <a:t>pojedinačno</a:t>
            </a:r>
            <a:r>
              <a:rPr dirty="0"/>
              <a:t> </a:t>
            </a:r>
            <a:r>
              <a:rPr dirty="0" err="1"/>
              <a:t>samoubojstvo</a:t>
            </a:r>
            <a:r>
              <a:rPr dirty="0"/>
              <a:t> </a:t>
            </a:r>
            <a:r>
              <a:rPr dirty="0" err="1"/>
              <a:t>možemo</a:t>
            </a:r>
            <a:r>
              <a:rPr dirty="0"/>
              <a:t> </a:t>
            </a:r>
            <a:r>
              <a:rPr dirty="0" err="1"/>
              <a:t>objasniti</a:t>
            </a:r>
            <a:r>
              <a:rPr dirty="0"/>
              <a:t> bez </a:t>
            </a:r>
            <a:r>
              <a:rPr dirty="0" err="1"/>
              <a:t>osobne</a:t>
            </a:r>
            <a:r>
              <a:rPr dirty="0"/>
              <a:t> </a:t>
            </a:r>
            <a:r>
              <a:rPr dirty="0" err="1"/>
              <a:t>biografije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psiholoških</a:t>
            </a:r>
            <a:r>
              <a:rPr dirty="0"/>
              <a:t> </a:t>
            </a:r>
            <a:r>
              <a:rPr dirty="0" err="1"/>
              <a:t>okolnosti</a:t>
            </a:r>
            <a:r>
              <a:rPr dirty="0"/>
              <a:t>.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Njegovo</a:t>
            </a:r>
            <a:r>
              <a:rPr dirty="0"/>
              <a:t> </a:t>
            </a:r>
            <a:r>
              <a:rPr dirty="0" err="1"/>
              <a:t>sociološko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 </a:t>
            </a:r>
            <a:r>
              <a:rPr dirty="0" err="1"/>
              <a:t>bilo</a:t>
            </a:r>
            <a:r>
              <a:rPr dirty="0"/>
              <a:t> je </a:t>
            </a:r>
            <a:r>
              <a:rPr dirty="0" err="1"/>
              <a:t>drukčije</a:t>
            </a:r>
            <a:r>
              <a:rPr dirty="0"/>
              <a:t>: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rPr b="1" i="1" dirty="0" err="1"/>
              <a:t>Zašto</a:t>
            </a:r>
            <a:r>
              <a:rPr b="1" i="1" dirty="0"/>
              <a:t> se stope </a:t>
            </a:r>
            <a:r>
              <a:rPr b="1" i="1" dirty="0" err="1"/>
              <a:t>samoubojstava</a:t>
            </a:r>
            <a:r>
              <a:rPr b="1" i="1" dirty="0"/>
              <a:t> </a:t>
            </a:r>
            <a:r>
              <a:rPr b="1" i="1" dirty="0" err="1"/>
              <a:t>sustavno</a:t>
            </a:r>
            <a:r>
              <a:rPr b="1" i="1" dirty="0"/>
              <a:t> </a:t>
            </a:r>
            <a:r>
              <a:rPr b="1" i="1" dirty="0" err="1"/>
              <a:t>razlikuju</a:t>
            </a:r>
            <a:r>
              <a:rPr b="1" i="1" dirty="0"/>
              <a:t> </a:t>
            </a:r>
            <a:r>
              <a:rPr b="1" i="1" dirty="0" err="1"/>
              <a:t>između</a:t>
            </a:r>
            <a:r>
              <a:rPr b="1" i="1" dirty="0"/>
              <a:t> </a:t>
            </a:r>
            <a:r>
              <a:rPr b="1" i="1" dirty="0" err="1"/>
              <a:t>društvenih</a:t>
            </a:r>
            <a:r>
              <a:rPr b="1" i="1" dirty="0"/>
              <a:t> </a:t>
            </a:r>
            <a:r>
              <a:rPr b="1" i="1" dirty="0" err="1"/>
              <a:t>skupina</a:t>
            </a:r>
            <a:r>
              <a:rPr b="1" i="1" dirty="0"/>
              <a:t> </a:t>
            </a:r>
            <a:r>
              <a:rPr b="1" i="1" dirty="0" err="1"/>
              <a:t>i</a:t>
            </a:r>
            <a:r>
              <a:rPr b="1" i="1" dirty="0"/>
              <a:t> </a:t>
            </a:r>
            <a:r>
              <a:rPr b="1" i="1" dirty="0" err="1"/>
              <a:t>mijenjaju</a:t>
            </a:r>
            <a:r>
              <a:rPr b="1" i="1" dirty="0"/>
              <a:t> s </a:t>
            </a:r>
            <a:r>
              <a:rPr b="1" i="1" dirty="0" err="1"/>
              <a:t>društvenim</a:t>
            </a:r>
            <a:r>
              <a:rPr b="1" i="1" dirty="0"/>
              <a:t> </a:t>
            </a:r>
            <a:r>
              <a:rPr b="1" i="1" dirty="0" err="1"/>
              <a:t>okolnostima</a:t>
            </a:r>
            <a:r>
              <a:rPr b="1" i="1" dirty="0"/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INTEGRACIJA I REGULACIJA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56231"/>
            <a:ext cx="1051560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300" b="0">
                <a:solidFill>
                  <a:srgbClr val="26343C"/>
                </a:solidFill>
                <a:latin typeface="DejaVu Sans"/>
              </a:defRPr>
            </a:pPr>
            <a:r>
              <a:t>Dvije dimenzije odnosa pojedinca i društva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606040"/>
            <a:ext cx="4709160" cy="1463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INTEGRACIJA</a:t>
            </a:r>
          </a:p>
          <a:p>
            <a:pPr marL="237744" indent="-164592">
              <a:lnSpc>
                <a:spcPct val="106000"/>
              </a:lnSpc>
              <a:spcAft>
                <a:spcPts val="6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Stupanj povezanosti pojedinca s društvenim skupinama.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2606040"/>
            <a:ext cx="4709160" cy="1463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REGULACIJA</a:t>
            </a:r>
          </a:p>
          <a:p>
            <a:pPr marL="237744" indent="-164592">
              <a:lnSpc>
                <a:spcPct val="106000"/>
              </a:lnSpc>
              <a:spcAft>
                <a:spcPts val="6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Stupanj u kojem norme uređuju očekivanja, težnje i ponašanje.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343400"/>
            <a:ext cx="10149840" cy="9144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Premalo ili previše integracije i regulacije može stvarati različite društvene uvjete rizika.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5532120"/>
            <a:ext cx="1014984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Osjećaj pripadnosti studentskoj grupi govori o integraciji. Jasna pravila obveza i ocjenjivanja govore o regulaciji.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ČETIRI TIPA SAMOUBOJSTVA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27889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1">
                <a:solidFill>
                  <a:srgbClr val="173D52"/>
                </a:solidFill>
                <a:latin typeface="DejaVu Sans"/>
              </a:defRPr>
            </a:pPr>
            <a:r>
              <a:t>Egoističko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4760" y="1965960"/>
            <a:ext cx="71323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Nedovoljna društvena integracija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27889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1">
                <a:solidFill>
                  <a:srgbClr val="173D52"/>
                </a:solidFill>
                <a:latin typeface="DejaVu Sans"/>
              </a:defRPr>
            </a:pPr>
            <a:r>
              <a:t>Altruističko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2743200"/>
            <a:ext cx="71323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Pretjerana društvena integracija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520439"/>
            <a:ext cx="27889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1">
                <a:solidFill>
                  <a:srgbClr val="173D52"/>
                </a:solidFill>
                <a:latin typeface="DejaVu Sans"/>
              </a:defRPr>
            </a:pPr>
            <a:r>
              <a:t>Anomičko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3520439"/>
            <a:ext cx="71323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Nedovoljna društvena regulacija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297679"/>
            <a:ext cx="27889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1">
                <a:solidFill>
                  <a:srgbClr val="173D52"/>
                </a:solidFill>
                <a:latin typeface="DejaVu Sans"/>
              </a:defRPr>
            </a:pPr>
            <a:r>
              <a:t>Fatalističko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94760" y="4297679"/>
            <a:ext cx="713232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Pretjerana društvena regulacija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94960"/>
            <a:ext cx="10241280" cy="8229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Tipologija povezuje društvene uvjete i obrasce stopa samoubojstava. Sama po sebi ne objašnjava pojedinačan slučaj.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26343C"/>
                </a:solidFill>
                <a:latin typeface="DejaVu Sans"/>
              </a:defRPr>
            </a:pPr>
            <a:r>
              <a:t>ŠTO NAM DURKHEIM OSTAVLJA ZA SOCIOLOGIJU DEVIJANTNOSTI?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7340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Durkheim </a:t>
            </a:r>
            <a:r>
              <a:rPr dirty="0" err="1"/>
              <a:t>mijenja</a:t>
            </a:r>
            <a:r>
              <a:rPr dirty="0"/>
              <a:t> </a:t>
            </a:r>
            <a:r>
              <a:rPr dirty="0" err="1"/>
              <a:t>početno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Umjesto</a:t>
            </a:r>
            <a:r>
              <a:rPr dirty="0"/>
              <a:t> da </a:t>
            </a:r>
            <a:r>
              <a:rPr dirty="0" err="1"/>
              <a:t>devijantnost</a:t>
            </a:r>
            <a:r>
              <a:rPr dirty="0"/>
              <a:t> </a:t>
            </a:r>
            <a:r>
              <a:rPr dirty="0" err="1"/>
              <a:t>automatski</a:t>
            </a:r>
            <a:r>
              <a:rPr dirty="0"/>
              <a:t> </a:t>
            </a:r>
            <a:r>
              <a:rPr dirty="0" err="1"/>
              <a:t>tumačimo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znak</a:t>
            </a:r>
            <a:r>
              <a:rPr dirty="0"/>
              <a:t> „</a:t>
            </a:r>
            <a:r>
              <a:rPr dirty="0" err="1"/>
              <a:t>neispravnog</a:t>
            </a:r>
            <a:r>
              <a:rPr dirty="0"/>
              <a:t> </a:t>
            </a:r>
            <a:r>
              <a:rPr dirty="0" err="1"/>
              <a:t>pojedinca</a:t>
            </a:r>
            <a:r>
              <a:rPr dirty="0"/>
              <a:t>“, </a:t>
            </a:r>
            <a:r>
              <a:rPr dirty="0" err="1"/>
              <a:t>pitamo</a:t>
            </a:r>
            <a:r>
              <a:rPr dirty="0"/>
              <a:t>: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b="1" i="1" dirty="0" err="1"/>
              <a:t>Koje</a:t>
            </a:r>
            <a:r>
              <a:rPr b="1" i="1" dirty="0"/>
              <a:t> </a:t>
            </a:r>
            <a:r>
              <a:rPr b="1" i="1" dirty="0" err="1"/>
              <a:t>društvene</a:t>
            </a:r>
            <a:r>
              <a:rPr b="1" i="1" dirty="0"/>
              <a:t> </a:t>
            </a:r>
            <a:r>
              <a:rPr b="1" i="1" dirty="0" err="1"/>
              <a:t>okolnosti</a:t>
            </a:r>
            <a:r>
              <a:rPr b="1" i="1" dirty="0"/>
              <a:t> </a:t>
            </a:r>
            <a:r>
              <a:rPr b="1" i="1" dirty="0" err="1"/>
              <a:t>proizvode</a:t>
            </a:r>
            <a:r>
              <a:rPr b="1" i="1" dirty="0"/>
              <a:t> </a:t>
            </a:r>
            <a:r>
              <a:rPr b="1" i="1" dirty="0" err="1"/>
              <a:t>određene</a:t>
            </a:r>
            <a:r>
              <a:rPr b="1" i="1" dirty="0"/>
              <a:t> </a:t>
            </a:r>
            <a:r>
              <a:rPr b="1" i="1" dirty="0" err="1"/>
              <a:t>obrasce</a:t>
            </a:r>
            <a:r>
              <a:rPr b="1" i="1" dirty="0"/>
              <a:t> </a:t>
            </a:r>
            <a:r>
              <a:rPr b="1" i="1" dirty="0" err="1"/>
              <a:t>ponašanja</a:t>
            </a:r>
            <a:r>
              <a:rPr b="1" i="1" dirty="0"/>
              <a:t>?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Njegova</a:t>
            </a:r>
            <a:r>
              <a:rPr dirty="0"/>
              <a:t> </a:t>
            </a:r>
            <a:r>
              <a:rPr dirty="0" err="1"/>
              <a:t>ključna</a:t>
            </a:r>
            <a:r>
              <a:rPr dirty="0"/>
              <a:t> </a:t>
            </a:r>
            <a:r>
              <a:rPr dirty="0" err="1"/>
              <a:t>ostavština</a:t>
            </a:r>
            <a:r>
              <a:rPr dirty="0"/>
              <a:t> za </a:t>
            </a:r>
            <a:r>
              <a:rPr dirty="0" err="1"/>
              <a:t>naš</a:t>
            </a:r>
            <a:r>
              <a:rPr dirty="0"/>
              <a:t> </a:t>
            </a:r>
            <a:r>
              <a:rPr dirty="0" err="1"/>
              <a:t>kolegij</a:t>
            </a:r>
            <a:r>
              <a:rPr dirty="0"/>
              <a:t> jest </a:t>
            </a:r>
            <a:r>
              <a:rPr dirty="0" err="1"/>
              <a:t>povezivanje</a:t>
            </a:r>
            <a:r>
              <a:rPr dirty="0"/>
              <a:t> </a:t>
            </a:r>
            <a:r>
              <a:rPr dirty="0" err="1"/>
              <a:t>devijantnosti</a:t>
            </a:r>
            <a:r>
              <a:rPr dirty="0"/>
              <a:t> s </a:t>
            </a:r>
            <a:r>
              <a:rPr dirty="0" err="1"/>
              <a:t>normama</a:t>
            </a:r>
            <a:r>
              <a:rPr dirty="0"/>
              <a:t>, </a:t>
            </a:r>
            <a:r>
              <a:rPr dirty="0" err="1"/>
              <a:t>integracijom</a:t>
            </a:r>
            <a:r>
              <a:rPr dirty="0"/>
              <a:t>, </a:t>
            </a:r>
            <a:r>
              <a:rPr dirty="0" err="1"/>
              <a:t>regulacijom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društvenom</a:t>
            </a:r>
            <a:r>
              <a:rPr dirty="0"/>
              <a:t> </a:t>
            </a:r>
            <a:r>
              <a:rPr dirty="0" err="1"/>
              <a:t>strukturom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kod učestalih sukoba u školi pitamo i kakvi su odnosi pripadnosti, pravila i njihova primjena.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500" b="1">
                <a:solidFill>
                  <a:srgbClr val="26343C"/>
                </a:solidFill>
                <a:latin typeface="DejaVu Sans"/>
              </a:defRPr>
            </a:pPr>
            <a:r>
              <a:t>OD DURKHEIMOVE ANOMIJE PREMA MERTONOVU STRAINU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38528"/>
            <a:ext cx="49834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075688"/>
            <a:ext cx="4581144" cy="1463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Kod Durkheima anomija prvenstveno označava problem oslabljene društvene regulacije očekivanja.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6208" y="1938528"/>
            <a:ext cx="4983480" cy="173736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7376" y="2075688"/>
            <a:ext cx="4581144" cy="1463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Merton pozornost usmjerava na nesklad između kulturno naglašenih ciljeva i institucionalno dostupnih sredstava za njihovo ostvarivanje.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931920"/>
            <a:ext cx="1037844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Merton preuzima problem anomije, ali ga preoblikuje i razvija u drukčijem smjeru.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407408"/>
            <a:ext cx="103784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Durkheimova anomija i Mertonov strain povezani su pojmovi, ali nisu sinonimi.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700" b="1">
                <a:solidFill>
                  <a:srgbClr val="26343C"/>
                </a:solidFill>
                <a:latin typeface="DejaVu Sans"/>
              </a:defRPr>
            </a:pPr>
            <a:r>
              <a:t>KULTURNI CILJEVI I INSTITUCIONALIZIRANA SREDSTVA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33272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Merton razlikuje dvije komponente društvene strukture.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423160"/>
            <a:ext cx="49834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2560320"/>
            <a:ext cx="4581144" cy="12344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Kulturni ciljevi određuju što se smatra vrijednim uspjehom.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2423160"/>
            <a:ext cx="498348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2560320"/>
            <a:ext cx="4581144" cy="12344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Institucionalizirana sredstva određuju društveno prihvaćene načine kojima se ti ciljevi trebaju ostvarivati.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160520"/>
            <a:ext cx="10378440" cy="140121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 i="1" dirty="0"/>
              <a:t>Problem </a:t>
            </a:r>
            <a:r>
              <a:rPr b="1" i="1" dirty="0" err="1"/>
              <a:t>nastaje</a:t>
            </a:r>
            <a:r>
              <a:rPr b="1" i="1" dirty="0"/>
              <a:t> </a:t>
            </a:r>
            <a:r>
              <a:rPr b="1" i="1" dirty="0" err="1"/>
              <a:t>kada</a:t>
            </a:r>
            <a:r>
              <a:rPr b="1" i="1" dirty="0"/>
              <a:t> </a:t>
            </a:r>
            <a:r>
              <a:rPr b="1" i="1" dirty="0" err="1"/>
              <a:t>društvo</a:t>
            </a:r>
            <a:r>
              <a:rPr b="1" i="1" dirty="0"/>
              <a:t> </a:t>
            </a:r>
            <a:r>
              <a:rPr b="1" i="1" dirty="0" err="1"/>
              <a:t>snažno</a:t>
            </a:r>
            <a:r>
              <a:rPr b="1" i="1" dirty="0"/>
              <a:t> </a:t>
            </a:r>
            <a:r>
              <a:rPr b="1" i="1" dirty="0" err="1"/>
              <a:t>naglašava</a:t>
            </a:r>
            <a:r>
              <a:rPr b="1" i="1" dirty="0"/>
              <a:t> </a:t>
            </a:r>
            <a:r>
              <a:rPr b="1" i="1" dirty="0" err="1"/>
              <a:t>ciljeve</a:t>
            </a:r>
            <a:r>
              <a:rPr b="1" i="1" dirty="0"/>
              <a:t>, </a:t>
            </a:r>
            <a:r>
              <a:rPr b="1" i="1" dirty="0" err="1"/>
              <a:t>ali</a:t>
            </a:r>
            <a:r>
              <a:rPr b="1" i="1" dirty="0"/>
              <a:t> </a:t>
            </a:r>
            <a:r>
              <a:rPr b="1" i="1" dirty="0" err="1"/>
              <a:t>ljudima</a:t>
            </a:r>
            <a:r>
              <a:rPr b="1" i="1" dirty="0"/>
              <a:t> ne </a:t>
            </a:r>
            <a:r>
              <a:rPr b="1" i="1" dirty="0" err="1"/>
              <a:t>omogućuje</a:t>
            </a:r>
            <a:r>
              <a:rPr b="1" i="1" dirty="0"/>
              <a:t> </a:t>
            </a:r>
            <a:r>
              <a:rPr b="1" i="1" dirty="0" err="1"/>
              <a:t>podjednak</a:t>
            </a:r>
            <a:r>
              <a:rPr b="1" i="1" dirty="0"/>
              <a:t> </a:t>
            </a:r>
            <a:r>
              <a:rPr b="1" i="1" dirty="0" err="1"/>
              <a:t>pristup</a:t>
            </a:r>
            <a:r>
              <a:rPr b="1" i="1" dirty="0"/>
              <a:t> </a:t>
            </a:r>
            <a:r>
              <a:rPr b="1" i="1" dirty="0" err="1"/>
              <a:t>legitimnim</a:t>
            </a:r>
            <a:r>
              <a:rPr b="1" i="1" dirty="0"/>
              <a:t> </a:t>
            </a:r>
            <a:r>
              <a:rPr b="1" i="1" dirty="0" err="1"/>
              <a:t>sredstvima</a:t>
            </a:r>
            <a:r>
              <a:rPr b="1" i="1" dirty="0"/>
              <a:t>. </a:t>
            </a:r>
            <a:r>
              <a:rPr dirty="0" err="1"/>
              <a:t>Društvo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istodobno</a:t>
            </a:r>
            <a:r>
              <a:rPr dirty="0"/>
              <a:t> </a:t>
            </a:r>
            <a:r>
              <a:rPr dirty="0" err="1"/>
              <a:t>propovijedati</a:t>
            </a:r>
            <a:r>
              <a:rPr dirty="0"/>
              <a:t> </a:t>
            </a:r>
            <a:r>
              <a:rPr dirty="0" err="1"/>
              <a:t>uspjeh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nejednako</a:t>
            </a:r>
            <a:r>
              <a:rPr dirty="0"/>
              <a:t> </a:t>
            </a:r>
            <a:r>
              <a:rPr dirty="0" err="1"/>
              <a:t>raspoređivati</a:t>
            </a:r>
            <a:r>
              <a:rPr dirty="0"/>
              <a:t> </a:t>
            </a:r>
            <a:r>
              <a:rPr dirty="0" err="1"/>
              <a:t>mogućnosti</a:t>
            </a:r>
            <a:r>
              <a:rPr dirty="0"/>
              <a:t> </a:t>
            </a:r>
            <a:r>
              <a:rPr dirty="0" err="1"/>
              <a:t>njegova</a:t>
            </a:r>
            <a:r>
              <a:rPr dirty="0"/>
              <a:t> </a:t>
            </a:r>
            <a:r>
              <a:rPr dirty="0" err="1"/>
              <a:t>ostvarivanja</a:t>
            </a:r>
            <a:r>
              <a:rPr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diploma je poželjan cilj, ali studenti nemaju jednake uvjete za učenje, stanovanje i financiranje studija.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STRAIN: STRUKTURNA NAPETOST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17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Strain ne treba shvatiti samo kao subjektivni osjećaj frustracije.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Riječ je prije svega o strukturnoj napetosti koja proizlazi iz nesklada između kulturno naglašenih ciljeva i društveno dostupnih legitimnih sredstava.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Zato Merton ne pita samo: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„Zašto je netko frustriran?“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nego: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„Kako je društvena struktura organizirala njegove mogućnosti?“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od svih se očekuje uspjeh, dok su kvalitetno obrazovanje i siguran posao nekima znatno teže dostupni.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MERTONOVIH PET NAČINA PRILAGODBE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237744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Konformnost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965960"/>
            <a:ext cx="768096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Prihvaća ciljeve i institucionalizirana sredstva.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33472"/>
            <a:ext cx="237744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Inovacija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633472"/>
            <a:ext cx="768096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Prihvaća ciljeve, odbacuje propisana sredstva.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300984"/>
            <a:ext cx="237744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Ritualizam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300984"/>
            <a:ext cx="768096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Smanjuje ili napušta ciljeve, zadržava sredstva.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68496"/>
            <a:ext cx="237744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Povlačenje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3968496"/>
            <a:ext cx="768096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Odbacuje i dominantne ciljeve i sredstva.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636008"/>
            <a:ext cx="237744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Pobuna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4636008"/>
            <a:ext cx="768096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Postojeće ciljeve i sredstva zamjenjuje novima.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623560"/>
            <a:ext cx="1024128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1">
                <a:solidFill>
                  <a:srgbClr val="173D52"/>
                </a:solidFill>
                <a:latin typeface="DejaVu Sans"/>
              </a:defRPr>
            </a:pPr>
            <a:r>
              <a:t>To su načini prilagodbe društvenoj strukturi, a ne tipovi osobnosti.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INOVACIJA: CILJ DA, PROPISANI PUT NE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17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Kod inovacije pojedinac prihvaća kulturno naglašene ciljeve, ali odbacuje institucionalno propisana sredstva i poseže za alternativnim načinima njihova ostvarivanja.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Strukturno ograničen pristup legitimnim mogućnostima može povećavati pritisak prema takvoj prilagodbi.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Merton time devijantnost povezuje s društvenim pritiskom, a ne jednostavno s odbacivanjem društvenih vrijednosti.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t>Paradoksalno, devijant može vrlo snažno prihvaćati dominantni društveni cilj.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student želi diplomu i status, ali umjesto učenja kupuje gotov završni rad.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NISU SVE NEKONFORMNE PRILAGODBE ISTE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703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Ritualist nastavlja poštovati institucionalna pravila, ali smanjuje ili napušta velike kulturne ciljeve.</a:t>
            </a:r>
          </a:p>
          <a:p>
            <a:pPr marL="182880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Kod povlačenja odbacuju se i dominantni ciljevi i institucionalizirana sredstva.</a:t>
            </a:r>
          </a:p>
          <a:p>
            <a:pPr marL="182880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Pobuna ide korak dalje: postojeći ciljevi i sredstva nastoje se zamijeniti novim ciljevima i novim sredstvima.</a:t>
            </a:r>
          </a:p>
          <a:p>
            <a:pPr marL="182880" indent="-164592">
              <a:lnSpc>
                <a:spcPct val="106000"/>
              </a:lnSpc>
              <a:spcAft>
                <a:spcPts val="700"/>
              </a:spcAft>
              <a:defRPr sz="2400" b="0">
                <a:solidFill>
                  <a:srgbClr val="26343C"/>
                </a:solidFill>
                <a:latin typeface="DejaVu Sans"/>
              </a:defRPr>
            </a:pPr>
            <a:r>
              <a:t>Mertonova tipologija pokazuje da odstupanje od dominantnog obrasca može poprimiti vrlo različite oblike.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ŠTO MERTON NE TVRDI?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2940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sz="2000" dirty="0"/>
              <a:t>Merton ne </a:t>
            </a:r>
            <a:r>
              <a:rPr sz="2000" dirty="0" err="1"/>
              <a:t>tvrdi</a:t>
            </a:r>
            <a:r>
              <a:rPr sz="2000" dirty="0"/>
              <a:t> da </a:t>
            </a:r>
            <a:r>
              <a:rPr sz="2000" dirty="0" err="1"/>
              <a:t>će</a:t>
            </a:r>
            <a:r>
              <a:rPr sz="2000" dirty="0"/>
              <a:t> </a:t>
            </a:r>
            <a:r>
              <a:rPr sz="2000" dirty="0" err="1"/>
              <a:t>svaka</a:t>
            </a:r>
            <a:r>
              <a:rPr sz="2000" dirty="0"/>
              <a:t> </a:t>
            </a:r>
            <a:r>
              <a:rPr sz="2000" dirty="0" err="1"/>
              <a:t>osoba</a:t>
            </a:r>
            <a:r>
              <a:rPr sz="2000" dirty="0"/>
              <a:t> </a:t>
            </a:r>
            <a:r>
              <a:rPr sz="2000" dirty="0" err="1"/>
              <a:t>suočena</a:t>
            </a:r>
            <a:r>
              <a:rPr sz="2000" dirty="0"/>
              <a:t> s </a:t>
            </a:r>
            <a:r>
              <a:rPr sz="2000" dirty="0" err="1"/>
              <a:t>ograničenim</a:t>
            </a:r>
            <a:r>
              <a:rPr sz="2000" dirty="0"/>
              <a:t> </a:t>
            </a:r>
            <a:r>
              <a:rPr sz="2000" dirty="0" err="1"/>
              <a:t>mogućnostima</a:t>
            </a:r>
            <a:r>
              <a:rPr sz="2000" dirty="0"/>
              <a:t> </a:t>
            </a:r>
            <a:r>
              <a:rPr sz="2000" dirty="0" err="1"/>
              <a:t>postati</a:t>
            </a:r>
            <a:r>
              <a:rPr sz="2000" dirty="0"/>
              <a:t> </a:t>
            </a:r>
            <a:r>
              <a:rPr sz="2000" dirty="0" err="1"/>
              <a:t>devijantna</a:t>
            </a:r>
            <a:r>
              <a:rPr sz="2000"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sz="2000" dirty="0"/>
              <a:t>Ne </a:t>
            </a:r>
            <a:r>
              <a:rPr sz="2000" dirty="0" err="1"/>
              <a:t>tvrdi</a:t>
            </a:r>
            <a:r>
              <a:rPr sz="2000" dirty="0"/>
              <a:t> </a:t>
            </a:r>
            <a:r>
              <a:rPr sz="2000" dirty="0" err="1"/>
              <a:t>ni</a:t>
            </a:r>
            <a:r>
              <a:rPr sz="2000" dirty="0"/>
              <a:t> da </a:t>
            </a:r>
            <a:r>
              <a:rPr sz="2000" dirty="0" err="1"/>
              <a:t>siromaštvo</a:t>
            </a:r>
            <a:r>
              <a:rPr sz="2000" dirty="0"/>
              <a:t> </a:t>
            </a:r>
            <a:r>
              <a:rPr sz="2000" dirty="0" err="1"/>
              <a:t>samo</a:t>
            </a:r>
            <a:r>
              <a:rPr sz="2000" dirty="0"/>
              <a:t> po </a:t>
            </a:r>
            <a:r>
              <a:rPr sz="2000" dirty="0" err="1"/>
              <a:t>sebi</a:t>
            </a:r>
            <a:r>
              <a:rPr sz="2000" dirty="0"/>
              <a:t> </a:t>
            </a:r>
            <a:r>
              <a:rPr sz="2000" dirty="0" err="1"/>
              <a:t>proizvodi</a:t>
            </a:r>
            <a:r>
              <a:rPr sz="2000" dirty="0"/>
              <a:t> </a:t>
            </a:r>
            <a:r>
              <a:rPr sz="2000" dirty="0" err="1"/>
              <a:t>kriminalitet</a:t>
            </a:r>
            <a:r>
              <a:rPr sz="2000" dirty="0"/>
              <a:t>.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sz="2000" dirty="0" err="1"/>
              <a:t>Njegovo</a:t>
            </a:r>
            <a:r>
              <a:rPr sz="2000" dirty="0"/>
              <a:t> je </a:t>
            </a:r>
            <a:r>
              <a:rPr sz="2000" dirty="0" err="1"/>
              <a:t>pitanje</a:t>
            </a:r>
            <a:r>
              <a:rPr sz="2000" dirty="0"/>
              <a:t>:</a:t>
            </a:r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sz="2000" b="1" i="1" dirty="0" err="1"/>
              <a:t>Kako</a:t>
            </a:r>
            <a:r>
              <a:rPr sz="2000" b="1" i="1" dirty="0"/>
              <a:t> </a:t>
            </a:r>
            <a:r>
              <a:rPr sz="2000" b="1" i="1" dirty="0" err="1"/>
              <a:t>nejednak</a:t>
            </a:r>
            <a:r>
              <a:rPr sz="2000" b="1" i="1" dirty="0"/>
              <a:t> </a:t>
            </a:r>
            <a:r>
              <a:rPr sz="2000" b="1" i="1" dirty="0" err="1"/>
              <a:t>pristup</a:t>
            </a:r>
            <a:r>
              <a:rPr sz="2000" b="1" i="1" dirty="0"/>
              <a:t> </a:t>
            </a:r>
            <a:r>
              <a:rPr sz="2000" b="1" i="1" dirty="0" err="1"/>
              <a:t>legitimnim</a:t>
            </a:r>
            <a:r>
              <a:rPr sz="2000" b="1" i="1" dirty="0"/>
              <a:t> </a:t>
            </a:r>
            <a:r>
              <a:rPr sz="2000" b="1" i="1" dirty="0" err="1"/>
              <a:t>mogućnostima</a:t>
            </a:r>
            <a:r>
              <a:rPr sz="2000" b="1" i="1" dirty="0"/>
              <a:t>, </a:t>
            </a:r>
            <a:r>
              <a:rPr sz="2000" b="1" i="1" dirty="0" err="1"/>
              <a:t>uz</a:t>
            </a:r>
            <a:r>
              <a:rPr sz="2000" b="1" i="1" dirty="0"/>
              <a:t> </a:t>
            </a:r>
            <a:r>
              <a:rPr sz="2000" b="1" i="1" dirty="0" err="1"/>
              <a:t>snažan</a:t>
            </a:r>
            <a:r>
              <a:rPr sz="2000" b="1" i="1" dirty="0"/>
              <a:t> </a:t>
            </a:r>
            <a:r>
              <a:rPr sz="2000" b="1" i="1" dirty="0" err="1"/>
              <a:t>kulturni</a:t>
            </a:r>
            <a:r>
              <a:rPr sz="2000" b="1" i="1" dirty="0"/>
              <a:t> </a:t>
            </a:r>
            <a:r>
              <a:rPr sz="2000" b="1" i="1" dirty="0" err="1"/>
              <a:t>pritisak</a:t>
            </a:r>
            <a:r>
              <a:rPr sz="2000" b="1" i="1" dirty="0"/>
              <a:t> </a:t>
            </a:r>
            <a:r>
              <a:rPr sz="2000" b="1" i="1" dirty="0" err="1"/>
              <a:t>prema</a:t>
            </a:r>
            <a:r>
              <a:rPr sz="2000" b="1" i="1" dirty="0"/>
              <a:t> </a:t>
            </a:r>
            <a:r>
              <a:rPr sz="2000" b="1" i="1" dirty="0" err="1"/>
              <a:t>uspjehu</a:t>
            </a:r>
            <a:r>
              <a:rPr sz="2000" b="1" i="1" dirty="0"/>
              <a:t>, </a:t>
            </a:r>
            <a:r>
              <a:rPr sz="2000" b="1" i="1" dirty="0" err="1"/>
              <a:t>stvara</a:t>
            </a:r>
            <a:r>
              <a:rPr sz="2000" b="1" i="1" dirty="0"/>
              <a:t> </a:t>
            </a:r>
            <a:r>
              <a:rPr sz="2000" b="1" i="1" dirty="0" err="1"/>
              <a:t>uvjete</a:t>
            </a:r>
            <a:r>
              <a:rPr sz="2000" b="1" i="1" dirty="0"/>
              <a:t> u </a:t>
            </a:r>
            <a:r>
              <a:rPr sz="2000" b="1" i="1" dirty="0" err="1"/>
              <a:t>kojima</a:t>
            </a:r>
            <a:r>
              <a:rPr sz="2000" b="1" i="1" dirty="0"/>
              <a:t> </a:t>
            </a:r>
            <a:r>
              <a:rPr sz="2000" b="1" i="1" dirty="0" err="1"/>
              <a:t>nastaju</a:t>
            </a:r>
            <a:r>
              <a:rPr sz="2000" b="1" i="1" dirty="0"/>
              <a:t> </a:t>
            </a:r>
            <a:r>
              <a:rPr sz="2000" b="1" i="1" dirty="0" err="1"/>
              <a:t>različiti</a:t>
            </a:r>
            <a:r>
              <a:rPr sz="2000" b="1" i="1" dirty="0"/>
              <a:t> </a:t>
            </a:r>
            <a:r>
              <a:rPr sz="2000" b="1" i="1" dirty="0" err="1"/>
              <a:t>obrasci</a:t>
            </a:r>
            <a:r>
              <a:rPr sz="2000" b="1" i="1" dirty="0"/>
              <a:t> </a:t>
            </a:r>
            <a:r>
              <a:rPr sz="2000" b="1" i="1" dirty="0" err="1"/>
              <a:t>prilagodbe</a:t>
            </a:r>
            <a:r>
              <a:rPr sz="2000" b="1" i="1" dirty="0"/>
              <a:t>?</a:t>
            </a:r>
            <a:endParaRPr lang="en-GB" sz="2000" b="1" i="1" dirty="0"/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endParaRPr sz="2000" b="1" i="1" dirty="0"/>
          </a:p>
          <a:p>
            <a:pPr marL="237744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sz="2000" dirty="0" err="1"/>
              <a:t>Struktura</a:t>
            </a:r>
            <a:r>
              <a:rPr sz="2000" dirty="0"/>
              <a:t> </a:t>
            </a:r>
            <a:r>
              <a:rPr sz="2000" dirty="0" err="1"/>
              <a:t>stvara</a:t>
            </a:r>
            <a:r>
              <a:rPr sz="2000" dirty="0"/>
              <a:t> </a:t>
            </a:r>
            <a:r>
              <a:rPr sz="2000" dirty="0" err="1"/>
              <a:t>pritiske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nejednake</a:t>
            </a:r>
            <a:r>
              <a:rPr sz="2000" dirty="0"/>
              <a:t> </a:t>
            </a:r>
            <a:r>
              <a:rPr sz="2000" dirty="0" err="1"/>
              <a:t>mogućnosti</a:t>
            </a:r>
            <a:r>
              <a:rPr sz="2000" dirty="0"/>
              <a:t> — ne </a:t>
            </a:r>
            <a:r>
              <a:rPr sz="2000" dirty="0" err="1"/>
              <a:t>automatske</a:t>
            </a:r>
            <a:r>
              <a:rPr sz="2000" dirty="0"/>
              <a:t> </a:t>
            </a:r>
            <a:r>
              <a:rPr sz="2000" dirty="0" err="1"/>
              <a:t>ishode</a:t>
            </a:r>
            <a:r>
              <a:rPr sz="20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dvije osobe bez posla mogu reagirati različito. Ograničene mogućnosti ne određuju automatski njihov izbor.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26343C"/>
                </a:solidFill>
                <a:latin typeface="DejaVu Sans"/>
              </a:defRPr>
            </a:pPr>
            <a:r>
              <a:t>DURKHEIM I MERTON: ŠTO SMO PROMIJENILI U NAČINU GLEDANJA?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20240"/>
            <a:ext cx="49834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057400"/>
            <a:ext cx="4581144" cy="1463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Kod Durkheima promatramo normativnu regulaciju, integraciju i funkcije devijantnosti.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6208" y="1920240"/>
            <a:ext cx="49834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37376" y="2057400"/>
            <a:ext cx="4581144" cy="1463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100" b="0">
                <a:solidFill>
                  <a:srgbClr val="26343C"/>
                </a:solidFill>
                <a:latin typeface="DejaVu Sans"/>
              </a:defRPr>
            </a:pPr>
            <a:r>
              <a:t>Kod Mertona promatramo kulturne ciljeve, legitimna sredstva, nejednake mogućnosti i strukturnu napetost.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931920"/>
            <a:ext cx="1037844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300" b="0">
                <a:solidFill>
                  <a:srgbClr val="26343C"/>
                </a:solidFill>
                <a:latin typeface="DejaVu Sans"/>
              </a:defRPr>
            </a:pPr>
            <a:r>
              <a:t>Njihova objašnjenja nisu ista, ali zajednički pomak je presudan: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4343400"/>
            <a:ext cx="10469880" cy="105156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50976" y="4480560"/>
            <a:ext cx="10067544" cy="77723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devijantnost više ne objašnjavamo samo pitanjem „što nije u redu s pojedincem?“, nego i pitanjem „što se događa u društvenoj strukturi?“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400" b="1">
                <a:solidFill>
                  <a:srgbClr val="26343C"/>
                </a:solidFill>
                <a:latin typeface="DejaVu Sans"/>
              </a:defRPr>
            </a:pPr>
            <a:r>
              <a:t>SLJEDEĆE PITANJE: OD STRUKTURE PREMA OKRUŽENJU I UČENJU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874519"/>
            <a:ext cx="10469880" cy="3493008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103120"/>
            <a:ext cx="9985248" cy="3017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Durkheim </a:t>
            </a:r>
            <a:r>
              <a:rPr dirty="0" err="1"/>
              <a:t>i</a:t>
            </a:r>
            <a:r>
              <a:rPr dirty="0"/>
              <a:t> Merton </a:t>
            </a:r>
            <a:r>
              <a:rPr dirty="0" err="1"/>
              <a:t>pokazali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da </a:t>
            </a:r>
            <a:r>
              <a:rPr dirty="0" err="1"/>
              <a:t>društvene</a:t>
            </a:r>
            <a:r>
              <a:rPr dirty="0"/>
              <a:t> </a:t>
            </a:r>
            <a:r>
              <a:rPr dirty="0" err="1"/>
              <a:t>okolnosti</a:t>
            </a:r>
            <a:r>
              <a:rPr dirty="0"/>
              <a:t> </a:t>
            </a:r>
            <a:r>
              <a:rPr dirty="0" err="1"/>
              <a:t>mogu</a:t>
            </a:r>
            <a:r>
              <a:rPr dirty="0"/>
              <a:t> </a:t>
            </a:r>
            <a:r>
              <a:rPr dirty="0" err="1"/>
              <a:t>stvarati</a:t>
            </a:r>
            <a:r>
              <a:rPr dirty="0"/>
              <a:t> </a:t>
            </a:r>
            <a:r>
              <a:rPr dirty="0" err="1"/>
              <a:t>uvjete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pritiske</a:t>
            </a:r>
            <a:r>
              <a:rPr dirty="0"/>
              <a:t> </a:t>
            </a:r>
            <a:r>
              <a:rPr dirty="0" err="1"/>
              <a:t>povezane</a:t>
            </a:r>
            <a:r>
              <a:rPr dirty="0"/>
              <a:t> s </a:t>
            </a:r>
            <a:r>
              <a:rPr dirty="0" err="1"/>
              <a:t>devijantnošću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Ali </a:t>
            </a:r>
            <a:r>
              <a:rPr dirty="0" err="1"/>
              <a:t>još</a:t>
            </a:r>
            <a:r>
              <a:rPr dirty="0"/>
              <a:t> ne </a:t>
            </a:r>
            <a:r>
              <a:rPr dirty="0" err="1"/>
              <a:t>znamo</a:t>
            </a:r>
            <a:r>
              <a:rPr dirty="0"/>
              <a:t> </a:t>
            </a:r>
            <a:r>
              <a:rPr dirty="0" err="1"/>
              <a:t>dovoljno</a:t>
            </a:r>
            <a:r>
              <a:rPr dirty="0"/>
              <a:t> o tome </a:t>
            </a:r>
            <a:r>
              <a:rPr dirty="0" err="1"/>
              <a:t>kako</a:t>
            </a:r>
            <a:r>
              <a:rPr dirty="0"/>
              <a:t> se </a:t>
            </a:r>
            <a:r>
              <a:rPr dirty="0" err="1"/>
              <a:t>konkretni</a:t>
            </a:r>
            <a:r>
              <a:rPr dirty="0"/>
              <a:t> </a:t>
            </a:r>
            <a:r>
              <a:rPr dirty="0" err="1"/>
              <a:t>obrasci</a:t>
            </a:r>
            <a:r>
              <a:rPr dirty="0"/>
              <a:t> </a:t>
            </a:r>
            <a:r>
              <a:rPr dirty="0" err="1"/>
              <a:t>ponašanja</a:t>
            </a:r>
            <a:r>
              <a:rPr dirty="0"/>
              <a:t> </a:t>
            </a:r>
            <a:r>
              <a:rPr dirty="0" err="1"/>
              <a:t>prenose</a:t>
            </a:r>
            <a:r>
              <a:rPr dirty="0"/>
              <a:t> </a:t>
            </a:r>
            <a:r>
              <a:rPr dirty="0" err="1"/>
              <a:t>među</a:t>
            </a:r>
            <a:r>
              <a:rPr dirty="0"/>
              <a:t> </a:t>
            </a:r>
            <a:r>
              <a:rPr dirty="0" err="1"/>
              <a:t>ljudima</a:t>
            </a:r>
            <a:r>
              <a:rPr dirty="0"/>
              <a:t>.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Ako</a:t>
            </a:r>
            <a:r>
              <a:rPr dirty="0"/>
              <a:t> </a:t>
            </a:r>
            <a:r>
              <a:rPr dirty="0" err="1"/>
              <a:t>društvena</a:t>
            </a:r>
            <a:r>
              <a:rPr dirty="0"/>
              <a:t> </a:t>
            </a:r>
            <a:r>
              <a:rPr dirty="0" err="1"/>
              <a:t>struktura</a:t>
            </a:r>
            <a:r>
              <a:rPr dirty="0"/>
              <a:t> </a:t>
            </a:r>
            <a:r>
              <a:rPr dirty="0" err="1"/>
              <a:t>stvara</a:t>
            </a:r>
            <a:r>
              <a:rPr dirty="0"/>
              <a:t> </a:t>
            </a:r>
            <a:r>
              <a:rPr dirty="0" err="1"/>
              <a:t>određene</a:t>
            </a:r>
            <a:r>
              <a:rPr dirty="0"/>
              <a:t> </a:t>
            </a:r>
            <a:r>
              <a:rPr dirty="0" err="1"/>
              <a:t>uvjete</a:t>
            </a:r>
            <a:r>
              <a:rPr dirty="0"/>
              <a:t>: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Kako</a:t>
            </a:r>
            <a:r>
              <a:rPr dirty="0"/>
              <a:t> </a:t>
            </a:r>
            <a:r>
              <a:rPr dirty="0" err="1"/>
              <a:t>susjedstvo</a:t>
            </a:r>
            <a:r>
              <a:rPr dirty="0"/>
              <a:t>, </a:t>
            </a:r>
            <a:r>
              <a:rPr dirty="0" err="1"/>
              <a:t>skupina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svakodnevni</a:t>
            </a:r>
            <a:r>
              <a:rPr dirty="0"/>
              <a:t> </a:t>
            </a:r>
            <a:r>
              <a:rPr dirty="0" err="1"/>
              <a:t>odnosi</a:t>
            </a:r>
            <a:r>
              <a:rPr dirty="0"/>
              <a:t> </a:t>
            </a:r>
            <a:r>
              <a:rPr dirty="0" err="1"/>
              <a:t>pretvaraju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uvjete</a:t>
            </a:r>
            <a:r>
              <a:rPr dirty="0"/>
              <a:t> u </a:t>
            </a:r>
            <a:r>
              <a:rPr dirty="0" err="1"/>
              <a:t>naučene</a:t>
            </a:r>
            <a:r>
              <a:rPr dirty="0"/>
              <a:t> </a:t>
            </a:r>
            <a:r>
              <a:rPr dirty="0" err="1"/>
              <a:t>obrasce</a:t>
            </a:r>
            <a:r>
              <a:rPr dirty="0"/>
              <a:t> </a:t>
            </a:r>
            <a:r>
              <a:rPr dirty="0" err="1"/>
              <a:t>ponašanja</a:t>
            </a:r>
            <a:r>
              <a:rPr dirty="0"/>
              <a:t>?</a:t>
            </a:r>
          </a:p>
          <a:p>
            <a:pPr marL="182880" indent="-164592">
              <a:lnSpc>
                <a:spcPct val="104000"/>
              </a:lnSpc>
              <a:spcAft>
                <a:spcPts val="6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Tu </a:t>
            </a:r>
            <a:r>
              <a:rPr dirty="0" err="1"/>
              <a:t>počinju</a:t>
            </a:r>
            <a:r>
              <a:rPr dirty="0"/>
              <a:t> Chicago School, Sutherland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subkulturne</a:t>
            </a:r>
            <a:r>
              <a:rPr dirty="0"/>
              <a:t> </a:t>
            </a:r>
            <a:r>
              <a:rPr dirty="0" err="1"/>
              <a:t>perspektive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32120"/>
            <a:ext cx="10104120" cy="7315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800" b="0">
                <a:solidFill>
                  <a:srgbClr val="146B78"/>
                </a:solidFill>
                <a:latin typeface="DejaVu Sans"/>
              </a:defRPr>
            </a:pPr>
            <a:r>
              <a:t>PRIMJER  novi zaposlenik od kolega uči da se kršenje pravila opravdava riječima: „Ovdje svi tako rade.“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384048"/>
            <a:ext cx="6400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P2  ·  SOCIOLOGIJA DEVIJANTNOSTI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10789920" cy="7863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12000"/>
              </a:lnSpc>
              <a:spcAft>
                <a:spcPts val="1000"/>
              </a:spcAft>
              <a:defRPr sz="2800" b="1">
                <a:solidFill>
                  <a:srgbClr val="26343C"/>
                </a:solidFill>
                <a:latin typeface="DejaVu Sans"/>
              </a:defRPr>
            </a:pPr>
            <a:r>
              <a:t>KRATKI ESEJ: ISTI CILJ, RAZLIČITE MOGUĆNOSTI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881360" y="6419088"/>
            <a:ext cx="566928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12000"/>
              </a:lnSpc>
              <a:spcAft>
                <a:spcPts val="1000"/>
              </a:spcAft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10378440" cy="6858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Prisjetite</a:t>
            </a:r>
            <a:r>
              <a:rPr dirty="0"/>
              <a:t> se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pronađite</a:t>
            </a:r>
            <a:r>
              <a:rPr dirty="0"/>
              <a:t> u </a:t>
            </a:r>
            <a:r>
              <a:rPr dirty="0" err="1"/>
              <a:t>svakodnevnom</a:t>
            </a:r>
            <a:r>
              <a:rPr dirty="0"/>
              <a:t> </a:t>
            </a:r>
            <a:r>
              <a:rPr dirty="0" err="1"/>
              <a:t>životu</a:t>
            </a:r>
            <a:r>
              <a:rPr dirty="0"/>
              <a:t> </a:t>
            </a:r>
            <a:r>
              <a:rPr dirty="0" err="1"/>
              <a:t>situaciju</a:t>
            </a:r>
            <a:r>
              <a:rPr dirty="0"/>
              <a:t> u </a:t>
            </a:r>
            <a:r>
              <a:rPr dirty="0" err="1"/>
              <a:t>kojoj</a:t>
            </a:r>
            <a:r>
              <a:rPr dirty="0"/>
              <a:t> </a:t>
            </a:r>
            <a:r>
              <a:rPr dirty="0" err="1"/>
              <a:t>dvije</a:t>
            </a:r>
            <a:r>
              <a:rPr dirty="0"/>
              <a:t> </a:t>
            </a:r>
            <a:r>
              <a:rPr dirty="0" err="1"/>
              <a:t>osobe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skupine</a:t>
            </a:r>
            <a:r>
              <a:rPr dirty="0"/>
              <a:t> </a:t>
            </a:r>
            <a:r>
              <a:rPr dirty="0" err="1"/>
              <a:t>teže</a:t>
            </a:r>
            <a:r>
              <a:rPr dirty="0"/>
              <a:t> </a:t>
            </a:r>
            <a:r>
              <a:rPr dirty="0" err="1"/>
              <a:t>istom</a:t>
            </a:r>
            <a:r>
              <a:rPr dirty="0"/>
              <a:t> </a:t>
            </a:r>
            <a:r>
              <a:rPr dirty="0" err="1"/>
              <a:t>društveno</a:t>
            </a:r>
            <a:r>
              <a:rPr dirty="0"/>
              <a:t> </a:t>
            </a:r>
            <a:r>
              <a:rPr dirty="0" err="1"/>
              <a:t>poželjnom</a:t>
            </a:r>
            <a:r>
              <a:rPr dirty="0"/>
              <a:t> </a:t>
            </a:r>
            <a:r>
              <a:rPr dirty="0" err="1"/>
              <a:t>cilju</a:t>
            </a:r>
            <a:r>
              <a:rPr dirty="0"/>
              <a:t>, </a:t>
            </a:r>
            <a:r>
              <a:rPr dirty="0" err="1"/>
              <a:t>ali</a:t>
            </a:r>
            <a:r>
              <a:rPr dirty="0"/>
              <a:t> </a:t>
            </a:r>
            <a:r>
              <a:rPr dirty="0" err="1"/>
              <a:t>nemaju</a:t>
            </a:r>
            <a:r>
              <a:rPr dirty="0"/>
              <a:t> </a:t>
            </a:r>
            <a:r>
              <a:rPr dirty="0" err="1"/>
              <a:t>jednake</a:t>
            </a:r>
            <a:r>
              <a:rPr dirty="0"/>
              <a:t> </a:t>
            </a:r>
            <a:r>
              <a:rPr dirty="0" err="1"/>
              <a:t>mogućnosti</a:t>
            </a:r>
            <a:r>
              <a:rPr dirty="0"/>
              <a:t> da ga </a:t>
            </a:r>
            <a:r>
              <a:rPr dirty="0" err="1"/>
              <a:t>ostvare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697480"/>
            <a:ext cx="10469880" cy="1645920"/>
          </a:xfrm>
          <a:prstGeom prst="roundRect">
            <a:avLst/>
          </a:prstGeom>
          <a:solidFill>
            <a:srgbClr val="E6EDF2"/>
          </a:solidFill>
          <a:ln>
            <a:solidFill>
              <a:srgbClr val="23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2816352"/>
            <a:ext cx="10067544" cy="1325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• </a:t>
            </a:r>
            <a:r>
              <a:rPr dirty="0" err="1"/>
              <a:t>Opišite</a:t>
            </a:r>
            <a:r>
              <a:rPr dirty="0"/>
              <a:t> </a:t>
            </a:r>
            <a:r>
              <a:rPr dirty="0" err="1"/>
              <a:t>situaciju</a:t>
            </a:r>
            <a:r>
              <a:rPr dirty="0"/>
              <a:t> </a:t>
            </a:r>
            <a:r>
              <a:rPr dirty="0" err="1"/>
              <a:t>iz</a:t>
            </a:r>
            <a:r>
              <a:rPr dirty="0"/>
              <a:t> </a:t>
            </a:r>
            <a:r>
              <a:rPr dirty="0" err="1"/>
              <a:t>vlastitog</a:t>
            </a:r>
            <a:r>
              <a:rPr dirty="0"/>
              <a:t> </a:t>
            </a:r>
            <a:r>
              <a:rPr dirty="0" err="1"/>
              <a:t>iskustva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opažanja</a:t>
            </a:r>
            <a:r>
              <a:rPr dirty="0"/>
              <a:t>.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Usporedite</a:t>
            </a:r>
            <a:r>
              <a:rPr dirty="0"/>
              <a:t> </a:t>
            </a:r>
            <a:r>
              <a:rPr dirty="0" err="1"/>
              <a:t>cilj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dostupna</a:t>
            </a:r>
            <a:r>
              <a:rPr dirty="0"/>
              <a:t> </a:t>
            </a:r>
            <a:r>
              <a:rPr dirty="0" err="1"/>
              <a:t>legitimna</a:t>
            </a:r>
            <a:r>
              <a:rPr dirty="0"/>
              <a:t> </a:t>
            </a:r>
            <a:r>
              <a:rPr dirty="0" err="1"/>
              <a:t>sredstva</a:t>
            </a:r>
            <a:r>
              <a:rPr dirty="0"/>
              <a:t>.</a:t>
            </a:r>
          </a:p>
          <a:p>
            <a:pPr marL="237744" indent="-164592"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Objasnite</a:t>
            </a:r>
            <a:r>
              <a:rPr dirty="0"/>
              <a:t> </a:t>
            </a:r>
            <a:r>
              <a:rPr dirty="0" err="1"/>
              <a:t>kako</a:t>
            </a:r>
            <a:r>
              <a:rPr dirty="0"/>
              <a:t> </a:t>
            </a:r>
            <a:r>
              <a:rPr lang="en-GB" dirty="0"/>
              <a:t>je </a:t>
            </a:r>
            <a:r>
              <a:rPr dirty="0" err="1"/>
              <a:t>razlika</a:t>
            </a:r>
            <a:r>
              <a:rPr dirty="0"/>
              <a:t> u </a:t>
            </a:r>
            <a:r>
              <a:rPr dirty="0" err="1"/>
              <a:t>mogućnostima</a:t>
            </a:r>
            <a:r>
              <a:rPr dirty="0"/>
              <a:t> </a:t>
            </a:r>
            <a:r>
              <a:rPr dirty="0" err="1"/>
              <a:t>utje</a:t>
            </a:r>
            <a:r>
              <a:rPr lang="en-GB" dirty="0"/>
              <a:t>cala </a:t>
            </a:r>
            <a:r>
              <a:rPr dirty="0" err="1"/>
              <a:t>na</a:t>
            </a:r>
            <a:r>
              <a:rPr dirty="0"/>
              <a:t> </a:t>
            </a:r>
            <a:r>
              <a:rPr lang="en-GB" dirty="0" err="1"/>
              <a:t>Vašu</a:t>
            </a:r>
            <a:r>
              <a:rPr lang="en-GB" dirty="0"/>
              <a:t> </a:t>
            </a:r>
            <a:r>
              <a:rPr lang="en-GB"/>
              <a:t>aktivnost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749808" y="4480560"/>
            <a:ext cx="10378440" cy="96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6000"/>
              </a:lnSpc>
              <a:spcAft>
                <a:spcPts val="7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Ne traži se prepričavanje Mertonove teorije. Zanima nas vaše opažanje i sociološko obrazloženje odnosa između cilja, mogućnosti i ponašanja.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2292</Words>
  <Application>Microsoft Office PowerPoint</Application>
  <PresentationFormat>Široki zaslon</PresentationFormat>
  <Paragraphs>251</Paragraphs>
  <Slides>30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30</vt:i4>
      </vt:variant>
    </vt:vector>
  </HeadingPairs>
  <TitlesOfParts>
    <vt:vector size="34" baseType="lpstr">
      <vt:lpstr>Arial</vt:lpstr>
      <vt:lpstr>Calibri</vt:lpstr>
      <vt:lpstr>DejaVu Sans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subject/>
  <dc:creator/>
  <cp:keywords/>
  <dc:description>generated using python-pptx</dc:description>
  <cp:lastModifiedBy>renato matic</cp:lastModifiedBy>
  <cp:revision>8</cp:revision>
  <dcterms:created xsi:type="dcterms:W3CDTF">2013-01-27T09:14:16Z</dcterms:created>
  <dcterms:modified xsi:type="dcterms:W3CDTF">2026-10-21T11:24:46Z</dcterms:modified>
  <cp:category/>
</cp:coreProperties>
</file>