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4" r:id="rId9"/>
    <p:sldId id="275" r:id="rId10"/>
    <p:sldId id="266" r:id="rId11"/>
    <p:sldId id="267" r:id="rId12"/>
    <p:sldId id="269" r:id="rId13"/>
    <p:sldId id="273" r:id="rId14"/>
    <p:sldId id="274" r:id="rId15"/>
    <p:sldId id="276" r:id="rId16"/>
    <p:sldId id="265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400" autoAdjust="0"/>
  </p:normalViewPr>
  <p:slideViewPr>
    <p:cSldViewPr>
      <p:cViewPr varScale="1">
        <p:scale>
          <a:sx n="67" d="100"/>
          <a:sy n="67" d="100"/>
        </p:scale>
        <p:origin x="4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E3218-912C-41A0-B840-16CF08DE6BC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7A4C1B-7165-422E-B497-4E43FE022428}">
      <dgm:prSet custT="1"/>
      <dgm:spPr/>
      <dgm:t>
        <a:bodyPr/>
        <a:lstStyle/>
        <a:p>
          <a:r>
            <a:rPr lang="hr-HR" sz="2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invita</a:t>
          </a:r>
        </a:p>
        <a:p>
          <a:r>
            <a:rPr lang="hr-HR" sz="2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Minerva </a:t>
          </a:r>
          <a:endParaRPr lang="en-GB" sz="24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55F86-527E-41B4-81BB-A071BDA18264}" type="parTrans" cxnId="{1A01375D-9B18-4F92-8F1D-C35C5650CF83}">
      <dgm:prSet/>
      <dgm:spPr/>
      <dgm:t>
        <a:bodyPr/>
        <a:lstStyle/>
        <a:p>
          <a:endParaRPr lang="en-GB"/>
        </a:p>
      </dgm:t>
    </dgm:pt>
    <dgm:pt modelId="{D963E141-08F4-4318-80C3-CA7DB270B713}" type="sibTrans" cxnId="{1A01375D-9B18-4F92-8F1D-C35C5650CF83}">
      <dgm:prSet/>
      <dgm:spPr/>
      <dgm:t>
        <a:bodyPr/>
        <a:lstStyle/>
        <a:p>
          <a:endParaRPr lang="en-GB"/>
        </a:p>
      </dgm:t>
    </dgm:pt>
    <dgm:pt modelId="{4CA01984-26AA-4BEB-B2E7-3864353D7E85}" type="pres">
      <dgm:prSet presAssocID="{E06E3218-912C-41A0-B840-16CF08DE6BC0}" presName="compositeShape" presStyleCnt="0">
        <dgm:presLayoutVars>
          <dgm:chMax val="7"/>
          <dgm:dir/>
          <dgm:resizeHandles val="exact"/>
        </dgm:presLayoutVars>
      </dgm:prSet>
      <dgm:spPr/>
    </dgm:pt>
    <dgm:pt modelId="{46ED236C-E8B4-4F1E-86BE-3AC0A3BB9D88}" type="pres">
      <dgm:prSet presAssocID="{D97A4C1B-7165-422E-B497-4E43FE022428}" presName="circ1TxSh" presStyleLbl="vennNode1" presStyleIdx="0" presStyleCnt="1"/>
      <dgm:spPr/>
    </dgm:pt>
  </dgm:ptLst>
  <dgm:cxnLst>
    <dgm:cxn modelId="{1643C324-2B88-4147-A4DF-AC36E5BF09CE}" type="presOf" srcId="{D97A4C1B-7165-422E-B497-4E43FE022428}" destId="{46ED236C-E8B4-4F1E-86BE-3AC0A3BB9D88}" srcOrd="0" destOrd="0" presId="urn:microsoft.com/office/officeart/2005/8/layout/venn1"/>
    <dgm:cxn modelId="{1A01375D-9B18-4F92-8F1D-C35C5650CF83}" srcId="{E06E3218-912C-41A0-B840-16CF08DE6BC0}" destId="{D97A4C1B-7165-422E-B497-4E43FE022428}" srcOrd="0" destOrd="0" parTransId="{2FA55F86-527E-41B4-81BB-A071BDA18264}" sibTransId="{D963E141-08F4-4318-80C3-CA7DB270B713}"/>
    <dgm:cxn modelId="{FDFB13F7-94A6-4FFC-817F-87E760E9C579}" type="presOf" srcId="{E06E3218-912C-41A0-B840-16CF08DE6BC0}" destId="{4CA01984-26AA-4BEB-B2E7-3864353D7E85}" srcOrd="0" destOrd="0" presId="urn:microsoft.com/office/officeart/2005/8/layout/venn1"/>
    <dgm:cxn modelId="{06721A5D-57EC-496B-B434-F43A4224BAE5}" type="presParOf" srcId="{4CA01984-26AA-4BEB-B2E7-3864353D7E85}" destId="{46ED236C-E8B4-4F1E-86BE-3AC0A3BB9D8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236C-E8B4-4F1E-86BE-3AC0A3BB9D88}">
      <dsp:nvSpPr>
        <dsp:cNvPr id="0" name=""/>
        <dsp:cNvSpPr/>
      </dsp:nvSpPr>
      <dsp:spPr>
        <a:xfrm>
          <a:off x="136680" y="0"/>
          <a:ext cx="1736204" cy="17362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Minerva </a:t>
          </a:r>
          <a:endParaRPr lang="en-GB" sz="2400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941" y="254261"/>
        <a:ext cx="1227682" cy="122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76F6-CDAB-4038-8287-E7681467F8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49B8B-2B37-451A-A185-A8FEEEC01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3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Ludi Capitolini</a:t>
            </a:r>
            <a:r>
              <a:rPr lang="hr-HR" i="0" dirty="0"/>
              <a:t> – nešto kao Olimpijske igre od doba Domicijana (postojale su od 387.pr.Kr. u trajanju od 16 dana u čast Jupitera Kapitolijskog za pobjedu nad Galima)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49B8B-2B37-451A-A185-A8FEEEC01C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4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CE9D3-814F-4B6E-ABE9-D1C6C335E58D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13B8D-3201-44C9-9D2F-72E8DB164CA5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8266-8D76-40E3-992C-DD0B92DF4710}" type="slidenum">
              <a:rPr lang="hr-HR" altLang="en-US"/>
              <a:pPr/>
              <a:t>16</a:t>
            </a:fld>
            <a:endParaRPr lang="hr-HR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158CA-082A-49BF-A29C-55CF20C6135A}" type="slidenum">
              <a:rPr lang="hr-HR" altLang="en-US"/>
              <a:pPr/>
              <a:t>17</a:t>
            </a:fld>
            <a:endParaRPr lang="hr-HR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14FC-0D3D-42D4-AED2-78F4F74A1C28}" type="slidenum">
              <a:rPr lang="hr-HR" altLang="en-US"/>
              <a:pPr/>
              <a:t>18</a:t>
            </a:fld>
            <a:endParaRPr lang="hr-HR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D7C07-F10B-4FA3-AE4B-6306CA717621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9C850-48A1-4268-96B4-13ECABE1438E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2AD33-3A51-4D99-82B6-35607C5006E4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4FE83-0DBD-4073-9065-0EBF119C9389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27D8A-F28F-4462-8E54-BDE420BBE943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2D4FB-87DF-4723-A833-BF02B9F5587A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336B4-CA4B-42B9-8F51-E131FC35C8CF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55E6-9AD8-4488-9148-EA85C1FFEE0F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9D790C-AD89-4598-9EA2-994CE7277FC6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449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7B1FFBE-8ADD-46A3-94A1-78471D61F672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472" y="-177909"/>
            <a:ext cx="4752528" cy="72138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543800" cy="1524000"/>
          </a:xfrm>
        </p:spPr>
        <p:txBody>
          <a:bodyPr/>
          <a:lstStyle/>
          <a:p>
            <a:r>
              <a:rPr lang="hr-HR" sz="6600" cap="small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October</a:t>
            </a:r>
            <a:endParaRPr lang="en-GB" sz="6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6237312"/>
            <a:ext cx="6858000" cy="702568"/>
          </a:xfrm>
        </p:spPr>
        <p:txBody>
          <a:bodyPr>
            <a:normAutofit/>
          </a:bodyPr>
          <a:lstStyle/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https://www.pinterest.com/pin/191191946652147810/</a:t>
            </a:r>
          </a:p>
        </p:txBody>
      </p:sp>
    </p:spTree>
    <p:extLst>
      <p:ext uri="{BB962C8B-B14F-4D97-AF65-F5344CB8AC3E}">
        <p14:creationId xmlns:p14="http://schemas.microsoft.com/office/powerpoint/2010/main" val="32165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6329"/>
            <a:ext cx="428625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781800" cy="1008112"/>
          </a:xfrm>
        </p:spPr>
        <p:txBody>
          <a:bodyPr/>
          <a:lstStyle/>
          <a:p>
            <a:r>
              <a:rPr lang="hr-HR" alt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Minerva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5076056" cy="580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Božica (mudrosti), znanosti, umijeća i vještina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korisnih i umjetničkih; pjesništvo, muzika, škola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i za muškarce </a:t>
            </a:r>
          </a:p>
          <a:p>
            <a:pPr lvl="2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poljoprivreda, plovidba, rat (preko Atene)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i za žene </a:t>
            </a:r>
          </a:p>
          <a:p>
            <a:pPr lvl="2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tkanje, vez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U Rim je navodno iz Etrurije doveo Numa Pompilije (8/7.st.pr.Kr.)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Ime vezano s </a:t>
            </a:r>
            <a:r>
              <a:rPr lang="hr-HR" altLang="en-US" sz="2800" i="1" dirty="0">
                <a:latin typeface="Palatino Linotype" pitchFamily="18" charset="0"/>
              </a:rPr>
              <a:t>mens</a:t>
            </a:r>
            <a:r>
              <a:rPr lang="hr-HR" altLang="en-US" sz="2800" dirty="0">
                <a:latin typeface="Palatino Linotype" pitchFamily="18" charset="0"/>
              </a:rPr>
              <a:t> = um ?</a:t>
            </a:r>
          </a:p>
        </p:txBody>
      </p:sp>
    </p:spTree>
    <p:extLst>
      <p:ext uri="{BB962C8B-B14F-4D97-AF65-F5344CB8AC3E}">
        <p14:creationId xmlns:p14="http://schemas.microsoft.com/office/powerpoint/2010/main" val="32233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966" y="260648"/>
            <a:ext cx="3574306" cy="65973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6781800" cy="1600200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Izumi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6872"/>
            <a:ext cx="4305672" cy="381642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Frula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Truba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Zemljani lonac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Plug</a:t>
            </a:r>
          </a:p>
          <a:p>
            <a:pPr>
              <a:lnSpc>
                <a:spcPct val="90000"/>
              </a:lnSpc>
            </a:pPr>
            <a:endParaRPr lang="hr-HR" altLang="en-US" sz="36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Svet joj je broj 5 (</a:t>
            </a:r>
            <a:r>
              <a:rPr lang="hr-HR" altLang="en-US" sz="3600" i="1" dirty="0">
                <a:latin typeface="Palatino Linotype" pitchFamily="18" charset="0"/>
              </a:rPr>
              <a:t>Quinquatrus</a:t>
            </a:r>
            <a:r>
              <a:rPr lang="hr-HR" altLang="en-US" sz="3600" dirty="0">
                <a:latin typeface="Palatino Linotype" pitchFamily="18" charset="0"/>
              </a:rPr>
              <a:t>?)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60232" y="2420888"/>
            <a:ext cx="3225552" cy="39833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Jaram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Uzda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Kočija 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Brod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0CB80A-09A3-4199-81A8-F31D27CB9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236154"/>
              </p:ext>
            </p:extLst>
          </p:nvPr>
        </p:nvGraphicFramePr>
        <p:xfrm>
          <a:off x="7134436" y="684684"/>
          <a:ext cx="2009564" cy="173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5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256584" cy="936104"/>
          </a:xfrm>
        </p:spPr>
        <p:txBody>
          <a:bodyPr>
            <a:normAutofit/>
          </a:bodyPr>
          <a:lstStyle/>
          <a:p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Svetkovine</a:t>
            </a:r>
            <a:endParaRPr lang="en-GB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892480" cy="5085184"/>
          </a:xfrm>
        </p:spPr>
        <p:txBody>
          <a:bodyPr>
            <a:normAutofit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Najveća su Kvinkvatre (19. marta i 19. junija)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Pripisuju joj se i Tubilustriji</a:t>
            </a:r>
          </a:p>
          <a:p>
            <a:r>
              <a:rPr lang="hr-HR" altLang="en-US" sz="2800" dirty="0">
                <a:latin typeface="Palatino Linotype" pitchFamily="18" charset="0"/>
              </a:rPr>
              <a:t>Žrtvuje joj se telad koja još nije upregnuta ili udarena bičem</a:t>
            </a:r>
          </a:p>
          <a:p>
            <a:r>
              <a:rPr lang="hr-HR" altLang="en-US" sz="2800" dirty="0">
                <a:latin typeface="Palatino Linotype" pitchFamily="18" charset="0"/>
              </a:rPr>
              <a:t>Navodno je izumila brojeve (Etruščani) </a:t>
            </a:r>
          </a:p>
          <a:p>
            <a:pPr lvl="1"/>
            <a:r>
              <a:rPr lang="hr-HR" altLang="en-US" sz="2400" i="1" dirty="0">
                <a:latin typeface="Palatino Linotype" pitchFamily="18" charset="0"/>
              </a:rPr>
              <a:t>clavus annalis </a:t>
            </a:r>
            <a:r>
              <a:rPr lang="hr-HR" altLang="en-US" sz="2400" dirty="0">
                <a:latin typeface="Palatino Linotype" pitchFamily="18" charset="0"/>
              </a:rPr>
              <a:t>13. septembra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Dobiva lektisternij kao dio kapitolinske trijade prilikom Rimskih i Plebejskih igara, a od 217.pr.Kr. udružuje se i s Neptunom</a:t>
            </a:r>
          </a:p>
          <a:p>
            <a:r>
              <a:rPr lang="hr-HR" altLang="en-US" sz="2800" dirty="0">
                <a:latin typeface="Palatino Linotype" pitchFamily="18" charset="0"/>
              </a:rPr>
              <a:t>Posvećuje joj se i dio ratnog plijena</a:t>
            </a:r>
          </a:p>
        </p:txBody>
      </p:sp>
    </p:spTree>
    <p:extLst>
      <p:ext uri="{BB962C8B-B14F-4D97-AF65-F5344CB8AC3E}">
        <p14:creationId xmlns:p14="http://schemas.microsoft.com/office/powerpoint/2010/main" val="13704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4114800" cy="1027113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Hramovi</a:t>
            </a:r>
          </a:p>
        </p:txBody>
      </p:sp>
      <p:pic>
        <p:nvPicPr>
          <p:cNvPr id="63495" name="Picture 7" descr="mmedic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0"/>
            <a:ext cx="3923853" cy="3065253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9144000" cy="5445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Hram na </a:t>
            </a:r>
            <a:r>
              <a:rPr lang="hr-HR" altLang="en-US" sz="2600" b="1" dirty="0">
                <a:latin typeface="Palatino Linotype" pitchFamily="18" charset="0"/>
              </a:rPr>
              <a:t>Aventinu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collegium scribarum histrionumque</a:t>
            </a:r>
            <a:endParaRPr lang="hr-HR" altLang="en-US" sz="24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altLang="en-US" sz="2400" dirty="0">
                <a:latin typeface="Palatino Linotype" pitchFamily="18" charset="0"/>
              </a:rPr>
              <a:t>Posveta 19. junija (ili 19. marta)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Hram na </a:t>
            </a:r>
            <a:r>
              <a:rPr lang="hr-HR" altLang="en-US" sz="2600" b="1" dirty="0">
                <a:latin typeface="Palatino Linotype" pitchFamily="18" charset="0"/>
              </a:rPr>
              <a:t>Eskvilinu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altLang="en-US" sz="2400" dirty="0">
                <a:latin typeface="Palatino Linotype" pitchFamily="18" charset="0"/>
              </a:rPr>
              <a:t>Minerva</a:t>
            </a:r>
            <a:r>
              <a:rPr lang="hr-HR" altLang="en-US" sz="2400" i="1" dirty="0">
                <a:latin typeface="Palatino Linotype" pitchFamily="18" charset="0"/>
              </a:rPr>
              <a:t>	Medica </a:t>
            </a:r>
            <a:r>
              <a:rPr lang="hr-HR" altLang="en-US" sz="2400" dirty="0">
                <a:latin typeface="Palatino Linotype" pitchFamily="18" charset="0"/>
              </a:rPr>
              <a:t>(liječenje, zmija, Meduzina krv) 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Svetište na </a:t>
            </a:r>
            <a:r>
              <a:rPr lang="hr-HR" altLang="en-US" sz="2600" b="1" dirty="0">
                <a:latin typeface="Palatino Linotype" pitchFamily="18" charset="0"/>
              </a:rPr>
              <a:t>Celiju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posvećeno 19. marta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altLang="en-US" sz="2400" dirty="0">
                <a:latin typeface="Palatino Linotype" pitchFamily="18" charset="0"/>
              </a:rPr>
              <a:t>Minerva </a:t>
            </a:r>
            <a:r>
              <a:rPr lang="hr-HR" altLang="en-US" sz="2400" i="1" dirty="0">
                <a:latin typeface="Palatino Linotype" pitchFamily="18" charset="0"/>
              </a:rPr>
              <a:t>Capta </a:t>
            </a:r>
            <a:r>
              <a:rPr lang="hr-HR" altLang="en-US" sz="2400" dirty="0">
                <a:latin typeface="Palatino Linotype" pitchFamily="18" charset="0"/>
              </a:rPr>
              <a:t>(zarobljena = prenesena iz osvojenih Falerija)</a:t>
            </a:r>
            <a:endParaRPr lang="hr-HR" altLang="en-US" sz="2400" i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altLang="en-US" sz="2600" b="1" i="1" dirty="0">
                <a:latin typeface="Palatino Linotype" pitchFamily="18" charset="0"/>
              </a:rPr>
              <a:t>Minervium</a:t>
            </a:r>
            <a:r>
              <a:rPr lang="hr-HR" altLang="en-US" sz="2600" dirty="0">
                <a:latin typeface="Palatino Linotype" pitchFamily="18" charset="0"/>
              </a:rPr>
              <a:t> – blizu Panteona, Minerva </a:t>
            </a:r>
            <a:r>
              <a:rPr lang="hr-HR" altLang="en-US" sz="2600" i="1" dirty="0">
                <a:latin typeface="Palatino Linotype" pitchFamily="18" charset="0"/>
              </a:rPr>
              <a:t>Chalcidica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Hram na </a:t>
            </a:r>
            <a:r>
              <a:rPr lang="hr-HR" altLang="en-US" sz="2600" b="1" dirty="0">
                <a:latin typeface="Palatino Linotype" pitchFamily="18" charset="0"/>
              </a:rPr>
              <a:t>Kapitoliju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etruščanska trijada Jupiter, Junona, Minerva (509. g. pr. Kr.)</a:t>
            </a:r>
          </a:p>
        </p:txBody>
      </p:sp>
    </p:spTree>
    <p:extLst>
      <p:ext uri="{BB962C8B-B14F-4D97-AF65-F5344CB8AC3E}">
        <p14:creationId xmlns:p14="http://schemas.microsoft.com/office/powerpoint/2010/main" val="3411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-56801"/>
            <a:ext cx="4139952" cy="37673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Paladij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095" y="1893002"/>
            <a:ext cx="7687816" cy="4499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Drveni kip Atene 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ili njezine poginule 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hr-HR" altLang="en-US" sz="2600" dirty="0">
                <a:latin typeface="Palatino Linotype" pitchFamily="18" charset="0"/>
              </a:rPr>
              <a:t>   prijateljice Palade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Donio ga je Eneja iz Troje (kamo je pao s neba)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Čuvao se u Vestinom hramu, vezan uz ime Minerva </a:t>
            </a:r>
            <a:r>
              <a:rPr lang="hr-HR" altLang="en-US" sz="2800" i="1" dirty="0">
                <a:latin typeface="Palatino Linotype" pitchFamily="18" charset="0"/>
              </a:rPr>
              <a:t>Nautia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prema porodici u Rimu koja vuče podrijetlo od Enejinog druga Nauta, koji je primio Paladij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6237312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http://en.wikipedia.org/wiki/Palladium_%28classical_antiquity%29</a:t>
            </a:r>
          </a:p>
        </p:txBody>
      </p:sp>
    </p:spTree>
    <p:extLst>
      <p:ext uri="{BB962C8B-B14F-4D97-AF65-F5344CB8AC3E}">
        <p14:creationId xmlns:p14="http://schemas.microsoft.com/office/powerpoint/2010/main" val="15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31224" cy="884238"/>
          </a:xfrm>
        </p:spPr>
        <p:txBody>
          <a:bodyPr/>
          <a:lstStyle/>
          <a:p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4704"/>
            <a:ext cx="4316412" cy="609329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Neriona – prva i prava Marsova žena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Etr. Menrva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možda ishodište Minerve, božica rata, umijeća, škole i trgovine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kao Atena, skočila iz Zeusove glave</a:t>
            </a:r>
            <a:r>
              <a:rPr lang="hr-HR" altLang="en-US" sz="18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s Tiniom i Uni čini trijadu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  <a:cs typeface="Arial" charset="0"/>
              </a:rPr>
              <a:t>Keltska trojna bo</a:t>
            </a:r>
            <a:r>
              <a:rPr lang="hr-HR" altLang="en-US" sz="2400" dirty="0">
                <a:latin typeface="Palatino Linotype" pitchFamily="18" charset="0"/>
              </a:rPr>
              <a:t>ž</a:t>
            </a:r>
            <a:r>
              <a:rPr lang="hr-HR" altLang="en-US" sz="2400" dirty="0">
                <a:latin typeface="Palatino Linotype" pitchFamily="18" charset="0"/>
                <a:cs typeface="Arial" charset="0"/>
              </a:rPr>
              <a:t>ica Brigit (‘Uzvišena’?), zaštitnica umjetnosti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izjedna</a:t>
            </a:r>
            <a:r>
              <a:rPr lang="hr-HR" altLang="en-US" sz="2000" dirty="0">
                <a:latin typeface="Palatino Linotype" pitchFamily="18" charset="0"/>
              </a:rPr>
              <a:t>č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ena sa sv. Brigitom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imala samostan vje</a:t>
            </a:r>
            <a:r>
              <a:rPr lang="hr-HR" altLang="en-US" sz="2000" dirty="0">
                <a:latin typeface="Palatino Linotype" pitchFamily="18" charset="0"/>
              </a:rPr>
              <a:t>č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ne vatre (</a:t>
            </a:r>
            <a:r>
              <a:rPr lang="hr-HR" altLang="en-US" sz="2000" i="1" dirty="0">
                <a:latin typeface="Palatino Linotype" pitchFamily="18" charset="0"/>
                <a:cs typeface="Arial" charset="0"/>
              </a:rPr>
              <a:t>Cill Dara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) kao i Minerva u Britaniji (</a:t>
            </a:r>
            <a:r>
              <a:rPr lang="hr-HR" altLang="en-US" sz="2000" i="1" dirty="0">
                <a:latin typeface="Palatino Linotype" pitchFamily="18" charset="0"/>
                <a:cs typeface="Arial" charset="0"/>
              </a:rPr>
              <a:t>Aquae Sulis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)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620688"/>
            <a:ext cx="4464050" cy="60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Ind. M</a:t>
            </a:r>
            <a:r>
              <a:rPr lang="en-US" altLang="en-US" sz="2400" dirty="0">
                <a:latin typeface="Palatino Linotype" pitchFamily="18" charset="0"/>
                <a:cs typeface="Arial" charset="0"/>
              </a:rPr>
              <a:t>ā</a:t>
            </a:r>
            <a:r>
              <a:rPr lang="hr-HR" altLang="en-US" sz="2400" dirty="0">
                <a:latin typeface="Palatino Linotype" pitchFamily="18" charset="0"/>
              </a:rPr>
              <a:t>dhav</a:t>
            </a:r>
            <a:r>
              <a:rPr lang="en-US" altLang="en-US" sz="2400" dirty="0">
                <a:latin typeface="Palatino Linotype" pitchFamily="18" charset="0"/>
                <a:cs typeface="Arial" charset="0"/>
              </a:rPr>
              <a:t>ī</a:t>
            </a:r>
            <a:r>
              <a:rPr lang="hr-HR" altLang="en-US" sz="2400" dirty="0">
                <a:latin typeface="Palatino Linotype" pitchFamily="18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djevica koja kao da nema majku (otac Yay</a:t>
            </a:r>
            <a:r>
              <a:rPr lang="en-US" altLang="en-US" sz="2000" dirty="0">
                <a:latin typeface="Palatino Linotype" pitchFamily="18" charset="0"/>
                <a:cs typeface="Arial" charset="0"/>
              </a:rPr>
              <a:t>ā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ti)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nazvana po mjestu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Perzijska Anahita - voda, ženske stvari i rat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djevica u zlatnom plaštu 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Fenička Anat(h)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krvoločna ratnica (Ugarit i Egipat)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Libijska Neit – tkalja čije su se svećenice djevice jednom godišnje naoružane borile za mjesto vrhovne svećenice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Libijske djevojke su nosile pregače od jareće kože</a:t>
            </a:r>
          </a:p>
        </p:txBody>
      </p:sp>
    </p:spTree>
    <p:extLst>
      <p:ext uri="{BB962C8B-B14F-4D97-AF65-F5344CB8AC3E}">
        <p14:creationId xmlns:p14="http://schemas.microsoft.com/office/powerpoint/2010/main" val="4133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813"/>
            <a:ext cx="5544195" cy="936625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Podrijetlo 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7192" cy="5040313"/>
          </a:xfrm>
        </p:spPr>
        <p:txBody>
          <a:bodyPr>
            <a:normAutofit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Prvi se put spominje na pločicama Lineara B na Kreti </a:t>
            </a:r>
          </a:p>
          <a:p>
            <a:pPr lvl="1"/>
            <a:r>
              <a:rPr lang="hr-HR" altLang="en-US" sz="2600" i="1" dirty="0">
                <a:latin typeface="Palatino Linotype" pitchFamily="18" charset="0"/>
              </a:rPr>
              <a:t>A-ta-na po-ti-ni-ja</a:t>
            </a:r>
            <a:r>
              <a:rPr lang="hr-HR" altLang="en-US" sz="2600" dirty="0">
                <a:latin typeface="Palatino Linotype" pitchFamily="18" charset="0"/>
              </a:rPr>
              <a:t> “gospa Atena” ili “gospodarica Atene” </a:t>
            </a:r>
          </a:p>
          <a:p>
            <a:pPr lvl="1"/>
            <a:r>
              <a:rPr lang="hr-HR" altLang="en-US" sz="2600" i="1" dirty="0">
                <a:latin typeface="Palatino Linotype" pitchFamily="18" charset="0"/>
              </a:rPr>
              <a:t>A-ta-na</a:t>
            </a:r>
            <a:r>
              <a:rPr lang="hr-HR" altLang="en-US" sz="2600" dirty="0">
                <a:latin typeface="Palatino Linotype" pitchFamily="18" charset="0"/>
              </a:rPr>
              <a:t> </a:t>
            </a:r>
            <a:r>
              <a:rPr lang="hr-HR" altLang="en-US" sz="2600" i="1" dirty="0">
                <a:latin typeface="Palatino Linotype" pitchFamily="18" charset="0"/>
              </a:rPr>
              <a:t>di-wi-ja</a:t>
            </a:r>
            <a:r>
              <a:rPr lang="hr-HR" altLang="en-US" sz="2600" dirty="0">
                <a:latin typeface="Palatino Linotype" pitchFamily="18" charset="0"/>
              </a:rPr>
              <a:t>, pridjev koji je povezuje sa Zeusom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možda ptičja božica? </a:t>
            </a:r>
          </a:p>
          <a:p>
            <a:r>
              <a:rPr lang="hr-HR" altLang="en-US" sz="2800" dirty="0">
                <a:latin typeface="Palatino Linotype" pitchFamily="18" charset="0"/>
              </a:rPr>
              <a:t>Najviše vezana uz grad Atenu 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Panatenejska povorka </a:t>
            </a:r>
          </a:p>
          <a:p>
            <a:r>
              <a:rPr lang="hr-HR" altLang="en-US" sz="2800" dirty="0">
                <a:latin typeface="Palatino Linotype" pitchFamily="18" charset="0"/>
              </a:rPr>
              <a:t>Mit kaže da je rođena u Libiji kraj jezera Tritona</a:t>
            </a:r>
          </a:p>
        </p:txBody>
      </p:sp>
    </p:spTree>
    <p:extLst>
      <p:ext uri="{BB962C8B-B14F-4D97-AF65-F5344CB8AC3E}">
        <p14:creationId xmlns:p14="http://schemas.microsoft.com/office/powerpoint/2010/main" val="35726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507412" cy="668338"/>
          </a:xfrm>
        </p:spPr>
        <p:txBody>
          <a:bodyPr>
            <a:normAutofit fontScale="90000"/>
          </a:bodyPr>
          <a:lstStyle/>
          <a:p>
            <a:r>
              <a:rPr lang="hr-HR" altLang="en-U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Omiljeni junaci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6011863" cy="5733256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600" dirty="0">
                <a:latin typeface="Palatino Linotype" pitchFamily="18" charset="0"/>
              </a:rPr>
              <a:t>Erihtonije – rezultat Hefestovog </a:t>
            </a:r>
          </a:p>
          <a:p>
            <a:pPr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</a:rPr>
              <a:t>pokušaja silovanja (zmijolik)</a:t>
            </a:r>
          </a:p>
          <a:p>
            <a:r>
              <a:rPr lang="hr-HR" altLang="en-US" sz="2600" dirty="0">
                <a:latin typeface="Palatino Linotype" pitchFamily="18" charset="0"/>
              </a:rPr>
              <a:t>Heraklo</a:t>
            </a:r>
          </a:p>
          <a:p>
            <a:r>
              <a:rPr lang="hr-HR" altLang="en-US" sz="2600" dirty="0">
                <a:latin typeface="Palatino Linotype" pitchFamily="18" charset="0"/>
              </a:rPr>
              <a:t>Belerofont</a:t>
            </a:r>
          </a:p>
          <a:p>
            <a:r>
              <a:rPr lang="hr-HR" altLang="en-US" sz="2600" dirty="0">
                <a:latin typeface="Palatino Linotype" pitchFamily="18" charset="0"/>
              </a:rPr>
              <a:t>Perzej</a:t>
            </a:r>
          </a:p>
          <a:p>
            <a:r>
              <a:rPr lang="hr-HR" altLang="en-US" sz="2600" dirty="0">
                <a:latin typeface="Palatino Linotype" pitchFamily="18" charset="0"/>
              </a:rPr>
              <a:t>Diomed</a:t>
            </a:r>
          </a:p>
          <a:p>
            <a:r>
              <a:rPr lang="hr-HR" altLang="en-US" sz="2600" dirty="0">
                <a:latin typeface="Palatino Linotype" pitchFamily="18" charset="0"/>
              </a:rPr>
              <a:t>Odisej</a:t>
            </a:r>
          </a:p>
          <a:p>
            <a:pPr lvl="1"/>
            <a:r>
              <a:rPr lang="hr-HR" altLang="en-US" i="1" dirty="0">
                <a:latin typeface="Palatino Linotype" pitchFamily="18" charset="0"/>
              </a:rPr>
              <a:t>Trojanski </a:t>
            </a:r>
          </a:p>
          <a:p>
            <a:pPr lvl="1">
              <a:buFont typeface="Wingdings" pitchFamily="2" charset="2"/>
              <a:buNone/>
            </a:pPr>
            <a:r>
              <a:rPr lang="hr-HR" altLang="en-US" i="1" dirty="0">
                <a:latin typeface="Palatino Linotype" pitchFamily="18" charset="0"/>
              </a:rPr>
              <a:t>konj i Paladij </a:t>
            </a:r>
          </a:p>
          <a:p>
            <a:pPr lvl="1">
              <a:buFont typeface="Wingdings" pitchFamily="2" charset="2"/>
              <a:buNone/>
            </a:pPr>
            <a:r>
              <a:rPr lang="hr-HR" altLang="en-US" dirty="0">
                <a:latin typeface="Palatino Linotype" pitchFamily="18" charset="0"/>
              </a:rPr>
              <a:t>(Eneja)</a:t>
            </a:r>
            <a:endParaRPr lang="hr-HR" altLang="en-US" i="1" dirty="0">
              <a:latin typeface="Palatino Linotype" pitchFamily="18" charset="0"/>
            </a:endParaRPr>
          </a:p>
          <a:p>
            <a:r>
              <a:rPr lang="hr-HR" altLang="en-US" sz="2600" dirty="0">
                <a:latin typeface="Palatino Linotype" pitchFamily="18" charset="0"/>
              </a:rPr>
              <a:t>Orest</a:t>
            </a:r>
          </a:p>
          <a:p>
            <a:endParaRPr lang="hr-HR" altLang="en-US" sz="2600" dirty="0">
              <a:latin typeface="Palatino Linotype" pitchFamily="18" charset="0"/>
            </a:endParaRPr>
          </a:p>
          <a:p>
            <a:endParaRPr lang="hr-HR" altLang="en-US" sz="2000" dirty="0">
              <a:latin typeface="Palatino Linotype" pitchFamily="18" charset="0"/>
            </a:endParaRPr>
          </a:p>
          <a:p>
            <a:r>
              <a:rPr lang="hr-HR" altLang="en-US" sz="2600" dirty="0">
                <a:latin typeface="Palatino Linotype" pitchFamily="18" charset="0"/>
              </a:rPr>
              <a:t>Zgoda s Marsom </a:t>
            </a:r>
            <a:r>
              <a:rPr lang="hr-HR" altLang="en-US" sz="2600">
                <a:latin typeface="Palatino Linotype" pitchFamily="18" charset="0"/>
              </a:rPr>
              <a:t>i Anom Perenom</a:t>
            </a:r>
            <a:endParaRPr lang="hr-HR" altLang="en-US" sz="2600" dirty="0">
              <a:latin typeface="Palatino Linotype" pitchFamily="18" charset="0"/>
            </a:endParaRPr>
          </a:p>
        </p:txBody>
      </p:sp>
      <p:pic>
        <p:nvPicPr>
          <p:cNvPr id="73733" name="Picture 5" descr="Bellerophon riding Pegasus, &amp; the Chimera | Roman mosaic from Palmyra C3rd A.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Jason disgorged by the Dragon, with Athena | Greek vase, Athenian red figure kyl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5600" y="3157538"/>
            <a:ext cx="3708400" cy="3700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8" name="Picture 10" descr="Athena receiving Erichthonius from Gaea, with Hermes &amp; Nike | Greek vase, Athenian red figure calyx kr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2060575"/>
            <a:ext cx="345598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Perseus Rescuing Andromeda from the Sea Monster | Roman Fresco C1st 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477043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4" y="6381750"/>
            <a:ext cx="7070056" cy="476250"/>
          </a:xfrm>
        </p:spPr>
        <p:txBody>
          <a:bodyPr>
            <a:noAutofit/>
          </a:bodyPr>
          <a:lstStyle/>
          <a:p>
            <a:r>
              <a:rPr lang="hr-H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Rimska freska, Villa Boscotrecase;</a:t>
            </a:r>
            <a:br>
              <a:rPr lang="hr-H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grčke vaze (5. i 4. st.pr.Kr.)</a:t>
            </a:r>
            <a:r>
              <a:rPr lang="hr-HR" altLang="en-US" sz="1600" dirty="0">
                <a:latin typeface="Palatino Linotype" pitchFamily="18" charset="0"/>
              </a:rPr>
              <a:t> </a:t>
            </a:r>
            <a:endParaRPr lang="hr-HR" altLang="en-US" sz="1200" dirty="0">
              <a:latin typeface="Palatino Linotype" pitchFamily="18" charset="0"/>
            </a:endParaRPr>
          </a:p>
        </p:txBody>
      </p:sp>
      <p:pic>
        <p:nvPicPr>
          <p:cNvPr id="102407" name="Picture 7" descr="The Gorgon Medusa | Greek vase, Athenian red figure amph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Orestes at the Omphalos of Delphi, with Apollo, Athena &amp; the Erinyes | Greek vase, Apulian red figure krate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357563"/>
            <a:ext cx="4500562" cy="350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F9B9E07-98A9-4E7E-B2FF-33CEABBB0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" r="5" b="5"/>
          <a:stretch/>
        </p:blipFill>
        <p:spPr>
          <a:xfrm>
            <a:off x="5701592" y="3573016"/>
            <a:ext cx="3413807" cy="328498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95536" y="355410"/>
            <a:ext cx="8280920" cy="494579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4.		C	Ieiunium Cereris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5.	 </a:t>
            </a:r>
            <a:r>
              <a:rPr lang="hr-HR" sz="2800" i="1" dirty="0"/>
              <a:t> 	</a:t>
            </a:r>
            <a:r>
              <a:rPr lang="hr-HR" sz="2800" dirty="0"/>
              <a:t>C	</a:t>
            </a:r>
            <a:r>
              <a:rPr lang="hr-HR" sz="2800" i="1" dirty="0"/>
              <a:t>mundus patet, religiosus</a:t>
            </a:r>
            <a:endParaRPr lang="hr-HR" sz="28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11. 		NP	</a:t>
            </a:r>
            <a:r>
              <a:rPr lang="hr-HR" sz="2800" b="1" dirty="0"/>
              <a:t>Meditrinalia </a:t>
            </a:r>
            <a:r>
              <a:rPr lang="hr-HR" sz="2800" dirty="0"/>
              <a:t>(do 19.)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13. 		NP	</a:t>
            </a:r>
            <a:r>
              <a:rPr lang="hr-HR" sz="2800" b="1" dirty="0"/>
              <a:t>Fontinalia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15. </a:t>
            </a:r>
            <a:r>
              <a:rPr lang="hr-HR" sz="2800" i="1" dirty="0"/>
              <a:t>Idus</a:t>
            </a:r>
            <a:r>
              <a:rPr lang="hr-HR" sz="2800" dirty="0"/>
              <a:t>	NP	Equus October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19. 		NP	</a:t>
            </a:r>
            <a:r>
              <a:rPr lang="hr-HR" sz="2800" b="1" dirty="0"/>
              <a:t>Armilustrium,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i="1" dirty="0"/>
              <a:t>			religiosus</a:t>
            </a:r>
            <a:endParaRPr lang="hr-HR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24.		C	Veneri Erycinae</a:t>
            </a:r>
          </a:p>
        </p:txBody>
      </p:sp>
    </p:spTree>
    <p:extLst>
      <p:ext uri="{BB962C8B-B14F-4D97-AF65-F5344CB8AC3E}">
        <p14:creationId xmlns:p14="http://schemas.microsoft.com/office/powerpoint/2010/main" val="2119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Meditrinalije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Meditrinalia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51112"/>
            <a:ext cx="8568952" cy="3886200"/>
          </a:xfrm>
        </p:spPr>
        <p:txBody>
          <a:bodyPr>
            <a:noAutofit/>
          </a:bodyPr>
          <a:lstStyle/>
          <a:p>
            <a:r>
              <a:rPr lang="hr-HR" altLang="sr-Latn-RS" sz="3200" dirty="0">
                <a:latin typeface="Palatino Linotype" pitchFamily="18" charset="0"/>
              </a:rPr>
              <a:t>11. oktobra, slavlje vina </a:t>
            </a:r>
          </a:p>
          <a:p>
            <a:pPr lvl="1"/>
            <a:r>
              <a:rPr lang="hr-HR" altLang="sr-Latn-RS" sz="2800" dirty="0">
                <a:latin typeface="Palatino Linotype" pitchFamily="18" charset="0"/>
              </a:rPr>
              <a:t>pije se i prinosi mlado vino, moli se za zdravlje</a:t>
            </a:r>
          </a:p>
          <a:p>
            <a:pPr lvl="2"/>
            <a:r>
              <a:rPr lang="pt-BR" altLang="sr-Latn-RS" sz="2800" i="1" dirty="0">
                <a:latin typeface="Palatino Linotype" pitchFamily="18" charset="0"/>
              </a:rPr>
              <a:t>vetus novum vinum bibo, novo veteri morbo medeor</a:t>
            </a:r>
            <a:endParaRPr lang="hr-HR" altLang="sr-Latn-RS" sz="2800" i="1" dirty="0">
              <a:latin typeface="Palatino Linotype" pitchFamily="18" charset="0"/>
            </a:endParaRPr>
          </a:p>
          <a:p>
            <a:pPr lvl="1"/>
            <a:r>
              <a:rPr lang="hr-HR" altLang="sr-Latn-RS" sz="2800" dirty="0">
                <a:latin typeface="Palatino Linotype" pitchFamily="18" charset="0"/>
              </a:rPr>
              <a:t> od ie.</a:t>
            </a:r>
            <a:r>
              <a:rPr lang="hr-HR" altLang="sr-Latn-RS" sz="2800" i="1" dirty="0">
                <a:latin typeface="Palatino Linotype" pitchFamily="18" charset="0"/>
              </a:rPr>
              <a:t>medhu =</a:t>
            </a:r>
            <a:r>
              <a:rPr lang="hr-HR" altLang="sr-Latn-RS" sz="2800" dirty="0">
                <a:latin typeface="Palatino Linotype" pitchFamily="18" charset="0"/>
              </a:rPr>
              <a:t> mošt </a:t>
            </a:r>
          </a:p>
          <a:p>
            <a:pPr lvl="1"/>
            <a:r>
              <a:rPr lang="hr-HR" altLang="sr-Latn-RS" sz="2800" dirty="0">
                <a:latin typeface="Palatino Linotype" pitchFamily="18" charset="0"/>
              </a:rPr>
              <a:t>Jupiter preuzeo mjesto božice Meditrine</a:t>
            </a:r>
          </a:p>
          <a:p>
            <a:pPr lvl="2"/>
            <a:r>
              <a:rPr lang="hr-HR" sz="2400" dirty="0">
                <a:latin typeface="Palatino Linotype" pitchFamily="18" charset="0"/>
              </a:rPr>
              <a:t>možda izmišljena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262" y="0"/>
            <a:ext cx="4366738" cy="28529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1">
                    <a:lumMod val="50000"/>
                  </a:schemeClr>
                </a:solidFill>
              </a:rPr>
              <a:t>http://thewidowsweeds.blogspot.com/2011/10/11-october-meditrinalia-wine-cookies.html</a:t>
            </a:r>
          </a:p>
        </p:txBody>
      </p:sp>
    </p:spTree>
    <p:extLst>
      <p:ext uri="{BB962C8B-B14F-4D97-AF65-F5344CB8AC3E}">
        <p14:creationId xmlns:p14="http://schemas.microsoft.com/office/powerpoint/2010/main" val="32123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-91210"/>
            <a:ext cx="5038725" cy="3733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532440" cy="1375048"/>
          </a:xfrm>
        </p:spPr>
        <p:txBody>
          <a:bodyPr>
            <a:normAutofit fontScale="90000"/>
          </a:bodyPr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Oktobarski konj </a:t>
            </a:r>
            <a:br>
              <a:rPr lang="hr-HR" altLang="sr-Latn-R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hr-HR" altLang="sr-Latn-R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Equus october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15. oktobra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Konjske utrke na Marsovom polju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Desni konj u pobjedničkoj zaprezi žrtvuje se Marsu kopljem, </a:t>
            </a:r>
          </a:p>
          <a:p>
            <a:pPr marL="822960" lvl="2">
              <a:spcBef>
                <a:spcPts val="370"/>
              </a:spcBef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rep mu se vješa na Regiju </a:t>
            </a:r>
          </a:p>
          <a:p>
            <a:pPr marL="822960" lvl="2">
              <a:spcBef>
                <a:spcPts val="370"/>
              </a:spcBef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za glavu se bore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sacraviani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suburani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pPr marL="822960" lvl="2">
              <a:spcBef>
                <a:spcPts val="370"/>
              </a:spcBef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krv čuvaju Vestalke za očišćenje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Svrha je uspješna žetva </a:t>
            </a:r>
          </a:p>
          <a:p>
            <a:pPr marL="594360" lvl="2" indent="0">
              <a:spcBef>
                <a:spcPts val="370"/>
              </a:spcBef>
              <a:buNone/>
              <a:defRPr/>
            </a:pPr>
            <a:r>
              <a:rPr lang="hr-HR" altLang="sr-Latn-R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~ ind. </a:t>
            </a:r>
            <a:r>
              <a:rPr lang="hr-HR" altLang="sr-Latn-RS" sz="2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a</a:t>
            </a:r>
            <a:r>
              <a:rPr lang="en-US" altLang="sr-Latn-RS" sz="2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ś</a:t>
            </a:r>
            <a:r>
              <a:rPr lang="hr-HR" altLang="sr-Latn-RS" sz="2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vamedha</a:t>
            </a:r>
            <a:endParaRPr lang="en-US" altLang="sr-Latn-RS" sz="26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2081" y="6381328"/>
            <a:ext cx="4333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http://www.romanreligion.org/content/wp-content/uploads/Ostis_biga.jpg</a:t>
            </a:r>
          </a:p>
        </p:txBody>
      </p:sp>
    </p:spTree>
    <p:extLst>
      <p:ext uri="{BB962C8B-B14F-4D97-AF65-F5344CB8AC3E}">
        <p14:creationId xmlns:p14="http://schemas.microsoft.com/office/powerpoint/2010/main" val="36466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7692"/>
            <a:ext cx="6372201" cy="33533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211960" cy="2780929"/>
          </a:xfrm>
        </p:spPr>
        <p:txBody>
          <a:bodyPr>
            <a:noAutofit/>
          </a:bodyPr>
          <a:lstStyle/>
          <a:p>
            <a: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Čišćenje </a:t>
            </a:r>
            <a:b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oružja </a:t>
            </a:r>
            <a:b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sr-Latn-R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Armilustrium</a:t>
            </a: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068960"/>
            <a:ext cx="9036496" cy="37585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19. oktobra </a:t>
            </a:r>
          </a:p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Vojska se okuplja na Marsovom polju (</a:t>
            </a:r>
            <a:r>
              <a:rPr lang="hr-HR" altLang="sr-Latn-RS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Circus maximus </a:t>
            </a: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ili </a:t>
            </a:r>
            <a:r>
              <a:rPr lang="hr-HR" altLang="sr-Latn-RS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Flaminius</a:t>
            </a: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?)</a:t>
            </a:r>
          </a:p>
          <a:p>
            <a:pPr lvl="1"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procesija se spušta s Aventina</a:t>
            </a:r>
          </a:p>
          <a:p>
            <a:pPr lvl="1"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sviraju trube</a:t>
            </a:r>
          </a:p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Čišćenje oružja vodom iz izvora nakon ratne sezone</a:t>
            </a:r>
          </a:p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Salijci spremaju štitove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116632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50000"/>
                  </a:schemeClr>
                </a:solidFill>
              </a:rPr>
              <a:t>http://arcana-mundi.blogspot.hr/2013/05/calendario-religioso-romano_15.html</a:t>
            </a:r>
          </a:p>
        </p:txBody>
      </p:sp>
    </p:spTree>
    <p:extLst>
      <p:ext uri="{BB962C8B-B14F-4D97-AF65-F5344CB8AC3E}">
        <p14:creationId xmlns:p14="http://schemas.microsoft.com/office/powerpoint/2010/main" val="42193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221088"/>
            <a:ext cx="4140473" cy="1150937"/>
          </a:xfrm>
        </p:spPr>
        <p:txBody>
          <a:bodyPr/>
          <a:lstStyle/>
          <a:p>
            <a:r>
              <a:rPr lang="hr-HR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Minerva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2843213" y="4197350"/>
            <a:ext cx="128587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GB" altLang="en-US" sz="900"/>
          </a:p>
        </p:txBody>
      </p:sp>
      <p:pic>
        <p:nvPicPr>
          <p:cNvPr id="2054" name="Picture 6" descr="athena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26622"/>
            <a:ext cx="4716016" cy="68313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Atena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Athēnē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16894"/>
            <a:ext cx="8435280" cy="5091831"/>
          </a:xfrm>
        </p:spPr>
        <p:txBody>
          <a:bodyPr>
            <a:normAutofit fontScale="925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Kći Zeusa (i Metide), djevičanska božica</a:t>
            </a:r>
          </a:p>
          <a:p>
            <a:r>
              <a:rPr lang="hr-HR" altLang="en-US" sz="2800" dirty="0">
                <a:latin typeface="Palatino Linotype" pitchFamily="18" charset="0"/>
              </a:rPr>
              <a:t>Sveta ptica joj je sova, biljka maslina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sjajnooka (sovooka)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pretvara se i u orla, jastreba, goluba, ševu i gnjurca</a:t>
            </a:r>
          </a:p>
          <a:p>
            <a:r>
              <a:rPr lang="hr-HR" altLang="en-US" sz="2800" dirty="0">
                <a:latin typeface="Palatino Linotype" pitchFamily="18" charset="0"/>
              </a:rPr>
              <a:t>Zaštitni su joj znak kaciga, koplje i egida – štit s glavom Meduze; ponekad oklop</a:t>
            </a:r>
          </a:p>
          <a:p>
            <a:r>
              <a:rPr lang="hr-HR" altLang="en-US" sz="2800" dirty="0">
                <a:latin typeface="Palatino Linotype" pitchFamily="18" charset="0"/>
              </a:rPr>
              <a:t>Često je prati i božica Nike (kći Palanta)</a:t>
            </a:r>
          </a:p>
          <a:p>
            <a:r>
              <a:rPr lang="hr-HR" altLang="en-US" sz="2800" dirty="0">
                <a:latin typeface="Palatino Linotype" pitchFamily="18" charset="0"/>
              </a:rPr>
              <a:t>Zove se i Palada (</a:t>
            </a:r>
            <a:r>
              <a:rPr lang="hr-HR" altLang="en-US" sz="2800" i="1" dirty="0">
                <a:latin typeface="Palatino Linotype" pitchFamily="18" charset="0"/>
              </a:rPr>
              <a:t>Pallas</a:t>
            </a:r>
            <a:r>
              <a:rPr lang="hr-HR" altLang="en-US" sz="2800" dirty="0">
                <a:latin typeface="Palatino Linotype" pitchFamily="18" charset="0"/>
              </a:rPr>
              <a:t>) prema prijateljici koju je ubila</a:t>
            </a:r>
          </a:p>
          <a:p>
            <a:r>
              <a:rPr lang="hr-HR" altLang="en-US" sz="2800" dirty="0">
                <a:latin typeface="Palatino Linotype" pitchFamily="18" charset="0"/>
              </a:rPr>
              <a:t>S Prometejem stvorila čovjeka</a:t>
            </a:r>
          </a:p>
          <a:p>
            <a:r>
              <a:rPr lang="hr-HR" altLang="en-US" sz="2800" dirty="0">
                <a:latin typeface="Palatino Linotype" pitchFamily="18" charset="0"/>
              </a:rPr>
              <a:t>Zna biti osvetoljubiva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Arahne</a:t>
            </a:r>
          </a:p>
        </p:txBody>
      </p:sp>
    </p:spTree>
    <p:extLst>
      <p:ext uri="{BB962C8B-B14F-4D97-AF65-F5344CB8AC3E}">
        <p14:creationId xmlns:p14="http://schemas.microsoft.com/office/powerpoint/2010/main" val="25986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7888" cy="908050"/>
          </a:xfrm>
        </p:spPr>
        <p:txBody>
          <a:bodyPr/>
          <a:lstStyle/>
          <a:p>
            <a:r>
              <a:rPr lang="hr-HR" altLang="en-US" sz="3600" dirty="0">
                <a:latin typeface="Palatino Linotype" pitchFamily="18" charset="0"/>
              </a:rPr>
              <a:t>Rođenje Atene – grčka vaza iz 6.st.pr.Kr.</a:t>
            </a:r>
          </a:p>
        </p:txBody>
      </p:sp>
      <p:pic>
        <p:nvPicPr>
          <p:cNvPr id="88072" name="Picture 8" descr="rodjenj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57325"/>
            <a:ext cx="8207375" cy="5400675"/>
          </a:xfrm>
          <a:noFill/>
          <a:ln/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7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22638" cy="5276850"/>
          </a:xfrm>
        </p:spPr>
        <p:txBody>
          <a:bodyPr/>
          <a:lstStyle/>
          <a:p>
            <a:r>
              <a:rPr lang="hr-HR" alt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Athēnē Parthenos</a:t>
            </a:r>
            <a:br>
              <a:rPr lang="hr-HR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br>
              <a:rPr lang="hr-HR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en-US" sz="3200" dirty="0">
                <a:latin typeface="Palatino Linotype" pitchFamily="18" charset="0"/>
              </a:rPr>
              <a:t>replika kipa s atenske Akropole</a:t>
            </a:r>
          </a:p>
        </p:txBody>
      </p:sp>
      <p:pic>
        <p:nvPicPr>
          <p:cNvPr id="90116" name="Picture 4" descr="Parthen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6563" y="0"/>
            <a:ext cx="48974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1211</TotalTime>
  <Words>955</Words>
  <Application>Microsoft Office PowerPoint</Application>
  <PresentationFormat>On-screen Show (4:3)</PresentationFormat>
  <Paragraphs>157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Impact</vt:lpstr>
      <vt:lpstr>Palatino Linotype</vt:lpstr>
      <vt:lpstr>Times New Roman</vt:lpstr>
      <vt:lpstr>Wingdings</vt:lpstr>
      <vt:lpstr>Wingdings 2</vt:lpstr>
      <vt:lpstr>NewsPrint</vt:lpstr>
      <vt:lpstr>October</vt:lpstr>
      <vt:lpstr>PowerPoint Presentation</vt:lpstr>
      <vt:lpstr>Meditrinalije (Meditrinalia)</vt:lpstr>
      <vt:lpstr>Oktobarski konj   (Equus october)</vt:lpstr>
      <vt:lpstr>Čišćenje  oružja  (Armilustrium)</vt:lpstr>
      <vt:lpstr>Minerva</vt:lpstr>
      <vt:lpstr>Atena (Athēnē)</vt:lpstr>
      <vt:lpstr>Rođenje Atene – grčka vaza iz 6.st.pr.Kr.</vt:lpstr>
      <vt:lpstr>Athēnē Parthenos  replika kipa s atenske Akropole</vt:lpstr>
      <vt:lpstr>Minerva</vt:lpstr>
      <vt:lpstr>Izumi</vt:lpstr>
      <vt:lpstr>Svetkovine</vt:lpstr>
      <vt:lpstr>Hramovi</vt:lpstr>
      <vt:lpstr>Paladij</vt:lpstr>
      <vt:lpstr>Usporednice</vt:lpstr>
      <vt:lpstr>Podrijetlo ?</vt:lpstr>
      <vt:lpstr>Omiljeni junaci</vt:lpstr>
      <vt:lpstr>Rimska freska, Villa Boscotrecase; grčke vaze (5. i 4. st.pr.Kr.)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</dc:title>
  <dc:creator>Maja</dc:creator>
  <cp:lastModifiedBy>mrmat</cp:lastModifiedBy>
  <cp:revision>45</cp:revision>
  <dcterms:created xsi:type="dcterms:W3CDTF">2015-03-11T20:08:00Z</dcterms:created>
  <dcterms:modified xsi:type="dcterms:W3CDTF">2022-04-27T20:13:45Z</dcterms:modified>
</cp:coreProperties>
</file>