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76" r:id="rId6"/>
    <p:sldId id="262" r:id="rId7"/>
    <p:sldId id="278" r:id="rId8"/>
    <p:sldId id="279" r:id="rId9"/>
    <p:sldId id="263" r:id="rId10"/>
    <p:sldId id="280" r:id="rId11"/>
    <p:sldId id="264" r:id="rId12"/>
    <p:sldId id="265" r:id="rId13"/>
    <p:sldId id="267" r:id="rId14"/>
    <p:sldId id="269" r:id="rId15"/>
    <p:sldId id="270" r:id="rId16"/>
    <p:sldId id="271" r:id="rId17"/>
    <p:sldId id="272" r:id="rId18"/>
    <p:sldId id="273" r:id="rId19"/>
    <p:sldId id="266" r:id="rId20"/>
    <p:sldId id="281" r:id="rId21"/>
    <p:sldId id="283" r:id="rId22"/>
    <p:sldId id="282" r:id="rId23"/>
    <p:sldId id="287" r:id="rId24"/>
    <p:sldId id="284" r:id="rId25"/>
    <p:sldId id="286" r:id="rId26"/>
    <p:sldId id="285" r:id="rId27"/>
    <p:sldId id="288" r:id="rId28"/>
    <p:sldId id="290" r:id="rId29"/>
    <p:sldId id="289" r:id="rId30"/>
    <p:sldId id="291" r:id="rId3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97BFA912-9B44-4DFD-A9F0-5CBE88BA8088}" type="datetimeFigureOut">
              <a:rPr lang="hr-HR" smtClean="0"/>
              <a:pPr/>
              <a:t>22.1.2020.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7BFA912-9B44-4DFD-A9F0-5CBE88BA8088}" type="datetimeFigureOut">
              <a:rPr lang="hr-HR" smtClean="0"/>
              <a:pPr/>
              <a:t>22.1.2020.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7BFA912-9B44-4DFD-A9F0-5CBE88BA8088}" type="datetimeFigureOut">
              <a:rPr lang="hr-HR" smtClean="0"/>
              <a:pPr/>
              <a:t>22.1.2020.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97BFA912-9B44-4DFD-A9F0-5CBE88BA8088}" type="datetimeFigureOut">
              <a:rPr lang="hr-HR" smtClean="0"/>
              <a:pPr/>
              <a:t>22.1.2020.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FA912-9B44-4DFD-A9F0-5CBE88BA8088}" type="datetimeFigureOut">
              <a:rPr lang="hr-HR" smtClean="0"/>
              <a:pPr/>
              <a:t>22.1.2020.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97BFA912-9B44-4DFD-A9F0-5CBE88BA8088}" type="datetimeFigureOut">
              <a:rPr lang="hr-HR" smtClean="0"/>
              <a:pPr/>
              <a:t>22.1.2020.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97BFA912-9B44-4DFD-A9F0-5CBE88BA8088}" type="datetimeFigureOut">
              <a:rPr lang="hr-HR" smtClean="0"/>
              <a:pPr/>
              <a:t>22.1.2020.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97BFA912-9B44-4DFD-A9F0-5CBE88BA8088}" type="datetimeFigureOut">
              <a:rPr lang="hr-HR" smtClean="0"/>
              <a:pPr/>
              <a:t>22.1.2020.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FA912-9B44-4DFD-A9F0-5CBE88BA8088}" type="datetimeFigureOut">
              <a:rPr lang="hr-HR" smtClean="0"/>
              <a:pPr/>
              <a:t>22.1.2020.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FA912-9B44-4DFD-A9F0-5CBE88BA8088}" type="datetimeFigureOut">
              <a:rPr lang="hr-HR" smtClean="0"/>
              <a:pPr/>
              <a:t>22.1.2020.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FA912-9B44-4DFD-A9F0-5CBE88BA8088}" type="datetimeFigureOut">
              <a:rPr lang="hr-HR" smtClean="0"/>
              <a:pPr/>
              <a:t>22.1.2020.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1262994-94E3-4D19-85C1-E9C438B1F471}"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FA912-9B44-4DFD-A9F0-5CBE88BA8088}" type="datetimeFigureOut">
              <a:rPr lang="hr-HR" smtClean="0"/>
              <a:pPr/>
              <a:t>22.1.2020.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62994-94E3-4D19-85C1-E9C438B1F471}"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b="1" dirty="0" smtClean="0"/>
              <a:t>Mrnavić, Ivan Tomko</a:t>
            </a:r>
            <a:endParaRPr lang="hr-HR" dirty="0"/>
          </a:p>
        </p:txBody>
      </p:sp>
      <p:sp>
        <p:nvSpPr>
          <p:cNvPr id="3" name="Subtitle 2"/>
          <p:cNvSpPr>
            <a:spLocks noGrp="1"/>
          </p:cNvSpPr>
          <p:nvPr>
            <p:ph type="subTitle" idx="1"/>
          </p:nvPr>
        </p:nvSpPr>
        <p:spPr/>
        <p:txBody>
          <a:bodyPr/>
          <a:lstStyle/>
          <a:p>
            <a:r>
              <a:rPr lang="vi-VN" b="1" dirty="0" smtClean="0"/>
              <a:t>Vitezović Ritter, Pavao</a:t>
            </a:r>
            <a:endParaRPr lang="hr-HR" dirty="0"/>
          </a:p>
        </p:txBody>
      </p:sp>
      <p:sp>
        <p:nvSpPr>
          <p:cNvPr id="4" name="Rectangle 3"/>
          <p:cNvSpPr/>
          <p:nvPr/>
        </p:nvSpPr>
        <p:spPr>
          <a:xfrm>
            <a:off x="2555776" y="4725144"/>
            <a:ext cx="4572000" cy="646331"/>
          </a:xfrm>
          <a:prstGeom prst="rect">
            <a:avLst/>
          </a:prstGeom>
        </p:spPr>
        <p:txBody>
          <a:bodyPr>
            <a:spAutoFit/>
          </a:bodyPr>
          <a:lstStyle/>
          <a:p>
            <a:r>
              <a:rPr lang="vi-VN" b="1" dirty="0" smtClean="0"/>
              <a:t>Levaković, Rafael</a:t>
            </a:r>
            <a:br>
              <a:rPr lang="vi-VN" b="1" dirty="0" smtClean="0"/>
            </a:br>
            <a:endParaRPr lang="hr-HR" dirty="0"/>
          </a:p>
        </p:txBody>
      </p:sp>
      <p:sp>
        <p:nvSpPr>
          <p:cNvPr id="5" name="Rectangle 4"/>
          <p:cNvSpPr/>
          <p:nvPr/>
        </p:nvSpPr>
        <p:spPr>
          <a:xfrm>
            <a:off x="5148064" y="4725144"/>
            <a:ext cx="2933239" cy="369332"/>
          </a:xfrm>
          <a:prstGeom prst="rect">
            <a:avLst/>
          </a:prstGeom>
        </p:spPr>
        <p:txBody>
          <a:bodyPr wrap="none">
            <a:spAutoFit/>
          </a:bodyPr>
          <a:lstStyle/>
          <a:p>
            <a:r>
              <a:rPr lang="vi-VN" b="1" dirty="0" smtClean="0"/>
              <a:t>KRČELIĆ, Baltazar Adam</a:t>
            </a:r>
            <a:endParaRPr lang="hr-HR" dirty="0"/>
          </a:p>
        </p:txBody>
      </p:sp>
      <p:sp>
        <p:nvSpPr>
          <p:cNvPr id="6" name="Rectangle 5"/>
          <p:cNvSpPr/>
          <p:nvPr/>
        </p:nvSpPr>
        <p:spPr>
          <a:xfrm>
            <a:off x="2286000" y="3105835"/>
            <a:ext cx="4572000" cy="646331"/>
          </a:xfrm>
          <a:prstGeom prst="rect">
            <a:avLst/>
          </a:prstGeom>
        </p:spPr>
        <p:txBody>
          <a:bodyPr>
            <a:spAutoFit/>
          </a:bodyPr>
          <a:lstStyle/>
          <a:p>
            <a:r>
              <a:rPr lang="vi-VN" b="1" dirty="0" smtClean="0"/>
              <a:t>Zavorović, Dinko</a:t>
            </a:r>
            <a:br>
              <a:rPr lang="vi-VN" b="1" dirty="0" smtClean="0"/>
            </a:br>
            <a:endParaRPr lang="hr-HR" dirty="0"/>
          </a:p>
        </p:txBody>
      </p:sp>
      <p:pic>
        <p:nvPicPr>
          <p:cNvPr id="7" name="~PP2845.WAV">
            <a:hlinkClick r:id="" action="ppaction://media"/>
          </p:cNvPr>
          <p:cNvPicPr>
            <a:picLocks noRot="1" noChangeAspect="1"/>
          </p:cNvPicPr>
          <p:nvPr>
            <a:wavAudioFile r:embed="rId1" name="~PP2845.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God. 1745. imenovan je podlektorom zagrebačkoga sjemeništa, gdje je predavao retoriku i poeziju. Kako se već u Bologni počeo zanimati za crkvenu povijest, skupljajući podatke za životopise zagrebačkih kanonika, J. Marcelović darovao mu je 1740. rukopise o povijesti zagrebačke Crkve povjerivši mu da ju završi. God. 1747. postao je zagrebačkim kanonikom magistrom, objavio životopis A. Kažotića i bio izabran za rektora Hrvatskoga kolegija u Beču (do 1749). Ondje je, među ostalim, nastojao izobraziti konviktorce N. i P. Škrlca te I. Patačića u duhu prosvjetiteljskih nazora za državne činovnike te planirao osnutak akademije radi skupljanja rukopisa vezanih uz domovinsko pravo i povijest. Ugled crkvenoga povjesničara i pravnika omogućio mu je sudjelovanje u sporu između pape Benedikta XIV. i kraljice Marije Terezije o dodjeljivanju crkvenih beneficija, zbog čega je dobio naslov apostolskoga protonotara 1749. Te godine postaje pomoćnikom biskupa F. Klobusiczkoga, na čiji mu nagovor kraljica podjeljuje i naslovnu opatiju sv. Petra i Pavla de Kács u Egerskoj biskupiji. </a:t>
            </a:r>
            <a:endParaRPr lang="hr-HR" dirty="0" smtClean="0"/>
          </a:p>
          <a:p>
            <a:endParaRPr lang="hr-HR" dirty="0"/>
          </a:p>
        </p:txBody>
      </p:sp>
      <p:pic>
        <p:nvPicPr>
          <p:cNvPr id="4" name="~PP2309.WAV">
            <a:hlinkClick r:id="" action="ppaction://media"/>
          </p:cNvPr>
          <p:cNvPicPr>
            <a:picLocks noRot="1" noChangeAspect="1"/>
          </p:cNvPicPr>
          <p:nvPr>
            <a:wavAudioFile r:embed="rId1" name="~PP230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vi-VN" dirty="0" smtClean="0"/>
              <a:t>Nakon povratka u Hrvatsku sudjeluje u rješavanju spora između Kaptola i hrvatskih staleža oko podložnika i zapovjedništva nad utvrdom Dubicom, o čem svjedoči njegov rukopis </a:t>
            </a:r>
            <a:r>
              <a:rPr lang="vi-VN" i="1" dirty="0" smtClean="0"/>
              <a:t>Relatio negotii Dubiczensis anno 1749 et respective 1750 Viennae acti</a:t>
            </a:r>
            <a:r>
              <a:rPr lang="vi-VN" dirty="0" smtClean="0"/>
              <a:t> (Nadbiskupski arhiv u Zagrebu, Kapt. spisi XVIII. st., fond 24, br. 52). U prigodi proglašenja svete godine 1750. sudjeluje u redakciji kajkavskoga prijevoda knjižice </a:t>
            </a:r>
            <a:r>
              <a:rPr lang="vi-VN" i="1" dirty="0" smtClean="0"/>
              <a:t>Kratek navuk od občinskoga jubileuma iliti veseloga svetoga obilnoga proščenja</a:t>
            </a:r>
            <a:r>
              <a:rPr lang="vi-VN" dirty="0" smtClean="0"/>
              <a:t> (Zagreb 1751). S Klobusiczkym 1751. pribiva zajedničkomu ugarsko-hrvatskomu saboru u Požunu. Kao vrsnoga pravnika, kraljica ga 1752. imenuje prisjednikom Sudbenoga stola. God. 1754. završio je veći dio svoje povijesti zagrebačke Crkve,</a:t>
            </a:r>
            <a:r>
              <a:rPr lang="vi-VN" i="1" dirty="0" smtClean="0"/>
              <a:t> Historiarum cathedralis ecclesiae Zagrabiensis.</a:t>
            </a:r>
            <a:r>
              <a:rPr lang="vi-VN" dirty="0" smtClean="0"/>
              <a:t> Premda ju je zamišljao u tri knjige, ostao je na prvom dijelu prvoga sveska, u kojem je prikazao slijed biskupa 1091–1603 (u cijelosti tiskano 1769. zbog priječenja nekih pripadnika Kaptola i biskupa F. Thauszyja). U drugom dijelu, napisanu nakon 1758. i sačuvanu u prijepisu (</a:t>
            </a:r>
            <a:r>
              <a:rPr lang="vi-VN" i="1" dirty="0" smtClean="0"/>
              <a:t>Historia celebris ecclesiae Zagrabiensis continuata MSS;</a:t>
            </a:r>
            <a:r>
              <a:rPr lang="vi-VN" dirty="0" smtClean="0"/>
              <a:t> Kaptolski arhiv u Zagrebu), obradio je razdoblje od biskupa Š. Bratulića do P. Petretića, a nenapisane knjige imale su sadržavati povijest Zagrebačkoga kaptola, stolne crkve i samostana te odnose prema drugim biskupijama. </a:t>
            </a:r>
            <a:endParaRPr lang="hr-HR" dirty="0"/>
          </a:p>
        </p:txBody>
      </p:sp>
      <p:pic>
        <p:nvPicPr>
          <p:cNvPr id="4" name="~PP2972.WAV">
            <a:hlinkClick r:id="" action="ppaction://media"/>
          </p:cNvPr>
          <p:cNvPicPr>
            <a:picLocks noRot="1" noChangeAspect="1"/>
          </p:cNvPicPr>
          <p:nvPr>
            <a:wavAudioFile r:embed="rId1" name="~PP2972.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vi-VN" dirty="0" smtClean="0"/>
              <a:t>Za potrebe Hrvatskoga sabora 1754. napisao je raspravu o granicama Kranjske, Štajerske i Hrvatske te je bio uključen u popisivanje stanovništva Križevačke i Varaždinske županije. Nakon osnutka povjerenstva M. J. Althanna, koje je ispitivalo uzroke seljačke bune 1755. i pripremalo temelje za reformu zastarjele kraljevinske uprave, na zahtjev bečkoga dvora i potaknut kraljičinim obećanjem o dobivanju položaja zagrebačkoga prepošta sastavio je, kako sâm navodi, dva prijedloga upravno-političke reforme. U prvom predlaže osnivanje izvršnoga tijela (gubernij) za sve hrvatske zemlje u Habsburškoj Monarhiji, sa sjedištem u Zagrebu ili Križevcima, koje bi imalo bana za predsjednika i 12 članova, a provodilo bi kraljevske odredbe, nadziralo financije, brinulo se o javnom zdravstvu i gospodarstvu te sigurnosti cesta, a u drugom prijedlogu zauzima se za uvođenje županijskoga sustava po uzoru na Ugarsku. Unatoč obećanju, nije dobio prepozituru, prihodima koje je htio financirati tiskanje svojih knjiga. Njegovo sudjelovanje u prijedlozima upravne reforme i u popisivanju poreznih dimova protumačeno je kao izdaja domovine, te mu je namješten proces (»velika pravda«). Kaptol, na čelu s Thauszyjem, optužio ga je 1756. za više pronevjera, nepohađanje katedrale i nagovaranje na sodomiju dok je bio podlektor u sjemeništu. </a:t>
            </a:r>
            <a:endParaRPr lang="hr-HR" dirty="0"/>
          </a:p>
        </p:txBody>
      </p:sp>
      <p:pic>
        <p:nvPicPr>
          <p:cNvPr id="4" name="~PP227.WAV">
            <a:hlinkClick r:id="" action="ppaction://media"/>
          </p:cNvPr>
          <p:cNvPicPr>
            <a:picLocks noRot="1" noChangeAspect="1"/>
          </p:cNvPicPr>
          <p:nvPr>
            <a:wavAudioFile r:embed="rId1" name="~PP227.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vi-VN" dirty="0" smtClean="0"/>
              <a:t>Među optužbe nije ušla ona »o sramotnoj i pogrdnoj knjižici« – paskvilu – koja je, čini se, bila glavni povod za pokretanje procesa, a odnosila se vjerojatno na njegov prijedlog reforme. Spor je 1760. okončan nagodbom: K. je morao iskazati poslušnost svojemu biskupu te vratiti novac. Za trajanja parnice uzdržavao se uglavnom privatnim poučavanjem plemićke mladeži. Za nju je napisao svojevrstan repertorij za ispite iz pravnih znanosti, </a:t>
            </a:r>
            <a:r>
              <a:rPr lang="vi-VN" i="1" dirty="0" smtClean="0"/>
              <a:t>Politicarum institutionum p[artes] III in specie de Hungariae et adnexarum provinciarum moderno veterique imperio pro captu studiosae juventutis</a:t>
            </a:r>
            <a:r>
              <a:rPr lang="vi-VN" dirty="0" smtClean="0"/>
              <a:t> (nekoć u Bečkoj dvorskoj knjižnici, rkp. danas nepoznat), i druge rukopisne priručnike, npr. </a:t>
            </a:r>
            <a:r>
              <a:rPr lang="vi-VN" i="1" dirty="0" smtClean="0"/>
              <a:t>Systemata varia gubernii regni Hungariae et Sclavoniae</a:t>
            </a:r>
            <a:r>
              <a:rPr lang="vi-VN" dirty="0" smtClean="0"/>
              <a:t> (sastavljeno 1757. na zamolbu bana F. Nadásdyja; NSK, R 3058). God. 1762. objavio je knjigu </a:t>
            </a:r>
            <a:r>
              <a:rPr lang="vi-VN" i="1" dirty="0" smtClean="0"/>
              <a:t>Kratek navuk od svete messe</a:t>
            </a:r>
            <a:r>
              <a:rPr lang="vi-VN" dirty="0" smtClean="0"/>
              <a:t> i s N. Laurenčićem napisao </a:t>
            </a:r>
            <a:r>
              <a:rPr lang="vi-VN" i="1" dirty="0" smtClean="0"/>
              <a:t>Pridavek, </a:t>
            </a:r>
            <a:r>
              <a:rPr lang="vi-VN" dirty="0" smtClean="0"/>
              <a:t>dodatak trećemu izdanju </a:t>
            </a:r>
            <a:r>
              <a:rPr lang="vi-VN" i="1" dirty="0" smtClean="0"/>
              <a:t>Kronike</a:t>
            </a:r>
            <a:r>
              <a:rPr lang="vi-VN" dirty="0" smtClean="0"/>
              <a:t> P. Vitezovića Rittera, o zbivanjima u Hrvatskoj 1749–62. Nacrt događaja u </a:t>
            </a:r>
            <a:r>
              <a:rPr lang="vi-VN" i="1" dirty="0" smtClean="0"/>
              <a:t>Pridavku</a:t>
            </a:r>
            <a:r>
              <a:rPr lang="vi-VN" dirty="0" smtClean="0"/>
              <a:t> drži se okosnicom njegova najpoznatijega djela </a:t>
            </a:r>
            <a:r>
              <a:rPr lang="vi-VN" i="1" dirty="0" smtClean="0"/>
              <a:t>Annuae 1748–1767,</a:t>
            </a:r>
            <a:r>
              <a:rPr lang="vi-VN" dirty="0" smtClean="0"/>
              <a:t> koje je počeo pisati 1764. zamislivši ga kao suvremenu povijest Banske Hrvatske za Marije Terezije. U njem opisuje političke i društvene događaje, iznosi podatke iz privatnoga života suvremenika, ali i mnoge autobiografske, uključujući izvješće o sudskom procesu. Na meti su mu nositelji časti u kraljevinskoj upravi, osobito uzak krug koji je dominirao javnim životom. </a:t>
            </a:r>
            <a:endParaRPr lang="hr-HR" dirty="0"/>
          </a:p>
        </p:txBody>
      </p:sp>
      <p:pic>
        <p:nvPicPr>
          <p:cNvPr id="4" name="~PP3464.WAV">
            <a:hlinkClick r:id="" action="ppaction://media"/>
          </p:cNvPr>
          <p:cNvPicPr>
            <a:picLocks noRot="1" noChangeAspect="1"/>
          </p:cNvPicPr>
          <p:nvPr>
            <a:wavAudioFile r:embed="rId1" name="~PP3464.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hr-HR" dirty="0" smtClean="0"/>
              <a:t>Prema S. </a:t>
            </a:r>
            <a:r>
              <a:rPr lang="hr-HR" dirty="0" err="1" smtClean="0"/>
              <a:t>Krivošiću</a:t>
            </a:r>
            <a:r>
              <a:rPr lang="hr-HR" dirty="0" smtClean="0"/>
              <a:t>, glavninu djela završio je i zapečatio najkasnije 1774. Rukopis je nakon njegove smrti cenzuriran te zamalo spaljen zbog iznošenja privatnoga života javnih osoba. Zahvaljujući N. </a:t>
            </a:r>
            <a:r>
              <a:rPr lang="hr-HR" dirty="0" err="1" smtClean="0"/>
              <a:t>Škrlcu</a:t>
            </a:r>
            <a:r>
              <a:rPr lang="hr-HR" dirty="0" smtClean="0"/>
              <a:t>, djelo je sačuvano (danas u NSK), a navodno skandalozni dijelovi prebrisani su crnom tintom. </a:t>
            </a:r>
            <a:r>
              <a:rPr lang="hr-HR" dirty="0" err="1" smtClean="0"/>
              <a:t>Krčelićeva</a:t>
            </a:r>
            <a:r>
              <a:rPr lang="hr-HR" dirty="0" smtClean="0"/>
              <a:t> politička misao i »monarhijski patriotizam« najočitiji su u spisima nastalima za zajedničkoga ugarsko-hrvatskoga sabora u Požunu 1764, na kojem se raspravljalo o zakonodavnoj vlasti u Ugarskoj; cezaropapistička knjiga </a:t>
            </a:r>
            <a:r>
              <a:rPr lang="hr-HR" i="1" dirty="0" smtClean="0"/>
              <a:t>De </a:t>
            </a:r>
            <a:r>
              <a:rPr lang="hr-HR" i="1" dirty="0" err="1" smtClean="0"/>
              <a:t>originibus</a:t>
            </a:r>
            <a:r>
              <a:rPr lang="hr-HR" i="1" dirty="0" smtClean="0"/>
              <a:t> et usu </a:t>
            </a:r>
            <a:r>
              <a:rPr lang="hr-HR" i="1" dirty="0" err="1" smtClean="0"/>
              <a:t>perpetuo</a:t>
            </a:r>
            <a:r>
              <a:rPr lang="hr-HR" i="1" dirty="0" smtClean="0"/>
              <a:t> </a:t>
            </a:r>
            <a:r>
              <a:rPr lang="hr-HR" i="1" dirty="0" err="1" smtClean="0"/>
              <a:t>potestatis</a:t>
            </a:r>
            <a:r>
              <a:rPr lang="hr-HR" i="1" dirty="0" smtClean="0"/>
              <a:t> </a:t>
            </a:r>
            <a:r>
              <a:rPr lang="hr-HR" i="1" dirty="0" err="1" smtClean="0"/>
              <a:t>legislatoriae</a:t>
            </a:r>
            <a:r>
              <a:rPr lang="hr-HR" i="1" dirty="0" smtClean="0"/>
              <a:t> </a:t>
            </a:r>
            <a:r>
              <a:rPr lang="hr-HR" i="1" dirty="0" err="1" smtClean="0"/>
              <a:t>circa</a:t>
            </a:r>
            <a:r>
              <a:rPr lang="hr-HR" i="1" dirty="0" smtClean="0"/>
              <a:t> </a:t>
            </a:r>
            <a:r>
              <a:rPr lang="hr-HR" i="1" dirty="0" err="1" smtClean="0"/>
              <a:t>sacra</a:t>
            </a:r>
            <a:r>
              <a:rPr lang="hr-HR" i="1" dirty="0" smtClean="0"/>
              <a:t> </a:t>
            </a:r>
            <a:r>
              <a:rPr lang="hr-HR" i="1" dirty="0" err="1" smtClean="0"/>
              <a:t>apostolicorum</a:t>
            </a:r>
            <a:r>
              <a:rPr lang="hr-HR" i="1" dirty="0" smtClean="0"/>
              <a:t> </a:t>
            </a:r>
            <a:r>
              <a:rPr lang="hr-HR" i="1" dirty="0" err="1" smtClean="0"/>
              <a:t>regum</a:t>
            </a:r>
            <a:r>
              <a:rPr lang="hr-HR" i="1" dirty="0" smtClean="0"/>
              <a:t> </a:t>
            </a:r>
            <a:r>
              <a:rPr lang="hr-HR" i="1" dirty="0" err="1" smtClean="0"/>
              <a:t>Hungariae</a:t>
            </a:r>
            <a:r>
              <a:rPr lang="hr-HR" dirty="0" smtClean="0"/>
              <a:t> (1764) A. F. </a:t>
            </a:r>
            <a:r>
              <a:rPr lang="hr-HR" dirty="0" err="1" smtClean="0"/>
              <a:t>Kollára</a:t>
            </a:r>
            <a:r>
              <a:rPr lang="hr-HR" dirty="0" smtClean="0"/>
              <a:t> (autorstvo pripisivano i Krčeliću) izazvala je osudu ugarskoga plemstva i Rimske kurije (najpoznatiji je </a:t>
            </a:r>
            <a:r>
              <a:rPr lang="hr-HR" dirty="0" err="1" smtClean="0"/>
              <a:t>rkp</a:t>
            </a:r>
            <a:r>
              <a:rPr lang="hr-HR" dirty="0" smtClean="0"/>
              <a:t>. </a:t>
            </a:r>
            <a:r>
              <a:rPr lang="hr-HR" i="1" dirty="0" err="1" smtClean="0"/>
              <a:t>Vexatio</a:t>
            </a:r>
            <a:r>
              <a:rPr lang="hr-HR" i="1" dirty="0" smtClean="0"/>
              <a:t> dat </a:t>
            </a:r>
            <a:r>
              <a:rPr lang="hr-HR" i="1" dirty="0" err="1" smtClean="0"/>
              <a:t>intellectum</a:t>
            </a:r>
            <a:r>
              <a:rPr lang="hr-HR" dirty="0" smtClean="0"/>
              <a:t> G. </a:t>
            </a:r>
            <a:r>
              <a:rPr lang="hr-HR" dirty="0" err="1" smtClean="0"/>
              <a:t>Richwaldskoga</a:t>
            </a:r>
            <a:r>
              <a:rPr lang="hr-HR" dirty="0" smtClean="0"/>
              <a:t>), a K. se raspravi priključio neobjavljenim spisima </a:t>
            </a:r>
            <a:r>
              <a:rPr lang="hr-HR" i="1" dirty="0" smtClean="0"/>
              <a:t>De </a:t>
            </a:r>
            <a:r>
              <a:rPr lang="hr-HR" i="1" dirty="0" err="1" smtClean="0"/>
              <a:t>sublimium</a:t>
            </a:r>
            <a:r>
              <a:rPr lang="hr-HR" i="1" dirty="0" smtClean="0"/>
              <a:t> </a:t>
            </a:r>
            <a:r>
              <a:rPr lang="hr-HR" i="1" dirty="0" err="1" smtClean="0"/>
              <a:t>duarum</a:t>
            </a:r>
            <a:r>
              <a:rPr lang="hr-HR" i="1" dirty="0" smtClean="0"/>
              <a:t> </a:t>
            </a:r>
            <a:r>
              <a:rPr lang="hr-HR" i="1" dirty="0" err="1" smtClean="0"/>
              <a:t>in</a:t>
            </a:r>
            <a:r>
              <a:rPr lang="hr-HR" i="1" dirty="0" smtClean="0"/>
              <a:t> </a:t>
            </a:r>
            <a:r>
              <a:rPr lang="hr-HR" i="1" dirty="0" err="1" smtClean="0"/>
              <a:t>mundo</a:t>
            </a:r>
            <a:r>
              <a:rPr lang="hr-HR" i="1" dirty="0" smtClean="0"/>
              <a:t> </a:t>
            </a:r>
            <a:r>
              <a:rPr lang="hr-HR" i="1" dirty="0" err="1" smtClean="0"/>
              <a:t>potestatum</a:t>
            </a:r>
            <a:r>
              <a:rPr lang="hr-HR" i="1" dirty="0" smtClean="0"/>
              <a:t> </a:t>
            </a:r>
            <a:r>
              <a:rPr lang="hr-HR" i="1" dirty="0" err="1" smtClean="0"/>
              <a:t>fundamento</a:t>
            </a:r>
            <a:r>
              <a:rPr lang="hr-HR" i="1" dirty="0" smtClean="0"/>
              <a:t> et </a:t>
            </a:r>
            <a:r>
              <a:rPr lang="hr-HR" i="1" dirty="0" err="1" smtClean="0"/>
              <a:t>concordia</a:t>
            </a:r>
            <a:r>
              <a:rPr lang="hr-HR" i="1" dirty="0" smtClean="0"/>
              <a:t>,</a:t>
            </a:r>
            <a:r>
              <a:rPr lang="hr-HR" dirty="0" smtClean="0"/>
              <a:t> o skladu crkvene i svjetovne vlasti, i </a:t>
            </a:r>
            <a:r>
              <a:rPr lang="hr-HR" i="1" dirty="0" err="1" smtClean="0"/>
              <a:t>Dissertatio</a:t>
            </a:r>
            <a:r>
              <a:rPr lang="hr-HR" i="1" dirty="0" smtClean="0"/>
              <a:t> de </a:t>
            </a:r>
            <a:r>
              <a:rPr lang="hr-HR" i="1" dirty="0" err="1" smtClean="0"/>
              <a:t>Tripartito</a:t>
            </a:r>
            <a:r>
              <a:rPr lang="hr-HR" i="1" dirty="0" smtClean="0"/>
              <a:t> sive de opere </a:t>
            </a:r>
            <a:r>
              <a:rPr lang="hr-HR" i="1" dirty="0" err="1" smtClean="0"/>
              <a:t>Verböczy</a:t>
            </a:r>
            <a:r>
              <a:rPr lang="hr-HR" i="1" dirty="0" smtClean="0"/>
              <a:t>,</a:t>
            </a:r>
            <a:r>
              <a:rPr lang="hr-HR" dirty="0" smtClean="0"/>
              <a:t> o slaboj primjenjivosti zbirke običajnoga prava u modernom upravljanju državom. Iz 1764. potječe i njegov </a:t>
            </a:r>
            <a:r>
              <a:rPr lang="hr-HR" dirty="0" err="1" smtClean="0"/>
              <a:t>rkp</a:t>
            </a:r>
            <a:r>
              <a:rPr lang="hr-HR" dirty="0" smtClean="0"/>
              <a:t>. o povijesti pečuške Crkve </a:t>
            </a:r>
            <a:r>
              <a:rPr lang="hr-HR" i="1" dirty="0" smtClean="0"/>
              <a:t>Ad Dei </a:t>
            </a:r>
            <a:r>
              <a:rPr lang="hr-HR" i="1" dirty="0" err="1" smtClean="0"/>
              <a:t>gloriam</a:t>
            </a:r>
            <a:r>
              <a:rPr lang="hr-HR" i="1" dirty="0" smtClean="0"/>
              <a:t> </a:t>
            </a:r>
            <a:r>
              <a:rPr lang="hr-HR" i="1" dirty="0" err="1" smtClean="0"/>
              <a:t>episcopatus</a:t>
            </a:r>
            <a:r>
              <a:rPr lang="hr-HR" i="1" dirty="0" smtClean="0"/>
              <a:t> </a:t>
            </a:r>
            <a:r>
              <a:rPr lang="hr-HR" i="1" dirty="0" err="1" smtClean="0"/>
              <a:t>Penthe</a:t>
            </a:r>
            <a:r>
              <a:rPr lang="hr-HR" i="1" dirty="0" smtClean="0"/>
              <a:t> </a:t>
            </a:r>
            <a:r>
              <a:rPr lang="hr-HR" i="1" dirty="0" err="1" smtClean="0"/>
              <a:t>seu</a:t>
            </a:r>
            <a:r>
              <a:rPr lang="hr-HR" i="1" dirty="0" smtClean="0"/>
              <a:t> </a:t>
            </a:r>
            <a:r>
              <a:rPr lang="hr-HR" i="1" dirty="0" err="1" smtClean="0"/>
              <a:t>Quinqueecclesiensis</a:t>
            </a:r>
            <a:r>
              <a:rPr lang="hr-HR" i="1" dirty="0" smtClean="0"/>
              <a:t> </a:t>
            </a:r>
            <a:r>
              <a:rPr lang="hr-HR" i="1" dirty="0" err="1" smtClean="0"/>
              <a:t>ecclesiae</a:t>
            </a:r>
            <a:r>
              <a:rPr lang="hr-HR" i="1" dirty="0" smtClean="0"/>
              <a:t> </a:t>
            </a:r>
            <a:r>
              <a:rPr lang="hr-HR" i="1" dirty="0" err="1" smtClean="0"/>
              <a:t>notitiae</a:t>
            </a:r>
            <a:r>
              <a:rPr lang="hr-HR" i="1" dirty="0" smtClean="0"/>
              <a:t> </a:t>
            </a:r>
            <a:r>
              <a:rPr lang="hr-HR" i="1" dirty="0" err="1" smtClean="0"/>
              <a:t>veteres</a:t>
            </a:r>
            <a:r>
              <a:rPr lang="hr-HR" dirty="0" smtClean="0"/>
              <a:t> (NSK, R 3448), u predgovoru kojega tumači načela diplomatičke kritike, navodi svoje izvore i pomagala te govori o povijesti izdavanja </a:t>
            </a:r>
            <a:r>
              <a:rPr lang="hr-HR" i="1" dirty="0" err="1" smtClean="0"/>
              <a:t>Historiarum</a:t>
            </a:r>
            <a:r>
              <a:rPr lang="hr-HR" i="1" dirty="0" smtClean="0"/>
              <a:t> </a:t>
            </a:r>
            <a:r>
              <a:rPr lang="hr-HR" i="1" dirty="0" err="1" smtClean="0"/>
              <a:t>cathedralis</a:t>
            </a:r>
            <a:r>
              <a:rPr lang="hr-HR" i="1" dirty="0" smtClean="0"/>
              <a:t> </a:t>
            </a:r>
            <a:r>
              <a:rPr lang="hr-HR" i="1" dirty="0" err="1" smtClean="0"/>
              <a:t>ecclesiae</a:t>
            </a:r>
            <a:r>
              <a:rPr lang="hr-HR" i="1" dirty="0" smtClean="0"/>
              <a:t> </a:t>
            </a:r>
            <a:r>
              <a:rPr lang="hr-HR" i="1" dirty="0" err="1" smtClean="0"/>
              <a:t>Zagrabiensis</a:t>
            </a:r>
            <a:r>
              <a:rPr lang="hr-HR" dirty="0" smtClean="0"/>
              <a:t> i kritici koju mu je uputio </a:t>
            </a:r>
            <a:r>
              <a:rPr lang="hr-HR" dirty="0" err="1" smtClean="0"/>
              <a:t>Richwaldsky</a:t>
            </a:r>
            <a:r>
              <a:rPr lang="hr-HR" dirty="0" smtClean="0"/>
              <a:t> u spisu </a:t>
            </a:r>
            <a:r>
              <a:rPr lang="hr-HR" i="1" dirty="0" err="1" smtClean="0"/>
              <a:t>Vexatio</a:t>
            </a:r>
            <a:r>
              <a:rPr lang="hr-HR" i="1" dirty="0" smtClean="0"/>
              <a:t>.</a:t>
            </a:r>
            <a:r>
              <a:rPr lang="hr-HR" dirty="0" smtClean="0"/>
              <a:t> O </a:t>
            </a:r>
            <a:endParaRPr lang="hr-HR" dirty="0"/>
          </a:p>
        </p:txBody>
      </p:sp>
      <p:pic>
        <p:nvPicPr>
          <p:cNvPr id="4" name="~PP1638.WAV">
            <a:hlinkClick r:id="" action="ppaction://media"/>
          </p:cNvPr>
          <p:cNvPicPr>
            <a:picLocks noRot="1" noChangeAspect="1"/>
          </p:cNvPicPr>
          <p:nvPr>
            <a:wavAudioFile r:embed="rId1" name="~PP1638.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hr-HR" dirty="0" smtClean="0"/>
              <a:t>O vlastitu je trošku 1769. tiskao djelo </a:t>
            </a:r>
            <a:r>
              <a:rPr lang="hr-HR" i="1" dirty="0" smtClean="0"/>
              <a:t>De </a:t>
            </a:r>
            <a:r>
              <a:rPr lang="hr-HR" i="1" dirty="0" err="1" smtClean="0"/>
              <a:t>regnis</a:t>
            </a:r>
            <a:r>
              <a:rPr lang="hr-HR" i="1" dirty="0" smtClean="0"/>
              <a:t> </a:t>
            </a:r>
            <a:r>
              <a:rPr lang="hr-HR" i="1" dirty="0" err="1" smtClean="0"/>
              <a:t>Dalmatiae</a:t>
            </a:r>
            <a:r>
              <a:rPr lang="hr-HR" i="1" dirty="0" smtClean="0"/>
              <a:t>, </a:t>
            </a:r>
            <a:r>
              <a:rPr lang="hr-HR" i="1" dirty="0" err="1" smtClean="0"/>
              <a:t>Croatiae</a:t>
            </a:r>
            <a:r>
              <a:rPr lang="hr-HR" i="1" dirty="0" smtClean="0"/>
              <a:t>, </a:t>
            </a:r>
            <a:r>
              <a:rPr lang="hr-HR" i="1" dirty="0" err="1" smtClean="0"/>
              <a:t>Sclavoniae</a:t>
            </a:r>
            <a:r>
              <a:rPr lang="hr-HR" i="1" dirty="0" smtClean="0"/>
              <a:t> </a:t>
            </a:r>
            <a:r>
              <a:rPr lang="hr-HR" i="1" dirty="0" err="1" smtClean="0"/>
              <a:t>notitiae</a:t>
            </a:r>
            <a:r>
              <a:rPr lang="hr-HR" i="1" dirty="0" smtClean="0"/>
              <a:t> </a:t>
            </a:r>
            <a:r>
              <a:rPr lang="hr-HR" i="1" dirty="0" err="1" smtClean="0"/>
              <a:t>praeliminares</a:t>
            </a:r>
            <a:r>
              <a:rPr lang="hr-HR" i="1" dirty="0" smtClean="0"/>
              <a:t>,</a:t>
            </a:r>
            <a:r>
              <a:rPr lang="hr-HR" dirty="0" smtClean="0"/>
              <a:t> posvećeno Mariji Tereziji, koja mu je još za njegova boravka u Beču povjerila da nastavi </a:t>
            </a:r>
            <a:r>
              <a:rPr lang="hr-HR" dirty="0" err="1" smtClean="0"/>
              <a:t>Vitezovićevu</a:t>
            </a:r>
            <a:r>
              <a:rPr lang="hr-HR" dirty="0" smtClean="0"/>
              <a:t> misiju i napiše povijest koja bi branila prava ugarske krune na Hrvatsku, Slavoniju, Dalmaciju, Srbiju i Bosnu, zbog čega je od Ugarske kancelarije dobio </a:t>
            </a:r>
            <a:r>
              <a:rPr lang="hr-HR" dirty="0" err="1" smtClean="0"/>
              <a:t>Vitezovićevu</a:t>
            </a:r>
            <a:r>
              <a:rPr lang="hr-HR" dirty="0" smtClean="0"/>
              <a:t> rukopisnu ostavštinu. U djelu napominje da ne piše povijest tih krajeva, nego iznosi bilješke za nekoga tko će se prihvatiti pisanja povijesti. Podijeljeno na četiri razdoblja – procvat i opadanje Rimskoga Carstva, vladari hrvatske krvi, hercezi i ugarski kraljevi </a:t>
            </a:r>
            <a:r>
              <a:rPr lang="hr-HR" dirty="0" err="1" smtClean="0"/>
              <a:t>teugarsko</a:t>
            </a:r>
            <a:r>
              <a:rPr lang="hr-HR" dirty="0" smtClean="0"/>
              <a:t>-austrijski vladari – djelo je prikaz prava ugarske krune na Dalmaciju i Hrvatsku do 1606. Posebnu vrijednost ima poglavlje </a:t>
            </a:r>
            <a:r>
              <a:rPr lang="hr-HR" i="1" dirty="0" smtClean="0"/>
              <a:t>Status </a:t>
            </a:r>
            <a:r>
              <a:rPr lang="hr-HR" i="1" dirty="0" err="1" smtClean="0"/>
              <a:t>actualis</a:t>
            </a:r>
            <a:r>
              <a:rPr lang="hr-HR" i="1" dirty="0" smtClean="0"/>
              <a:t> </a:t>
            </a:r>
            <a:r>
              <a:rPr lang="hr-HR" i="1" dirty="0" err="1" smtClean="0"/>
              <a:t>Sclavoniae</a:t>
            </a:r>
            <a:r>
              <a:rPr lang="hr-HR" i="1" dirty="0" smtClean="0"/>
              <a:t> </a:t>
            </a:r>
            <a:r>
              <a:rPr lang="hr-HR" i="1" dirty="0" err="1" smtClean="0"/>
              <a:t>Croatiaeque</a:t>
            </a:r>
            <a:r>
              <a:rPr lang="hr-HR" i="1" dirty="0" smtClean="0"/>
              <a:t> </a:t>
            </a:r>
            <a:r>
              <a:rPr lang="hr-HR" i="1" dirty="0" err="1" smtClean="0"/>
              <a:t>cum</a:t>
            </a:r>
            <a:r>
              <a:rPr lang="hr-HR" i="1" dirty="0" smtClean="0"/>
              <a:t> </a:t>
            </a:r>
            <a:r>
              <a:rPr lang="hr-HR" i="1" dirty="0" err="1" smtClean="0"/>
              <a:t>ejus</a:t>
            </a:r>
            <a:r>
              <a:rPr lang="hr-HR" i="1" dirty="0" smtClean="0"/>
              <a:t> </a:t>
            </a:r>
            <a:r>
              <a:rPr lang="hr-HR" i="1" dirty="0" err="1" smtClean="0"/>
              <a:t>accessoriis</a:t>
            </a:r>
            <a:r>
              <a:rPr lang="hr-HR" i="1" dirty="0" smtClean="0"/>
              <a:t> </a:t>
            </a:r>
            <a:r>
              <a:rPr lang="hr-HR" i="1" dirty="0" err="1" smtClean="0"/>
              <a:t>relatio</a:t>
            </a:r>
            <a:r>
              <a:rPr lang="hr-HR" i="1" dirty="0" smtClean="0"/>
              <a:t>,</a:t>
            </a:r>
            <a:r>
              <a:rPr lang="hr-HR" dirty="0" smtClean="0"/>
              <a:t> svojevrstan statistički pregled kraljevinske uprave. Istodobno je tiskano djelo </a:t>
            </a:r>
            <a:r>
              <a:rPr lang="hr-HR" i="1" dirty="0" err="1" smtClean="0"/>
              <a:t>Historiarum</a:t>
            </a:r>
            <a:r>
              <a:rPr lang="hr-HR" i="1" dirty="0" smtClean="0"/>
              <a:t>.</a:t>
            </a:r>
            <a:r>
              <a:rPr lang="hr-HR" dirty="0" smtClean="0"/>
              <a:t> Oba se drže </a:t>
            </a:r>
            <a:r>
              <a:rPr lang="hr-HR" dirty="0" err="1" smtClean="0"/>
              <a:t>Krčelićevim</a:t>
            </a:r>
            <a:r>
              <a:rPr lang="hr-HR" dirty="0" smtClean="0"/>
              <a:t> prilogom </a:t>
            </a:r>
            <a:r>
              <a:rPr lang="hr-HR" dirty="0" err="1" smtClean="0"/>
              <a:t>tzv</a:t>
            </a:r>
            <a:r>
              <a:rPr lang="hr-HR" dirty="0" smtClean="0"/>
              <a:t>. »učenomu prosvjetiteljstvu«. Recenzije iz 1771. u časopisima poput </a:t>
            </a:r>
            <a:r>
              <a:rPr lang="hr-HR" i="1" dirty="0" smtClean="0"/>
              <a:t>Nova acta </a:t>
            </a:r>
            <a:r>
              <a:rPr lang="hr-HR" i="1" dirty="0" err="1" smtClean="0"/>
              <a:t>eruditorum</a:t>
            </a:r>
            <a:r>
              <a:rPr lang="hr-HR" dirty="0" smtClean="0"/>
              <a:t> (</a:t>
            </a:r>
            <a:r>
              <a:rPr lang="hr-HR" dirty="0" err="1" smtClean="0"/>
              <a:t>Leipzig</a:t>
            </a:r>
            <a:r>
              <a:rPr lang="hr-HR" dirty="0" smtClean="0"/>
              <a:t>) i </a:t>
            </a:r>
            <a:r>
              <a:rPr lang="hr-HR" i="1" dirty="0" err="1" smtClean="0"/>
              <a:t>Prager</a:t>
            </a:r>
            <a:r>
              <a:rPr lang="hr-HR" i="1" dirty="0" smtClean="0"/>
              <a:t> </a:t>
            </a:r>
            <a:r>
              <a:rPr lang="hr-HR" i="1" dirty="0" err="1" smtClean="0"/>
              <a:t>gelehrte</a:t>
            </a:r>
            <a:r>
              <a:rPr lang="hr-HR" i="1" dirty="0" smtClean="0"/>
              <a:t> </a:t>
            </a:r>
            <a:r>
              <a:rPr lang="hr-HR" i="1" dirty="0" err="1" smtClean="0"/>
              <a:t>Nachrichten</a:t>
            </a:r>
            <a:r>
              <a:rPr lang="hr-HR" dirty="0" smtClean="0"/>
              <a:t> pohvalile su Krčelića za patriotska nastojanja u rasvjetljivanju domovinske povijesti. Prema V. Kalafatiću, za uzore je imao erudite poput J. </a:t>
            </a:r>
            <a:r>
              <a:rPr lang="hr-HR" dirty="0" err="1" smtClean="0"/>
              <a:t>Mabillona</a:t>
            </a:r>
            <a:r>
              <a:rPr lang="hr-HR" dirty="0" smtClean="0"/>
              <a:t>, E. </a:t>
            </a:r>
            <a:r>
              <a:rPr lang="hr-HR" dirty="0" err="1" smtClean="0"/>
              <a:t>Martènea</a:t>
            </a:r>
            <a:r>
              <a:rPr lang="hr-HR" dirty="0" smtClean="0"/>
              <a:t>, B. de </a:t>
            </a:r>
            <a:r>
              <a:rPr lang="hr-HR" dirty="0" err="1" smtClean="0"/>
              <a:t>Montfaucona</a:t>
            </a:r>
            <a:r>
              <a:rPr lang="hr-HR" dirty="0" smtClean="0"/>
              <a:t>, L. A. </a:t>
            </a:r>
            <a:r>
              <a:rPr lang="hr-HR" dirty="0" err="1" smtClean="0"/>
              <a:t>Muratorija</a:t>
            </a:r>
            <a:r>
              <a:rPr lang="hr-HR" dirty="0" smtClean="0"/>
              <a:t>, P. </a:t>
            </a:r>
            <a:r>
              <a:rPr lang="hr-HR" dirty="0" err="1" smtClean="0"/>
              <a:t>Lambecka</a:t>
            </a:r>
            <a:r>
              <a:rPr lang="hr-HR" dirty="0" smtClean="0"/>
              <a:t> i </a:t>
            </a:r>
            <a:r>
              <a:rPr lang="hr-HR" dirty="0" err="1" smtClean="0"/>
              <a:t>Kollára</a:t>
            </a:r>
            <a:r>
              <a:rPr lang="hr-HR" dirty="0" smtClean="0"/>
              <a:t>. Svoj je rad temeljio na kritičkoj obradbi isprava kao putu za pronalaženje istine koja počiva na povijesnoj vjerojatnosti, a glavni su mu argumenti u obranu teza bila pisana svjedočanstva iz prošlosti. </a:t>
            </a:r>
            <a:endParaRPr lang="hr-HR" dirty="0"/>
          </a:p>
        </p:txBody>
      </p:sp>
      <p:pic>
        <p:nvPicPr>
          <p:cNvPr id="4" name="~PP4029.WAV">
            <a:hlinkClick r:id="" action="ppaction://media"/>
          </p:cNvPr>
          <p:cNvPicPr>
            <a:picLocks noRot="1" noChangeAspect="1"/>
          </p:cNvPicPr>
          <p:nvPr>
            <a:wavAudioFile r:embed="rId1" name="~PP402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vi-VN" dirty="0" smtClean="0"/>
              <a:t>Surađivao je s poznatim povjesničarima, a neki od njih (Kollár, D. Cornides, J. S. Lakits, G. Pray, D. Farlati) čitali su pojedinačno tiskane arke djela </a:t>
            </a:r>
            <a:r>
              <a:rPr lang="vi-VN" i="1" dirty="0" smtClean="0"/>
              <a:t>Historiarum</a:t>
            </a:r>
            <a:r>
              <a:rPr lang="vi-VN" dirty="0" smtClean="0"/>
              <a:t> iz 1754. te mu odali priznanje za učenost; također se dopisivao s drugim učenjacima (C. Wolle, K. Pehm, E. Frölich, M. Lipšić, M. M. Milišić). Za </a:t>
            </a:r>
            <a:r>
              <a:rPr lang="vi-VN" i="1" dirty="0" smtClean="0"/>
              <a:t>Illyricum sacrum</a:t>
            </a:r>
            <a:r>
              <a:rPr lang="vi-VN" dirty="0" smtClean="0"/>
              <a:t> Farlatija i J. Colettija (5. Venecija 1775) napisao je dijelove o povijesti zagrebačke Crkve (biskupi M. Eszterházy, J. Branjug, Klobusiczky, Thauszy, I. K. Paxy i J. Galjuf). Napredak u karijeri omogućen mu je nakon Thauszyjeve smrti 1769, te je 1770. bio imenovan čazmanskim arhiđakonom. Te godine tiskano mu je pismo župnicima njegova arhiđakonata</a:t>
            </a:r>
            <a:r>
              <a:rPr lang="vi-VN" i="1" dirty="0" smtClean="0"/>
              <a:t> De archidiaconi officio,</a:t>
            </a:r>
            <a:r>
              <a:rPr lang="vi-VN" dirty="0" smtClean="0"/>
              <a:t> u kojem je, uz autobiografske podatke, istaknuo nužnost borbe protiv praznovjerja, te knjižica </a:t>
            </a:r>
            <a:r>
              <a:rPr lang="vi-VN" i="1" dirty="0" smtClean="0"/>
              <a:t>De indulgentia jubilaei anno praesenti 1770.</a:t>
            </a:r>
            <a:r>
              <a:rPr lang="vi-VN" dirty="0" smtClean="0"/>
              <a:t> Nakon ukinuća Družbe Isusove 1773. na kajkavski je preveo breve pape Klementa XIV. o tom događaju (</a:t>
            </a:r>
            <a:r>
              <a:rPr lang="vi-VN" i="1" dirty="0" smtClean="0"/>
              <a:t>Skončanje Tovaruštva Jezuševoga zvaneh drugač Jesuit leto 1773 po Klemenšu pape XIV vučinjeno iz dijačkoga dokončanja na horvacki jezik prenešeno;</a:t>
            </a:r>
            <a:r>
              <a:rPr lang="vi-VN" dirty="0" smtClean="0"/>
              <a:t> NSK, R 3905). Za potrebe studenata političko-kameralnoga studija, budućih državnih činovnika, napisao je </a:t>
            </a:r>
            <a:r>
              <a:rPr lang="vi-VN" i="1" dirty="0" smtClean="0"/>
              <a:t>Scriptorum ex regno Sclavoniae</a:t>
            </a:r>
            <a:r>
              <a:rPr lang="vi-VN" dirty="0" smtClean="0"/>
              <a:t> (1774), biografije 31 istaknutoga pisca iz pravnih i povijesnih znanosti koji su podrijetlom ili djelatnošću bili vezani uz Bansku Hrvatsku i Slavoniju, što je prvo takvo književnopovijesno djelo u sjevernoj Hrvatskoj. </a:t>
            </a:r>
            <a:endParaRPr lang="hr-HR" dirty="0"/>
          </a:p>
        </p:txBody>
      </p:sp>
      <p:pic>
        <p:nvPicPr>
          <p:cNvPr id="4" name="~PP3768.WAV">
            <a:hlinkClick r:id="" action="ppaction://media"/>
          </p:cNvPr>
          <p:cNvPicPr>
            <a:picLocks noRot="1" noChangeAspect="1"/>
          </p:cNvPicPr>
          <p:nvPr>
            <a:wavAudioFile r:embed="rId1" name="~PP3768.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Rasprave o povlasticama grada Celja i o Andautoniji, za koju je pogrješno mislio da se nalazila na području današnjega Stenjevca, objavio je 1765. i 1766. u </a:t>
            </a:r>
            <a:r>
              <a:rPr lang="vi-VN" i="1" dirty="0" smtClean="0"/>
              <a:t>Calendarium Zagrabiense,</a:t>
            </a:r>
            <a:r>
              <a:rPr lang="vi-VN" dirty="0" smtClean="0"/>
              <a:t> a drži se da je 1771. surađivao i u prvim hrvatskim novinama </a:t>
            </a:r>
            <a:r>
              <a:rPr lang="vi-VN" i="1" dirty="0" smtClean="0"/>
              <a:t>Ephemerides Zagrabienses,</a:t>
            </a:r>
            <a:r>
              <a:rPr lang="vi-VN" dirty="0" smtClean="0"/>
              <a:t> za što nema potvrde. Pritisnut bolešću, 1777. darovao je svoju knjižnicu (677 tiskanih djela i pedesetak rukopisa) novoosnovanoj zagrebačkoj Kraljevskoj akademiji znanosti (danas sastavni dio fundusa NSK; pojedini rukopisi čuvaju mu se i u HDA, Arhivu HAZU i Nadbiskupskom arhivu u Zagrebu, neki prijepisi u nacionalnim knjižnicama u Beču i Budimpešti). Ocjena suvremenika o Krčelićevu historiografskom radu bila je dvoznačna: s jedne strane uživao je ugled i vjerodostojnost, hvaljen zbog učenosti i autoriteta kojemu su se mnogi obraćali za mišljenje, s druge pak, počevši s A. Horányijem, bio je kritiziran, ponajviše zbog konfuznosti izlaganja te nedotjerane latinštine – što se može protumačiti razlikama erudicijske i prosvjetiteljske historiografije, od kojih prva nije puno polagala na estetsko oblikovanje.</a:t>
            </a:r>
            <a:endParaRPr lang="hr-HR" dirty="0"/>
          </a:p>
        </p:txBody>
      </p:sp>
      <p:pic>
        <p:nvPicPr>
          <p:cNvPr id="4" name="~PP3618.WAV">
            <a:hlinkClick r:id="" action="ppaction://media"/>
          </p:cNvPr>
          <p:cNvPicPr>
            <a:picLocks noRot="1" noChangeAspect="1"/>
          </p:cNvPicPr>
          <p:nvPr>
            <a:wavAudioFile r:embed="rId1" name="~PP3618.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Mišljenje o Krčelićevoj slaboj latinštini dijelili su B. Bedeković, I. Katona, P. J. Šafařík, a i T. Smičiklas, pa ga ocjena »pisca barbara« prati u više životopisa. Povjesničari poput M. Mesića, Smičiklasa i F. Šišića, polazeći od nacionalnih političkih interesa, osuđuju Krčelićevo pristajanje uz bečki dvor i Habsburgovce, a Šišić ga, u usporedbi s I. Lučićem i J. Mikoczijem, ocjenjuje kao korak unatrag, premda je K. deklarativan pobornik kritičke historiografije. Međutim, nakon objavljivanja latinskoga izdanja </a:t>
            </a:r>
            <a:r>
              <a:rPr lang="vi-VN" i="1" dirty="0" smtClean="0"/>
              <a:t>Annua</a:t>
            </a:r>
            <a:r>
              <a:rPr lang="vi-VN" dirty="0" smtClean="0"/>
              <a:t> 1901. i hrvatskoga prijevoda 1952, zbog svojega sadržaja one postaju glavnim izvorom za poznavanje društvenih običaja i općenito za povijest svakidašnjice XVIII. st. u sjevernoj Hrvatskoj (J. Matasović). Krčelića se s pravom može uvrstiti u red malobrojnih istinskih predstavnika prosvjetiteljstva u Hrvatskoj.</a:t>
            </a:r>
            <a:endParaRPr lang="hr-HR" dirty="0"/>
          </a:p>
        </p:txBody>
      </p:sp>
      <p:pic>
        <p:nvPicPr>
          <p:cNvPr id="4" name="~PP3807.WAV">
            <a:hlinkClick r:id="" action="ppaction://media"/>
          </p:cNvPr>
          <p:cNvPicPr>
            <a:picLocks noRot="1" noChangeAspect="1"/>
          </p:cNvPicPr>
          <p:nvPr>
            <a:wavAudioFile r:embed="rId1" name="~PP3807.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47500" lnSpcReduction="20000"/>
          </a:bodyPr>
          <a:lstStyle/>
          <a:p>
            <a:r>
              <a:rPr lang="hr-HR" dirty="0" smtClean="0"/>
              <a:t>DJELA: </a:t>
            </a:r>
            <a:r>
              <a:rPr lang="hr-HR" i="1" dirty="0" err="1" smtClean="0"/>
              <a:t>Sivlenje</a:t>
            </a:r>
            <a:r>
              <a:rPr lang="hr-HR" i="1" dirty="0" smtClean="0"/>
              <a:t> </a:t>
            </a:r>
            <a:r>
              <a:rPr lang="hr-HR" i="1" dirty="0" err="1" smtClean="0"/>
              <a:t>blasenoga</a:t>
            </a:r>
            <a:r>
              <a:rPr lang="hr-HR" i="1" dirty="0" smtClean="0"/>
              <a:t> </a:t>
            </a:r>
            <a:r>
              <a:rPr lang="hr-HR" i="1" dirty="0" err="1" smtClean="0"/>
              <a:t>Gazotti</a:t>
            </a:r>
            <a:r>
              <a:rPr lang="hr-HR" i="1" dirty="0" smtClean="0"/>
              <a:t> Augustina, </a:t>
            </a:r>
            <a:r>
              <a:rPr lang="hr-HR" i="1" dirty="0" err="1" smtClean="0"/>
              <a:t>zagrebechkoga</a:t>
            </a:r>
            <a:r>
              <a:rPr lang="hr-HR" i="1" dirty="0" smtClean="0"/>
              <a:t> biskupa, iz </a:t>
            </a:r>
            <a:r>
              <a:rPr lang="hr-HR" i="1" dirty="0" err="1" smtClean="0"/>
              <a:t>vnogeh</a:t>
            </a:r>
            <a:r>
              <a:rPr lang="hr-HR" i="1" dirty="0" smtClean="0"/>
              <a:t> </a:t>
            </a:r>
            <a:r>
              <a:rPr lang="hr-HR" i="1" dirty="0" err="1" smtClean="0"/>
              <a:t>szkup</a:t>
            </a:r>
            <a:r>
              <a:rPr lang="hr-HR" i="1" dirty="0" smtClean="0"/>
              <a:t> </a:t>
            </a:r>
            <a:r>
              <a:rPr lang="hr-HR" i="1" dirty="0" err="1" smtClean="0"/>
              <a:t>izebrano</a:t>
            </a:r>
            <a:r>
              <a:rPr lang="hr-HR" i="1" dirty="0" smtClean="0"/>
              <a:t> i na </a:t>
            </a:r>
            <a:r>
              <a:rPr lang="hr-HR" i="1" dirty="0" err="1" smtClean="0"/>
              <a:t>peldu</a:t>
            </a:r>
            <a:r>
              <a:rPr lang="hr-HR" i="1" dirty="0" smtClean="0"/>
              <a:t> i na </a:t>
            </a:r>
            <a:r>
              <a:rPr lang="hr-HR" i="1" dirty="0" err="1" smtClean="0"/>
              <a:t>pobosznoszt</a:t>
            </a:r>
            <a:r>
              <a:rPr lang="hr-HR" i="1" dirty="0" smtClean="0"/>
              <a:t>.</a:t>
            </a:r>
            <a:r>
              <a:rPr lang="hr-HR" dirty="0" smtClean="0"/>
              <a:t> </a:t>
            </a:r>
            <a:r>
              <a:rPr lang="hr-HR" dirty="0" err="1" smtClean="0"/>
              <a:t>Vu</a:t>
            </a:r>
            <a:r>
              <a:rPr lang="hr-HR" dirty="0" smtClean="0"/>
              <a:t> Zagrebu, po </a:t>
            </a:r>
            <a:r>
              <a:rPr lang="hr-HR" dirty="0" err="1" smtClean="0"/>
              <a:t>stampe</a:t>
            </a:r>
            <a:r>
              <a:rPr lang="hr-HR" dirty="0" smtClean="0"/>
              <a:t> Ivana </a:t>
            </a:r>
            <a:r>
              <a:rPr lang="hr-HR" dirty="0" err="1" smtClean="0"/>
              <a:t>Weitz</a:t>
            </a:r>
            <a:r>
              <a:rPr lang="hr-HR" dirty="0" smtClean="0"/>
              <a:t>, 1747. — </a:t>
            </a:r>
            <a:r>
              <a:rPr lang="hr-HR" i="1" dirty="0" err="1" smtClean="0"/>
              <a:t>Kratek</a:t>
            </a:r>
            <a:r>
              <a:rPr lang="hr-HR" i="1" dirty="0" smtClean="0"/>
              <a:t> </a:t>
            </a:r>
            <a:r>
              <a:rPr lang="hr-HR" i="1" dirty="0" err="1" smtClean="0"/>
              <a:t>navuk</a:t>
            </a:r>
            <a:r>
              <a:rPr lang="hr-HR" i="1" dirty="0" smtClean="0"/>
              <a:t> od </a:t>
            </a:r>
            <a:r>
              <a:rPr lang="hr-HR" i="1" dirty="0" err="1" smtClean="0"/>
              <a:t>szvete</a:t>
            </a:r>
            <a:r>
              <a:rPr lang="hr-HR" i="1" dirty="0" smtClean="0"/>
              <a:t> </a:t>
            </a:r>
            <a:r>
              <a:rPr lang="hr-HR" i="1" dirty="0" err="1" smtClean="0"/>
              <a:t>messe</a:t>
            </a:r>
            <a:r>
              <a:rPr lang="hr-HR" i="1" dirty="0" smtClean="0"/>
              <a:t> </a:t>
            </a:r>
            <a:r>
              <a:rPr lang="hr-HR" i="1" dirty="0" err="1" smtClean="0"/>
              <a:t>kakoti</a:t>
            </a:r>
            <a:r>
              <a:rPr lang="hr-HR" i="1" dirty="0" smtClean="0"/>
              <a:t> i molitve pod </a:t>
            </a:r>
            <a:r>
              <a:rPr lang="hr-HR" i="1" dirty="0" err="1" smtClean="0"/>
              <a:t>nium</a:t>
            </a:r>
            <a:r>
              <a:rPr lang="hr-HR" i="1" dirty="0" smtClean="0"/>
              <a:t> iz </a:t>
            </a:r>
            <a:r>
              <a:rPr lang="hr-HR" i="1" dirty="0" err="1" smtClean="0"/>
              <a:t>pobosz</a:t>
            </a:r>
            <a:r>
              <a:rPr lang="hr-HR" i="1" dirty="0" smtClean="0"/>
              <a:t>. i </a:t>
            </a:r>
            <a:r>
              <a:rPr lang="hr-HR" i="1" dirty="0" err="1" smtClean="0"/>
              <a:t>vuchenoga</a:t>
            </a:r>
            <a:r>
              <a:rPr lang="hr-HR" i="1" dirty="0" smtClean="0"/>
              <a:t> </a:t>
            </a:r>
            <a:r>
              <a:rPr lang="hr-HR" i="1" dirty="0" err="1" smtClean="0"/>
              <a:t>Muratoria</a:t>
            </a:r>
            <a:r>
              <a:rPr lang="hr-HR" i="1" dirty="0" smtClean="0"/>
              <a:t> </a:t>
            </a:r>
            <a:r>
              <a:rPr lang="hr-HR" i="1" dirty="0" err="1" smtClean="0"/>
              <a:t>sz</a:t>
            </a:r>
            <a:r>
              <a:rPr lang="hr-HR" i="1" dirty="0" smtClean="0"/>
              <a:t>. </a:t>
            </a:r>
            <a:r>
              <a:rPr lang="hr-HR" i="1" dirty="0" err="1" smtClean="0"/>
              <a:t>takai</a:t>
            </a:r>
            <a:r>
              <a:rPr lang="hr-HR" i="1" dirty="0" smtClean="0"/>
              <a:t> </a:t>
            </a:r>
            <a:r>
              <a:rPr lang="hr-HR" i="1" dirty="0" err="1" smtClean="0"/>
              <a:t>Ferencza</a:t>
            </a:r>
            <a:r>
              <a:rPr lang="hr-HR" i="1" dirty="0" smtClean="0"/>
              <a:t> </a:t>
            </a:r>
            <a:r>
              <a:rPr lang="hr-HR" i="1" dirty="0" err="1" smtClean="0"/>
              <a:t>Salesiussa</a:t>
            </a:r>
            <a:r>
              <a:rPr lang="hr-HR" i="1" dirty="0" smtClean="0"/>
              <a:t> </a:t>
            </a:r>
            <a:r>
              <a:rPr lang="hr-HR" i="1" dirty="0" err="1" smtClean="0"/>
              <a:t>piszmih</a:t>
            </a:r>
            <a:r>
              <a:rPr lang="hr-HR" i="1" dirty="0" smtClean="0"/>
              <a:t> i </a:t>
            </a:r>
            <a:r>
              <a:rPr lang="hr-HR" i="1" dirty="0" err="1" smtClean="0"/>
              <a:t>knig</a:t>
            </a:r>
            <a:r>
              <a:rPr lang="hr-HR" i="1" dirty="0" smtClean="0"/>
              <a:t> </a:t>
            </a:r>
            <a:r>
              <a:rPr lang="hr-HR" i="1" dirty="0" err="1" smtClean="0"/>
              <a:t>izvagien</a:t>
            </a:r>
            <a:r>
              <a:rPr lang="hr-HR" i="1" dirty="0" smtClean="0"/>
              <a:t> </a:t>
            </a:r>
            <a:r>
              <a:rPr lang="hr-HR" i="1" dirty="0" err="1" smtClean="0"/>
              <a:t>i</a:t>
            </a:r>
            <a:r>
              <a:rPr lang="hr-HR" i="1" dirty="0" smtClean="0"/>
              <a:t> za duhovni </a:t>
            </a:r>
            <a:r>
              <a:rPr lang="hr-HR" i="1" dirty="0" err="1" smtClean="0"/>
              <a:t>napredek</a:t>
            </a:r>
            <a:r>
              <a:rPr lang="hr-HR" i="1" dirty="0" smtClean="0"/>
              <a:t> </a:t>
            </a:r>
            <a:r>
              <a:rPr lang="hr-HR" i="1" dirty="0" err="1" smtClean="0"/>
              <a:t>onem</a:t>
            </a:r>
            <a:r>
              <a:rPr lang="hr-HR" i="1" dirty="0" smtClean="0"/>
              <a:t> </a:t>
            </a:r>
            <a:r>
              <a:rPr lang="hr-HR" i="1" dirty="0" err="1" smtClean="0"/>
              <a:t>koy</a:t>
            </a:r>
            <a:r>
              <a:rPr lang="hr-HR" i="1" dirty="0" smtClean="0"/>
              <a:t> </a:t>
            </a:r>
            <a:r>
              <a:rPr lang="hr-HR" i="1" dirty="0" err="1" smtClean="0"/>
              <a:t>hote</a:t>
            </a:r>
            <a:r>
              <a:rPr lang="hr-HR" i="1" dirty="0" smtClean="0"/>
              <a:t> </a:t>
            </a:r>
            <a:r>
              <a:rPr lang="hr-HR" i="1" dirty="0" err="1" smtClean="0"/>
              <a:t>stampati</a:t>
            </a:r>
            <a:r>
              <a:rPr lang="hr-HR" i="1" dirty="0" smtClean="0"/>
              <a:t> </a:t>
            </a:r>
            <a:r>
              <a:rPr lang="hr-HR" i="1" dirty="0" err="1" smtClean="0"/>
              <a:t>vuchinien</a:t>
            </a:r>
            <a:r>
              <a:rPr lang="hr-HR" i="1" dirty="0" smtClean="0"/>
              <a:t>.</a:t>
            </a:r>
            <a:r>
              <a:rPr lang="hr-HR" dirty="0" smtClean="0"/>
              <a:t> </a:t>
            </a:r>
            <a:r>
              <a:rPr lang="hr-HR" dirty="0" err="1" smtClean="0"/>
              <a:t>Zagrabiae</a:t>
            </a:r>
            <a:r>
              <a:rPr lang="hr-HR" dirty="0" smtClean="0"/>
              <a:t>, </a:t>
            </a:r>
            <a:r>
              <a:rPr lang="hr-HR" dirty="0" err="1" smtClean="0"/>
              <a:t>typis</a:t>
            </a:r>
            <a:r>
              <a:rPr lang="hr-HR" dirty="0" smtClean="0"/>
              <a:t> </a:t>
            </a:r>
            <a:r>
              <a:rPr lang="hr-HR" dirty="0" err="1" smtClean="0"/>
              <a:t>Cajetani</a:t>
            </a:r>
            <a:r>
              <a:rPr lang="hr-HR" dirty="0" smtClean="0"/>
              <a:t> </a:t>
            </a:r>
            <a:r>
              <a:rPr lang="hr-HR" dirty="0" err="1" smtClean="0"/>
              <a:t>Francisci</a:t>
            </a:r>
            <a:r>
              <a:rPr lang="hr-HR" dirty="0" smtClean="0"/>
              <a:t> </a:t>
            </a:r>
            <a:r>
              <a:rPr lang="hr-HR" dirty="0" err="1" smtClean="0"/>
              <a:t>Härl</a:t>
            </a:r>
            <a:r>
              <a:rPr lang="hr-HR" dirty="0" smtClean="0"/>
              <a:t>, </a:t>
            </a:r>
            <a:r>
              <a:rPr lang="hr-HR" dirty="0" err="1" smtClean="0"/>
              <a:t>inclyti</a:t>
            </a:r>
            <a:r>
              <a:rPr lang="hr-HR" dirty="0" smtClean="0"/>
              <a:t> </a:t>
            </a:r>
            <a:r>
              <a:rPr lang="hr-HR" dirty="0" err="1" smtClean="0"/>
              <a:t>regni</a:t>
            </a:r>
            <a:r>
              <a:rPr lang="hr-HR" dirty="0" smtClean="0"/>
              <a:t> </a:t>
            </a:r>
            <a:r>
              <a:rPr lang="hr-HR" dirty="0" err="1" smtClean="0"/>
              <a:t>Croatiae</a:t>
            </a:r>
            <a:r>
              <a:rPr lang="hr-HR" dirty="0" smtClean="0"/>
              <a:t> </a:t>
            </a:r>
            <a:r>
              <a:rPr lang="hr-HR" dirty="0" err="1" smtClean="0"/>
              <a:t>typographi</a:t>
            </a:r>
            <a:r>
              <a:rPr lang="hr-HR" dirty="0" smtClean="0"/>
              <a:t> (1762). — </a:t>
            </a:r>
            <a:r>
              <a:rPr lang="hr-HR" i="1" dirty="0" err="1" smtClean="0"/>
              <a:t>Pridavek</a:t>
            </a:r>
            <a:r>
              <a:rPr lang="hr-HR" i="1" dirty="0" smtClean="0"/>
              <a:t> Kronike </a:t>
            </a:r>
            <a:r>
              <a:rPr lang="hr-HR" i="1" dirty="0" err="1" smtClean="0"/>
              <a:t>illiti</a:t>
            </a:r>
            <a:r>
              <a:rPr lang="hr-HR" i="1" dirty="0" smtClean="0"/>
              <a:t> </a:t>
            </a:r>
            <a:r>
              <a:rPr lang="hr-HR" i="1" dirty="0" err="1" smtClean="0"/>
              <a:t>Zpomenka</a:t>
            </a:r>
            <a:r>
              <a:rPr lang="hr-HR" i="1" dirty="0" smtClean="0"/>
              <a:t> </a:t>
            </a:r>
            <a:r>
              <a:rPr lang="hr-HR" i="1" dirty="0" err="1" smtClean="0"/>
              <a:t>pripecheny</a:t>
            </a:r>
            <a:r>
              <a:rPr lang="hr-HR" i="1" dirty="0" smtClean="0"/>
              <a:t> od leta po </a:t>
            </a:r>
            <a:r>
              <a:rPr lang="hr-HR" i="1" dirty="0" err="1" smtClean="0"/>
              <a:t>narodyenyu</a:t>
            </a:r>
            <a:r>
              <a:rPr lang="hr-HR" i="1" dirty="0" smtClean="0"/>
              <a:t> </a:t>
            </a:r>
            <a:r>
              <a:rPr lang="hr-HR" i="1" dirty="0" err="1" smtClean="0"/>
              <a:t>Kriʃtuʃʃevom</a:t>
            </a:r>
            <a:r>
              <a:rPr lang="hr-HR" i="1" dirty="0" smtClean="0"/>
              <a:t> MDCCXLIV. do leta MDCCLXI. </a:t>
            </a:r>
            <a:r>
              <a:rPr lang="hr-HR" i="1" dirty="0" err="1" smtClean="0"/>
              <a:t>Zebran</a:t>
            </a:r>
            <a:r>
              <a:rPr lang="hr-HR" i="1" dirty="0" smtClean="0"/>
              <a:t>, </a:t>
            </a:r>
            <a:r>
              <a:rPr lang="hr-HR" i="1" dirty="0" err="1" smtClean="0"/>
              <a:t>razloʃen</a:t>
            </a:r>
            <a:r>
              <a:rPr lang="hr-HR" i="1" dirty="0" smtClean="0"/>
              <a:t> i na </a:t>
            </a:r>
            <a:r>
              <a:rPr lang="hr-HR" i="1" dirty="0" err="1" smtClean="0"/>
              <a:t>pervo</a:t>
            </a:r>
            <a:r>
              <a:rPr lang="hr-HR" i="1" dirty="0" smtClean="0"/>
              <a:t> dan po jednom masniku </a:t>
            </a:r>
            <a:r>
              <a:rPr lang="hr-HR" i="1" dirty="0" err="1" smtClean="0"/>
              <a:t>Tovarustva</a:t>
            </a:r>
            <a:r>
              <a:rPr lang="hr-HR" i="1" dirty="0" smtClean="0"/>
              <a:t> </a:t>
            </a:r>
            <a:r>
              <a:rPr lang="hr-HR" i="1" dirty="0" err="1" smtClean="0"/>
              <a:t>Jesussevoga</a:t>
            </a:r>
            <a:r>
              <a:rPr lang="hr-HR" i="1" dirty="0" smtClean="0"/>
              <a:t>.</a:t>
            </a:r>
            <a:r>
              <a:rPr lang="hr-HR" dirty="0" smtClean="0"/>
              <a:t> </a:t>
            </a:r>
            <a:r>
              <a:rPr lang="hr-HR" dirty="0" err="1" smtClean="0"/>
              <a:t>Stampan</a:t>
            </a:r>
            <a:r>
              <a:rPr lang="hr-HR" dirty="0" smtClean="0"/>
              <a:t> z-</a:t>
            </a:r>
            <a:r>
              <a:rPr lang="hr-HR" dirty="0" err="1" smtClean="0"/>
              <a:t>sztroskom</a:t>
            </a:r>
            <a:r>
              <a:rPr lang="hr-HR" dirty="0" smtClean="0"/>
              <a:t> </a:t>
            </a:r>
            <a:r>
              <a:rPr lang="hr-HR" dirty="0" err="1" smtClean="0"/>
              <a:t>Ferencza</a:t>
            </a:r>
            <a:r>
              <a:rPr lang="hr-HR" dirty="0" smtClean="0"/>
              <a:t> </a:t>
            </a:r>
            <a:r>
              <a:rPr lang="hr-HR" dirty="0" err="1" smtClean="0"/>
              <a:t>Zerauscheg</a:t>
            </a:r>
            <a:r>
              <a:rPr lang="hr-HR" dirty="0" smtClean="0"/>
              <a:t>, </a:t>
            </a:r>
            <a:r>
              <a:rPr lang="hr-HR" dirty="0" err="1" smtClean="0"/>
              <a:t>knigo</a:t>
            </a:r>
            <a:r>
              <a:rPr lang="hr-HR" dirty="0" smtClean="0"/>
              <a:t>-</a:t>
            </a:r>
            <a:r>
              <a:rPr lang="hr-HR" dirty="0" err="1" smtClean="0"/>
              <a:t>vescza</a:t>
            </a:r>
            <a:r>
              <a:rPr lang="hr-HR" dirty="0" smtClean="0"/>
              <a:t> </a:t>
            </a:r>
            <a:r>
              <a:rPr lang="hr-HR" dirty="0" err="1" smtClean="0"/>
              <a:t>vu</a:t>
            </a:r>
            <a:r>
              <a:rPr lang="hr-HR" dirty="0" smtClean="0"/>
              <a:t> Zagrebu. Pri </a:t>
            </a:r>
            <a:r>
              <a:rPr lang="hr-HR" dirty="0" err="1" smtClean="0"/>
              <a:t>Cajetanu</a:t>
            </a:r>
            <a:r>
              <a:rPr lang="hr-HR" dirty="0" smtClean="0"/>
              <a:t> </a:t>
            </a:r>
            <a:r>
              <a:rPr lang="hr-HR" dirty="0" err="1" smtClean="0"/>
              <a:t>Ferenczu</a:t>
            </a:r>
            <a:r>
              <a:rPr lang="hr-HR" dirty="0" smtClean="0"/>
              <a:t> </a:t>
            </a:r>
            <a:r>
              <a:rPr lang="hr-HR" dirty="0" err="1" smtClean="0"/>
              <a:t>Härl</a:t>
            </a:r>
            <a:r>
              <a:rPr lang="hr-HR" dirty="0" smtClean="0"/>
              <a:t>, </a:t>
            </a:r>
            <a:r>
              <a:rPr lang="hr-HR" dirty="0" err="1" smtClean="0"/>
              <a:t>preszlavnoga</a:t>
            </a:r>
            <a:r>
              <a:rPr lang="hr-HR" dirty="0" smtClean="0"/>
              <a:t> </a:t>
            </a:r>
            <a:r>
              <a:rPr lang="hr-HR" dirty="0" err="1" smtClean="0"/>
              <a:t>Kralyevsztva</a:t>
            </a:r>
            <a:r>
              <a:rPr lang="hr-HR" dirty="0" smtClean="0"/>
              <a:t> </a:t>
            </a:r>
            <a:r>
              <a:rPr lang="hr-HR" dirty="0" err="1" smtClean="0"/>
              <a:t>Horvatszkoga</a:t>
            </a:r>
            <a:r>
              <a:rPr lang="hr-HR" dirty="0" smtClean="0"/>
              <a:t> </a:t>
            </a:r>
            <a:r>
              <a:rPr lang="hr-HR" dirty="0" err="1" smtClean="0"/>
              <a:t>szlovo</a:t>
            </a:r>
            <a:r>
              <a:rPr lang="hr-HR" dirty="0" smtClean="0"/>
              <a:t>-</a:t>
            </a:r>
            <a:r>
              <a:rPr lang="hr-HR" dirty="0" err="1" smtClean="0"/>
              <a:t>pritiszkavczu</a:t>
            </a:r>
            <a:r>
              <a:rPr lang="hr-HR" dirty="0" smtClean="0"/>
              <a:t> (1762). U: P. Vitezović Ritter, Kronika </a:t>
            </a:r>
            <a:r>
              <a:rPr lang="hr-HR" dirty="0" err="1" smtClean="0"/>
              <a:t>aliti</a:t>
            </a:r>
            <a:r>
              <a:rPr lang="hr-HR" dirty="0" smtClean="0"/>
              <a:t> </a:t>
            </a:r>
            <a:r>
              <a:rPr lang="hr-HR" dirty="0" err="1" smtClean="0"/>
              <a:t>Szpomenek</a:t>
            </a:r>
            <a:r>
              <a:rPr lang="hr-HR" dirty="0" smtClean="0"/>
              <a:t> </a:t>
            </a:r>
            <a:r>
              <a:rPr lang="hr-HR" dirty="0" err="1" smtClean="0"/>
              <a:t>vszega</a:t>
            </a:r>
            <a:r>
              <a:rPr lang="hr-HR" dirty="0" smtClean="0"/>
              <a:t> </a:t>
            </a:r>
            <a:r>
              <a:rPr lang="hr-HR" dirty="0" err="1" smtClean="0"/>
              <a:t>szveta</a:t>
            </a:r>
            <a:r>
              <a:rPr lang="hr-HR" dirty="0" smtClean="0"/>
              <a:t> </a:t>
            </a:r>
            <a:r>
              <a:rPr lang="hr-HR" dirty="0" err="1" smtClean="0"/>
              <a:t>vekov</a:t>
            </a:r>
            <a:r>
              <a:rPr lang="hr-HR" dirty="0" smtClean="0"/>
              <a:t>. Zagreb (1762). — </a:t>
            </a:r>
            <a:r>
              <a:rPr lang="hr-HR" i="1" dirty="0" smtClean="0"/>
              <a:t>De </a:t>
            </a:r>
            <a:r>
              <a:rPr lang="hr-HR" i="1" dirty="0" err="1" smtClean="0"/>
              <a:t>regnis</a:t>
            </a:r>
            <a:r>
              <a:rPr lang="hr-HR" i="1" dirty="0" smtClean="0"/>
              <a:t> </a:t>
            </a:r>
            <a:r>
              <a:rPr lang="hr-HR" i="1" dirty="0" err="1" smtClean="0"/>
              <a:t>Dalmatiae</a:t>
            </a:r>
            <a:r>
              <a:rPr lang="hr-HR" i="1" dirty="0" smtClean="0"/>
              <a:t>, </a:t>
            </a:r>
            <a:r>
              <a:rPr lang="hr-HR" i="1" dirty="0" err="1" smtClean="0"/>
              <a:t>Croatiae</a:t>
            </a:r>
            <a:r>
              <a:rPr lang="hr-HR" i="1" dirty="0" smtClean="0"/>
              <a:t>, </a:t>
            </a:r>
            <a:r>
              <a:rPr lang="hr-HR" i="1" dirty="0" err="1" smtClean="0"/>
              <a:t>Sclavoniae</a:t>
            </a:r>
            <a:r>
              <a:rPr lang="hr-HR" i="1" dirty="0" smtClean="0"/>
              <a:t> </a:t>
            </a:r>
            <a:r>
              <a:rPr lang="hr-HR" i="1" dirty="0" err="1" smtClean="0"/>
              <a:t>notitiae</a:t>
            </a:r>
            <a:r>
              <a:rPr lang="hr-HR" i="1" dirty="0" smtClean="0"/>
              <a:t> </a:t>
            </a:r>
            <a:r>
              <a:rPr lang="hr-HR" i="1" dirty="0" err="1" smtClean="0"/>
              <a:t>praeliminares</a:t>
            </a:r>
            <a:r>
              <a:rPr lang="hr-HR" i="1" dirty="0" smtClean="0"/>
              <a:t>.</a:t>
            </a:r>
            <a:r>
              <a:rPr lang="hr-HR" dirty="0" smtClean="0"/>
              <a:t> </a:t>
            </a:r>
            <a:r>
              <a:rPr lang="hr-HR" dirty="0" err="1" smtClean="0"/>
              <a:t>Zagrabiae</a:t>
            </a:r>
            <a:r>
              <a:rPr lang="hr-HR" dirty="0" smtClean="0"/>
              <a:t>, </a:t>
            </a:r>
            <a:r>
              <a:rPr lang="hr-HR" dirty="0" err="1" smtClean="0"/>
              <a:t>typis</a:t>
            </a:r>
            <a:r>
              <a:rPr lang="hr-HR" dirty="0" smtClean="0"/>
              <a:t> </a:t>
            </a:r>
            <a:r>
              <a:rPr lang="hr-HR" dirty="0" err="1" smtClean="0"/>
              <a:t>Jandera</a:t>
            </a:r>
            <a:r>
              <a:rPr lang="hr-HR" dirty="0" smtClean="0"/>
              <a:t> (1769). — </a:t>
            </a:r>
            <a:r>
              <a:rPr lang="hr-HR" i="1" dirty="0" err="1" smtClean="0"/>
              <a:t>Historiarum</a:t>
            </a:r>
            <a:r>
              <a:rPr lang="hr-HR" i="1" dirty="0" smtClean="0"/>
              <a:t> </a:t>
            </a:r>
            <a:r>
              <a:rPr lang="hr-HR" i="1" dirty="0" err="1" smtClean="0"/>
              <a:t>cathedralis</a:t>
            </a:r>
            <a:r>
              <a:rPr lang="hr-HR" i="1" dirty="0" smtClean="0"/>
              <a:t> </a:t>
            </a:r>
            <a:r>
              <a:rPr lang="hr-HR" i="1" dirty="0" err="1" smtClean="0"/>
              <a:t>ecclesiae</a:t>
            </a:r>
            <a:r>
              <a:rPr lang="hr-HR" i="1" dirty="0" smtClean="0"/>
              <a:t> </a:t>
            </a:r>
            <a:r>
              <a:rPr lang="hr-HR" i="1" dirty="0" err="1" smtClean="0"/>
              <a:t>Zagrabiensis</a:t>
            </a:r>
            <a:r>
              <a:rPr lang="hr-HR" i="1" dirty="0" smtClean="0"/>
              <a:t> </a:t>
            </a:r>
            <a:r>
              <a:rPr lang="hr-HR" i="1" dirty="0" err="1" smtClean="0"/>
              <a:t>partis</a:t>
            </a:r>
            <a:r>
              <a:rPr lang="hr-HR" i="1" dirty="0" smtClean="0"/>
              <a:t> </a:t>
            </a:r>
            <a:r>
              <a:rPr lang="hr-HR" i="1" dirty="0" err="1" smtClean="0"/>
              <a:t>primae</a:t>
            </a:r>
            <a:r>
              <a:rPr lang="hr-HR" i="1" dirty="0" smtClean="0"/>
              <a:t> </a:t>
            </a:r>
            <a:r>
              <a:rPr lang="hr-HR" i="1" dirty="0" err="1" smtClean="0"/>
              <a:t>tomus</a:t>
            </a:r>
            <a:r>
              <a:rPr lang="hr-HR" i="1" dirty="0" smtClean="0"/>
              <a:t> I.</a:t>
            </a:r>
            <a:r>
              <a:rPr lang="hr-HR" dirty="0" smtClean="0"/>
              <a:t> </a:t>
            </a:r>
            <a:r>
              <a:rPr lang="hr-HR" dirty="0" err="1" smtClean="0"/>
              <a:t>Zagrabiae</a:t>
            </a:r>
            <a:r>
              <a:rPr lang="hr-HR" dirty="0" smtClean="0"/>
              <a:t>, </a:t>
            </a:r>
            <a:r>
              <a:rPr lang="hr-HR" dirty="0" err="1" smtClean="0"/>
              <a:t>typis</a:t>
            </a:r>
            <a:r>
              <a:rPr lang="hr-HR" dirty="0" smtClean="0"/>
              <a:t> </a:t>
            </a:r>
            <a:r>
              <a:rPr lang="hr-HR" dirty="0" err="1" smtClean="0"/>
              <a:t>Antonii</a:t>
            </a:r>
            <a:r>
              <a:rPr lang="hr-HR" dirty="0" smtClean="0"/>
              <a:t> </a:t>
            </a:r>
            <a:r>
              <a:rPr lang="hr-HR" dirty="0" err="1" smtClean="0"/>
              <a:t>Jandera</a:t>
            </a:r>
            <a:r>
              <a:rPr lang="hr-HR" dirty="0" smtClean="0"/>
              <a:t> (1769); pretisak Zagreb 1994, </a:t>
            </a:r>
            <a:r>
              <a:rPr lang="hr-HR" dirty="0" err="1" smtClean="0"/>
              <a:t>hrv</a:t>
            </a:r>
            <a:r>
              <a:rPr lang="hr-HR" dirty="0" smtClean="0"/>
              <a:t>. prijevod Povijest Stolne crkve zagrebačke. Zagreb 1994. — </a:t>
            </a:r>
            <a:r>
              <a:rPr lang="hr-HR" i="1" dirty="0" smtClean="0"/>
              <a:t>De </a:t>
            </a:r>
            <a:r>
              <a:rPr lang="hr-HR" i="1" dirty="0" err="1" smtClean="0"/>
              <a:t>archidiaconi</a:t>
            </a:r>
            <a:r>
              <a:rPr lang="hr-HR" i="1" dirty="0" smtClean="0"/>
              <a:t> </a:t>
            </a:r>
            <a:r>
              <a:rPr lang="hr-HR" i="1" dirty="0" err="1" smtClean="0"/>
              <a:t>officio</a:t>
            </a:r>
            <a:r>
              <a:rPr lang="hr-HR" i="1" dirty="0" smtClean="0"/>
              <a:t> ex </a:t>
            </a:r>
            <a:r>
              <a:rPr lang="hr-HR" i="1" dirty="0" err="1" smtClean="0"/>
              <a:t>iure</a:t>
            </a:r>
            <a:r>
              <a:rPr lang="hr-HR" i="1" dirty="0" smtClean="0"/>
              <a:t> </a:t>
            </a:r>
            <a:r>
              <a:rPr lang="hr-HR" i="1" dirty="0" err="1" smtClean="0"/>
              <a:t>communi</a:t>
            </a:r>
            <a:r>
              <a:rPr lang="hr-HR" i="1" dirty="0" smtClean="0"/>
              <a:t> </a:t>
            </a:r>
            <a:r>
              <a:rPr lang="hr-HR" i="1" dirty="0" err="1" smtClean="0"/>
              <a:t>canonico</a:t>
            </a:r>
            <a:r>
              <a:rPr lang="hr-HR" i="1" dirty="0" smtClean="0"/>
              <a:t> </a:t>
            </a:r>
            <a:r>
              <a:rPr lang="hr-HR" i="1" dirty="0" err="1" smtClean="0"/>
              <a:t>municipalibus</a:t>
            </a:r>
            <a:r>
              <a:rPr lang="hr-HR" i="1" dirty="0" smtClean="0"/>
              <a:t> </a:t>
            </a:r>
            <a:r>
              <a:rPr lang="hr-HR" i="1" dirty="0" err="1" smtClean="0"/>
              <a:t>quoque</a:t>
            </a:r>
            <a:r>
              <a:rPr lang="hr-HR" i="1" dirty="0" smtClean="0"/>
              <a:t> </a:t>
            </a:r>
            <a:r>
              <a:rPr lang="hr-HR" i="1" dirty="0" err="1" smtClean="0"/>
              <a:t>legibus</a:t>
            </a:r>
            <a:r>
              <a:rPr lang="hr-HR" i="1" dirty="0" smtClean="0"/>
              <a:t> </a:t>
            </a:r>
            <a:r>
              <a:rPr lang="hr-HR" i="1" dirty="0" err="1" smtClean="0"/>
              <a:t>securior</a:t>
            </a:r>
            <a:r>
              <a:rPr lang="hr-HR" i="1" dirty="0" smtClean="0"/>
              <a:t> </a:t>
            </a:r>
            <a:r>
              <a:rPr lang="hr-HR" i="1" dirty="0" err="1" smtClean="0"/>
              <a:t>tutiorque</a:t>
            </a:r>
            <a:r>
              <a:rPr lang="hr-HR" i="1" dirty="0" smtClean="0"/>
              <a:t> </a:t>
            </a:r>
            <a:r>
              <a:rPr lang="hr-HR" i="1" dirty="0" err="1" smtClean="0"/>
              <a:t>deductio</a:t>
            </a:r>
            <a:r>
              <a:rPr lang="hr-HR" i="1" dirty="0" smtClean="0"/>
              <a:t> ad D. D. </a:t>
            </a:r>
            <a:r>
              <a:rPr lang="hr-HR" i="1" dirty="0" err="1" smtClean="0"/>
              <a:t>parochos</a:t>
            </a:r>
            <a:r>
              <a:rPr lang="hr-HR" i="1" dirty="0" smtClean="0"/>
              <a:t> et </a:t>
            </a:r>
            <a:r>
              <a:rPr lang="hr-HR" i="1" dirty="0" err="1" smtClean="0"/>
              <a:t>ecclesiasticos</a:t>
            </a:r>
            <a:r>
              <a:rPr lang="hr-HR" i="1" dirty="0" smtClean="0"/>
              <a:t> </a:t>
            </a:r>
            <a:r>
              <a:rPr lang="hr-HR" i="1" dirty="0" err="1" smtClean="0"/>
              <a:t>archidiaconatus</a:t>
            </a:r>
            <a:r>
              <a:rPr lang="hr-HR" i="1" dirty="0" smtClean="0"/>
              <a:t> </a:t>
            </a:r>
            <a:r>
              <a:rPr lang="hr-HR" i="1" dirty="0" err="1" smtClean="0"/>
              <a:t>Chasmensis</a:t>
            </a:r>
            <a:r>
              <a:rPr lang="hr-HR" i="1" dirty="0" smtClean="0"/>
              <a:t>.</a:t>
            </a:r>
            <a:r>
              <a:rPr lang="hr-HR" dirty="0" smtClean="0"/>
              <a:t> </a:t>
            </a:r>
            <a:r>
              <a:rPr lang="hr-HR" dirty="0" err="1" smtClean="0"/>
              <a:t>Zagrabiae</a:t>
            </a:r>
            <a:r>
              <a:rPr lang="hr-HR" dirty="0" smtClean="0"/>
              <a:t>, </a:t>
            </a:r>
            <a:r>
              <a:rPr lang="hr-HR" dirty="0" err="1" smtClean="0"/>
              <a:t>typis</a:t>
            </a:r>
            <a:r>
              <a:rPr lang="hr-HR" dirty="0" smtClean="0"/>
              <a:t> </a:t>
            </a:r>
            <a:r>
              <a:rPr lang="hr-HR" dirty="0" err="1" smtClean="0"/>
              <a:t>Antonii</a:t>
            </a:r>
            <a:r>
              <a:rPr lang="hr-HR" dirty="0" smtClean="0"/>
              <a:t> </a:t>
            </a:r>
            <a:r>
              <a:rPr lang="hr-HR" dirty="0" err="1" smtClean="0"/>
              <a:t>Jandera</a:t>
            </a:r>
            <a:r>
              <a:rPr lang="hr-HR" dirty="0" smtClean="0"/>
              <a:t>, 1770. —</a:t>
            </a:r>
            <a:r>
              <a:rPr lang="hr-HR" i="1" dirty="0" smtClean="0"/>
              <a:t> De </a:t>
            </a:r>
            <a:r>
              <a:rPr lang="hr-HR" i="1" dirty="0" err="1" smtClean="0"/>
              <a:t>indulgentia</a:t>
            </a:r>
            <a:r>
              <a:rPr lang="hr-HR" i="1" dirty="0" smtClean="0"/>
              <a:t> </a:t>
            </a:r>
            <a:r>
              <a:rPr lang="hr-HR" i="1" dirty="0" err="1" smtClean="0"/>
              <a:t>jubilaei</a:t>
            </a:r>
            <a:r>
              <a:rPr lang="hr-HR" i="1" dirty="0" smtClean="0"/>
              <a:t> </a:t>
            </a:r>
            <a:r>
              <a:rPr lang="hr-HR" i="1" dirty="0" err="1" smtClean="0"/>
              <a:t>anno</a:t>
            </a:r>
            <a:r>
              <a:rPr lang="hr-HR" i="1" dirty="0" smtClean="0"/>
              <a:t> </a:t>
            </a:r>
            <a:r>
              <a:rPr lang="hr-HR" i="1" dirty="0" err="1" smtClean="0"/>
              <a:t>praesenti</a:t>
            </a:r>
            <a:r>
              <a:rPr lang="hr-HR" i="1" dirty="0" smtClean="0"/>
              <a:t> 1770 </a:t>
            </a:r>
            <a:r>
              <a:rPr lang="hr-HR" i="1" dirty="0" err="1" smtClean="0"/>
              <a:t>in</a:t>
            </a:r>
            <a:r>
              <a:rPr lang="hr-HR" i="1" dirty="0" smtClean="0"/>
              <a:t> </a:t>
            </a:r>
            <a:r>
              <a:rPr lang="hr-HR" i="1" dirty="0" err="1" smtClean="0"/>
              <a:t>diaecesi</a:t>
            </a:r>
            <a:r>
              <a:rPr lang="hr-HR" i="1" dirty="0" smtClean="0"/>
              <a:t> </a:t>
            </a:r>
            <a:r>
              <a:rPr lang="hr-HR" i="1" dirty="0" err="1" smtClean="0"/>
              <a:t>Zagrabiensi</a:t>
            </a:r>
            <a:r>
              <a:rPr lang="hr-HR" i="1" dirty="0" smtClean="0"/>
              <a:t> </a:t>
            </a:r>
            <a:r>
              <a:rPr lang="hr-HR" i="1" dirty="0" err="1" smtClean="0"/>
              <a:t>promulgati</a:t>
            </a:r>
            <a:r>
              <a:rPr lang="hr-HR" i="1" dirty="0" smtClean="0"/>
              <a:t> </a:t>
            </a:r>
            <a:r>
              <a:rPr lang="hr-HR" i="1" dirty="0" err="1" smtClean="0"/>
              <a:t>tam</a:t>
            </a:r>
            <a:r>
              <a:rPr lang="hr-HR" i="1" dirty="0" smtClean="0"/>
              <a:t> A. R. DD. </a:t>
            </a:r>
            <a:r>
              <a:rPr lang="hr-HR" i="1" dirty="0" err="1" smtClean="0"/>
              <a:t>parochis</a:t>
            </a:r>
            <a:r>
              <a:rPr lang="hr-HR" i="1" dirty="0" smtClean="0"/>
              <a:t>, </a:t>
            </a:r>
            <a:r>
              <a:rPr lang="hr-HR" i="1" dirty="0" err="1" smtClean="0"/>
              <a:t>caeterisque</a:t>
            </a:r>
            <a:r>
              <a:rPr lang="hr-HR" i="1" dirty="0" smtClean="0"/>
              <a:t> </a:t>
            </a:r>
            <a:r>
              <a:rPr lang="hr-HR" i="1" dirty="0" err="1" smtClean="0"/>
              <a:t>confessariis</a:t>
            </a:r>
            <a:r>
              <a:rPr lang="hr-HR" i="1" dirty="0" smtClean="0"/>
              <a:t>, </a:t>
            </a:r>
            <a:r>
              <a:rPr lang="hr-HR" i="1" dirty="0" err="1" smtClean="0"/>
              <a:t>quam</a:t>
            </a:r>
            <a:r>
              <a:rPr lang="hr-HR" i="1" dirty="0" smtClean="0"/>
              <a:t> et </a:t>
            </a:r>
            <a:r>
              <a:rPr lang="hr-HR" i="1" dirty="0" err="1" smtClean="0"/>
              <a:t>Christianis</a:t>
            </a:r>
            <a:r>
              <a:rPr lang="hr-HR" i="1" dirty="0" smtClean="0"/>
              <a:t> </a:t>
            </a:r>
            <a:r>
              <a:rPr lang="hr-HR" i="1" dirty="0" err="1" smtClean="0"/>
              <a:t>et</a:t>
            </a:r>
            <a:r>
              <a:rPr lang="hr-HR" i="1" dirty="0" smtClean="0"/>
              <a:t> </a:t>
            </a:r>
            <a:r>
              <a:rPr lang="hr-HR" i="1" dirty="0" err="1" smtClean="0"/>
              <a:t>catholicis</a:t>
            </a:r>
            <a:r>
              <a:rPr lang="hr-HR" i="1" dirty="0" smtClean="0"/>
              <a:t> </a:t>
            </a:r>
            <a:r>
              <a:rPr lang="hr-HR" i="1" dirty="0" err="1" smtClean="0"/>
              <a:t>omnibus</a:t>
            </a:r>
            <a:r>
              <a:rPr lang="hr-HR" i="1" dirty="0" smtClean="0"/>
              <a:t>, </a:t>
            </a:r>
            <a:r>
              <a:rPr lang="hr-HR" i="1" dirty="0" err="1" smtClean="0"/>
              <a:t>utilis</a:t>
            </a:r>
            <a:r>
              <a:rPr lang="hr-HR" i="1" dirty="0" smtClean="0"/>
              <a:t> </a:t>
            </a:r>
            <a:r>
              <a:rPr lang="hr-HR" i="1" dirty="0" err="1" smtClean="0"/>
              <a:t>explanatio</a:t>
            </a:r>
            <a:r>
              <a:rPr lang="hr-HR" i="1" dirty="0" smtClean="0"/>
              <a:t>.</a:t>
            </a:r>
            <a:r>
              <a:rPr lang="hr-HR" dirty="0" smtClean="0"/>
              <a:t> </a:t>
            </a:r>
            <a:r>
              <a:rPr lang="hr-HR" dirty="0" err="1" smtClean="0"/>
              <a:t>Zagrabiae</a:t>
            </a:r>
            <a:r>
              <a:rPr lang="hr-HR" dirty="0" smtClean="0"/>
              <a:t>, </a:t>
            </a:r>
            <a:r>
              <a:rPr lang="hr-HR" dirty="0" err="1" smtClean="0"/>
              <a:t>typis</a:t>
            </a:r>
            <a:r>
              <a:rPr lang="hr-HR" dirty="0" smtClean="0"/>
              <a:t> </a:t>
            </a:r>
            <a:r>
              <a:rPr lang="hr-HR" dirty="0" err="1" smtClean="0"/>
              <a:t>Antonii</a:t>
            </a:r>
            <a:r>
              <a:rPr lang="hr-HR" dirty="0" smtClean="0"/>
              <a:t> </a:t>
            </a:r>
            <a:r>
              <a:rPr lang="hr-HR" dirty="0" err="1" smtClean="0"/>
              <a:t>Jandera</a:t>
            </a:r>
            <a:r>
              <a:rPr lang="hr-HR" dirty="0" smtClean="0"/>
              <a:t>, 1770. — </a:t>
            </a:r>
            <a:r>
              <a:rPr lang="hr-HR" i="1" dirty="0" err="1" smtClean="0"/>
              <a:t>Scriptorum</a:t>
            </a:r>
            <a:r>
              <a:rPr lang="hr-HR" i="1" dirty="0" smtClean="0"/>
              <a:t> ex </a:t>
            </a:r>
            <a:r>
              <a:rPr lang="hr-HR" i="1" dirty="0" err="1" smtClean="0"/>
              <a:t>regno</a:t>
            </a:r>
            <a:r>
              <a:rPr lang="hr-HR" i="1" dirty="0" smtClean="0"/>
              <a:t> </a:t>
            </a:r>
            <a:r>
              <a:rPr lang="hr-HR" i="1" dirty="0" err="1" smtClean="0"/>
              <a:t>Sclavoniae</a:t>
            </a:r>
            <a:r>
              <a:rPr lang="hr-HR" i="1" dirty="0" smtClean="0"/>
              <a:t> a </a:t>
            </a:r>
            <a:r>
              <a:rPr lang="hr-HR" i="1" dirty="0" err="1" smtClean="0"/>
              <a:t>seculo</a:t>
            </a:r>
            <a:r>
              <a:rPr lang="hr-HR" i="1" dirty="0" smtClean="0"/>
              <a:t> XIV. </a:t>
            </a:r>
            <a:r>
              <a:rPr lang="hr-HR" i="1" dirty="0" err="1" smtClean="0"/>
              <a:t>usque</a:t>
            </a:r>
            <a:r>
              <a:rPr lang="hr-HR" i="1" dirty="0" smtClean="0"/>
              <a:t> ad XVII. </a:t>
            </a:r>
            <a:r>
              <a:rPr lang="hr-HR" i="1" dirty="0" err="1" smtClean="0"/>
              <a:t>inclusive</a:t>
            </a:r>
            <a:r>
              <a:rPr lang="hr-HR" i="1" dirty="0" smtClean="0"/>
              <a:t> </a:t>
            </a:r>
            <a:r>
              <a:rPr lang="hr-HR" i="1" dirty="0" err="1" smtClean="0"/>
              <a:t>collectio</a:t>
            </a:r>
            <a:r>
              <a:rPr lang="hr-HR" i="1" dirty="0" smtClean="0"/>
              <a:t>.</a:t>
            </a:r>
            <a:r>
              <a:rPr lang="hr-HR" dirty="0" smtClean="0"/>
              <a:t> </a:t>
            </a:r>
            <a:r>
              <a:rPr lang="hr-HR" dirty="0" err="1" smtClean="0"/>
              <a:t>Varasdini</a:t>
            </a:r>
            <a:r>
              <a:rPr lang="hr-HR" dirty="0" smtClean="0"/>
              <a:t>, </a:t>
            </a:r>
            <a:r>
              <a:rPr lang="hr-HR" dirty="0" err="1" smtClean="0"/>
              <a:t>typis</a:t>
            </a:r>
            <a:r>
              <a:rPr lang="hr-HR" dirty="0" smtClean="0"/>
              <a:t> </a:t>
            </a:r>
            <a:r>
              <a:rPr lang="hr-HR" dirty="0" err="1" smtClean="0"/>
              <a:t>Joan</a:t>
            </a:r>
            <a:r>
              <a:rPr lang="hr-HR" dirty="0" smtClean="0"/>
              <a:t>. </a:t>
            </a:r>
            <a:r>
              <a:rPr lang="hr-HR" dirty="0" err="1" smtClean="0"/>
              <a:t>Thomae</a:t>
            </a:r>
            <a:r>
              <a:rPr lang="hr-HR" dirty="0" smtClean="0"/>
              <a:t> </a:t>
            </a:r>
            <a:r>
              <a:rPr lang="hr-HR" dirty="0" err="1" smtClean="0"/>
              <a:t>nobilis</a:t>
            </a:r>
            <a:r>
              <a:rPr lang="hr-HR" dirty="0" smtClean="0"/>
              <a:t> de </a:t>
            </a:r>
            <a:r>
              <a:rPr lang="hr-HR" dirty="0" err="1" smtClean="0"/>
              <a:t>Trattnern</a:t>
            </a:r>
            <a:r>
              <a:rPr lang="hr-HR" dirty="0" smtClean="0"/>
              <a:t>, 1774. — </a:t>
            </a:r>
            <a:r>
              <a:rPr lang="hr-HR" i="1" dirty="0" err="1" smtClean="0"/>
              <a:t>Annuae</a:t>
            </a:r>
            <a:r>
              <a:rPr lang="hr-HR" i="1" dirty="0" smtClean="0"/>
              <a:t> 1748</a:t>
            </a:r>
            <a:r>
              <a:rPr lang="hr-HR" dirty="0" smtClean="0"/>
              <a:t>–</a:t>
            </a:r>
            <a:r>
              <a:rPr lang="hr-HR" i="1" dirty="0" smtClean="0"/>
              <a:t>1767</a:t>
            </a:r>
            <a:r>
              <a:rPr lang="hr-HR" dirty="0" smtClean="0"/>
              <a:t>. </a:t>
            </a:r>
            <a:r>
              <a:rPr lang="hr-HR" dirty="0" err="1" smtClean="0"/>
              <a:t>Zagrabiae</a:t>
            </a:r>
            <a:r>
              <a:rPr lang="hr-HR" dirty="0" smtClean="0"/>
              <a:t> 1901 (</a:t>
            </a:r>
            <a:r>
              <a:rPr lang="hr-HR" dirty="0" err="1" smtClean="0"/>
              <a:t>hrv</a:t>
            </a:r>
            <a:r>
              <a:rPr lang="hr-HR" dirty="0" smtClean="0"/>
              <a:t>. prijevod </a:t>
            </a:r>
            <a:r>
              <a:rPr lang="hr-HR" dirty="0" err="1" smtClean="0"/>
              <a:t>Annuae</a:t>
            </a:r>
            <a:r>
              <a:rPr lang="hr-HR" dirty="0" smtClean="0"/>
              <a:t> ili Historija 1748–1767. Zagreb 1952). — </a:t>
            </a:r>
            <a:r>
              <a:rPr lang="hr-HR" i="1" dirty="0" smtClean="0"/>
              <a:t>Izbor iz djela.</a:t>
            </a:r>
            <a:r>
              <a:rPr lang="hr-HR" dirty="0" smtClean="0"/>
              <a:t> Vinkovci 1999. — Potpunija bibliografija u: T. </a:t>
            </a:r>
            <a:r>
              <a:rPr lang="hr-HR" dirty="0" err="1" smtClean="0"/>
              <a:t>Shek</a:t>
            </a:r>
            <a:r>
              <a:rPr lang="hr-HR" dirty="0" smtClean="0"/>
              <a:t> </a:t>
            </a:r>
            <a:r>
              <a:rPr lang="hr-HR" dirty="0" err="1" smtClean="0"/>
              <a:t>Brnardić</a:t>
            </a:r>
            <a:r>
              <a:rPr lang="hr-HR" dirty="0" smtClean="0"/>
              <a:t>, Zaprešićki godišnjak, 8(1998) str. 343–348.</a:t>
            </a:r>
            <a:endParaRPr lang="hr-HR" dirty="0"/>
          </a:p>
        </p:txBody>
      </p:sp>
      <p:pic>
        <p:nvPicPr>
          <p:cNvPr id="4" name="~PP1676.WAV">
            <a:hlinkClick r:id="" action="ppaction://media"/>
          </p:cNvPr>
          <p:cNvPicPr>
            <a:picLocks noRot="1" noChangeAspect="1"/>
          </p:cNvPicPr>
          <p:nvPr>
            <a:wavAudioFile r:embed="rId1" name="~PP1676.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Mrnavić, Ivan Tomko</a:t>
            </a:r>
          </a:p>
        </p:txBody>
      </p:sp>
      <p:sp>
        <p:nvSpPr>
          <p:cNvPr id="3" name="Content Placeholder 2"/>
          <p:cNvSpPr>
            <a:spLocks noGrp="1"/>
          </p:cNvSpPr>
          <p:nvPr>
            <p:ph idx="1"/>
          </p:nvPr>
        </p:nvSpPr>
        <p:spPr/>
        <p:txBody>
          <a:bodyPr>
            <a:normAutofit fontScale="62500" lnSpcReduction="20000"/>
          </a:bodyPr>
          <a:lstStyle/>
          <a:p>
            <a:r>
              <a:rPr lang="vi-VN" b="1" dirty="0" smtClean="0"/>
              <a:t>Mrnavić</a:t>
            </a:r>
            <a:r>
              <a:rPr lang="vi-VN" b="1" dirty="0"/>
              <a:t>, Ivan Tomko</a:t>
            </a:r>
            <a:r>
              <a:rPr lang="vi-VN" dirty="0" smtClean="0"/>
              <a:t> (lat. </a:t>
            </a:r>
            <a:r>
              <a:rPr lang="vi-VN" b="1" dirty="0"/>
              <a:t>Johannes Tomco Marnavich, Marnavitius;</a:t>
            </a:r>
            <a:r>
              <a:rPr lang="vi-VN" dirty="0" smtClean="0"/>
              <a:t> pseudonimi </a:t>
            </a:r>
            <a:r>
              <a:rPr lang="vi-VN" b="1" dirty="0"/>
              <a:t>Bošnjanin, Bosnensis</a:t>
            </a:r>
            <a:r>
              <a:rPr lang="vi-VN" dirty="0" smtClean="0"/>
              <a:t>), hrvatski povjesničar i književnik (Šibenik, 7. II. 1580 – Beč, 1. IV. 1637). Nakon školovanja u šibenskome sjemeništu, završio teologiju i filozofiju u Rimu (1603). God. 1606. bio je imenovan za kanonika i biskupskog odvjetnika u Šibeniku, 1627. za zagrebačkoga kanonika i arhiđakona, a 1631–35. bio je naslovni biskup bosanski. Izdavanjem glagoljskih knjiga sudjelovao je u radu Zbora za širenje vjere (1622). U svojem historiografskom radu često je koristio krivotvorene isprave i izmišljena rodoslovlja, a među njegovim povijesnim djelima nešto je vrjednije djelo </a:t>
            </a:r>
            <a:r>
              <a:rPr lang="vi-VN" i="1" dirty="0"/>
              <a:t>Justinijanov život (Vita Justiniani)</a:t>
            </a:r>
            <a:r>
              <a:rPr lang="vi-VN" dirty="0" smtClean="0"/>
              <a:t>, napisano oko 1619. u Rimu, zapravo plagijat istoimenoga Teofilova djela, kojim je Mrnavić pokušao dokazati slavensko podrijetlo cara Justinijana. Zastupao je netočno mišljenje da su Slaveni balkanski starosjedioci, te je među Slavene ubrojio Ilire, Tračane i druge, pa i sve rimske careve i ugledne antičke ljude rođene na Balkanu (u raspravi </a:t>
            </a:r>
            <a:r>
              <a:rPr lang="vi-VN" i="1" dirty="0"/>
              <a:t>O Iliriku i njegovim carevima – De Illyrico caesaribusque Illyricis,</a:t>
            </a:r>
            <a:r>
              <a:rPr lang="vi-VN" dirty="0" smtClean="0"/>
              <a:t> 1603). </a:t>
            </a:r>
            <a:endParaRPr lang="hr-HR" dirty="0"/>
          </a:p>
        </p:txBody>
      </p:sp>
      <p:pic>
        <p:nvPicPr>
          <p:cNvPr id="4" name="~PP153.WAV">
            <a:hlinkClick r:id="" action="ppaction://media"/>
          </p:cNvPr>
          <p:cNvPicPr>
            <a:picLocks noRot="1" noChangeAspect="1"/>
          </p:cNvPicPr>
          <p:nvPr>
            <a:wavAudioFile r:embed="rId1" name="~PP153.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Vitezović Ritter, Pavao</a:t>
            </a:r>
          </a:p>
        </p:txBody>
      </p:sp>
      <p:sp>
        <p:nvSpPr>
          <p:cNvPr id="3" name="Content Placeholder 2"/>
          <p:cNvSpPr>
            <a:spLocks noGrp="1"/>
          </p:cNvSpPr>
          <p:nvPr>
            <p:ph idx="1"/>
          </p:nvPr>
        </p:nvSpPr>
        <p:spPr/>
        <p:txBody>
          <a:bodyPr>
            <a:normAutofit fontScale="62500" lnSpcReduction="20000"/>
          </a:bodyPr>
          <a:lstStyle/>
          <a:p>
            <a:r>
              <a:rPr lang="vi-VN" b="1" dirty="0" smtClean="0"/>
              <a:t>Vitezović Ritter, Pavao,</a:t>
            </a:r>
            <a:r>
              <a:rPr lang="vi-VN" dirty="0" smtClean="0"/>
              <a:t> hrvatski povjesničar, književnik i leksikograf (Senj, 7. I. 1652 – Beč, 20. I. 1713). Sin alsaškoga časnika Antuna Rittera i Senjanke Doroteje Lučkinić. Školovao se u Senju i u zagrebačkoj isusovačkoj gimnaziji, gdje mu je predavao J. Habdelić, a 1670. otišao je u Rim, gdje se upoznao s I. Lučićem. Na njegovo je obrazovanje ponajviše utjecalo poznanstvo s polihistorom J. W. Valvasorom, za čije je djelo </a:t>
            </a:r>
            <a:r>
              <a:rPr lang="vi-VN" i="1" dirty="0" smtClean="0"/>
              <a:t>Topografija sadašnje Vojvodine Kranjske</a:t>
            </a:r>
            <a:r>
              <a:rPr lang="vi-VN" dirty="0" smtClean="0"/>
              <a:t> (1679) izradio bakrorezne vedute gradova i utvrda i čijom se bibliotekom služio za svojega boravka u Wagensbergu (Bogenšperk u Kranjskoj) 1676–77. God. 1678. vratio se u Senj, gdje je sudjelovao u pograničnim sukobima s Osmanlijama, a 1683. sudjelovao je u borbama s Osmanlijama u Slavoniji i ugarskoj Podravini. Bio je zastupnik Senja na Saborima u Sopronu, Požunu (Bratislava) i Beču, a 1684–87. poslanik hrvatskoga bana i staleža na dvoru i pri Ugarskoj dvorskoj kancelariji u Beču. Za boravka u Beču učio je geografiju. Nositelj je više naslova (zlatni vitez, naslovni podžupan Like i Krbave, dvorski savjetnik, barun). </a:t>
            </a:r>
            <a:endParaRPr lang="hr-HR" dirty="0"/>
          </a:p>
        </p:txBody>
      </p:sp>
      <p:pic>
        <p:nvPicPr>
          <p:cNvPr id="4" name="~PP3580.WAV">
            <a:hlinkClick r:id="" action="ppaction://media"/>
          </p:cNvPr>
          <p:cNvPicPr>
            <a:picLocks noRot="1" noChangeAspect="1"/>
          </p:cNvPicPr>
          <p:nvPr>
            <a:wavAudioFile r:embed="rId1" name="~PP3580.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Od 1690. boravio je u Zagrebu, gdje je djelovao na razvoj kulturnoga života. Sabor mu je 1694. povjerio vođenje Zemaljske tiskare u Zagrebu, prve tiskare u banskoj Hrvatskoj, u kojoj je potom tiskao neka od svojih djela. Nakon sklapanja Karlovačkoga mira (1699), u službi grofa Luigija Ferdinanda Marsiglija te kao predstavnik hrvatskih staleža sudjelovao je u komisiji za određivanje hrvatsko-osmanske i hrvatsko-mletačke granice. God. 1710. dobio je u nasljedstvo posjed Šćitarjevo, zbog kojega se zapleo u imovinski spor. Zbog toga se sklonio u Beč, gdje je razvio opsežnu korespondenciju na latinskom, koja se danas čuva u Arhivu HAZU, Nacionalnoj i sveučilišnoj knjižnici te u Hrvatskom državnom arhivu (arhiv Zagrebačke nadbiskupije).</a:t>
            </a:r>
          </a:p>
          <a:p>
            <a:endParaRPr lang="hr-HR" dirty="0"/>
          </a:p>
        </p:txBody>
      </p:sp>
      <p:pic>
        <p:nvPicPr>
          <p:cNvPr id="4" name="~PP813.WAV">
            <a:hlinkClick r:id="" action="ppaction://media"/>
          </p:cNvPr>
          <p:cNvPicPr>
            <a:picLocks noRot="1" noChangeAspect="1"/>
          </p:cNvPicPr>
          <p:nvPr>
            <a:wavAudioFile r:embed="rId1" name="~PP813.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Napisao je veći broj pjesničkih, historiografskih i leksikografskih djela. Hrvatsku verziju svojega prezimena (njem. </a:t>
            </a:r>
            <a:r>
              <a:rPr lang="vi-VN" i="1" dirty="0" smtClean="0"/>
              <a:t>Ritter:</a:t>
            </a:r>
            <a:r>
              <a:rPr lang="vi-VN" dirty="0" smtClean="0"/>
              <a:t> vitez) prvi je put upotrijebio u svojem prvom pjesničkom djelu na hrvatskom, </a:t>
            </a:r>
            <a:r>
              <a:rPr lang="vi-VN" i="1" dirty="0" smtClean="0"/>
              <a:t>Odiljenje sigetsko</a:t>
            </a:r>
            <a:r>
              <a:rPr lang="vi-VN" dirty="0" smtClean="0"/>
              <a:t> (Linz, 1684), a potom i u drugim djelima pisanima hrvatskim jezikom. Prvo svoje povijesno djelo, </a:t>
            </a:r>
            <a:r>
              <a:rPr lang="vi-VN" i="1" dirty="0" smtClean="0"/>
              <a:t>Traktat o krbavskim knezovima koji bijahu iz roda Gušića (Tractatus de comitibus Corbaviae qui fuerunt ex genere Gussich)</a:t>
            </a:r>
            <a:r>
              <a:rPr lang="vi-VN" dirty="0" smtClean="0"/>
              <a:t>, napisao je 1677., a objavio 1684. u Ljubljani; u njem se, između ostalih, pozivao i na djelo I. Lučića. U Zagrebu je u Zemaljskoj tiskari, koju je iz Vlaške ulice preselio u svoju kuću na Gradecu, prvo tiskao </a:t>
            </a:r>
            <a:r>
              <a:rPr lang="vi-VN" i="1" dirty="0" smtClean="0"/>
              <a:t>Kalendarium aliti miszečnik hervaski za leto 1695</a:t>
            </a:r>
            <a:r>
              <a:rPr lang="vi-VN" dirty="0" smtClean="0"/>
              <a:t>, a potom niz molitvenika, školskih knjiga i spisa na hrvatskom i latinskom jeziku. God. 1696. objavio je ondje i vlastito pučko-didaktičko djelo </a:t>
            </a:r>
            <a:r>
              <a:rPr lang="vi-VN" i="1" dirty="0" smtClean="0"/>
              <a:t>Kronika aliti spomen vsega</a:t>
            </a:r>
            <a:endParaRPr lang="hr-HR" dirty="0"/>
          </a:p>
        </p:txBody>
      </p:sp>
      <p:pic>
        <p:nvPicPr>
          <p:cNvPr id="4" name="~PP1530.WAV">
            <a:hlinkClick r:id="" action="ppaction://media"/>
          </p:cNvPr>
          <p:cNvPicPr>
            <a:picLocks noRot="1" noChangeAspect="1"/>
          </p:cNvPicPr>
          <p:nvPr>
            <a:wavAudioFile r:embed="rId1" name="~PP1530.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fontScale="77500" lnSpcReduction="20000"/>
          </a:bodyPr>
          <a:lstStyle/>
          <a:p>
            <a:r>
              <a:rPr lang="vi-VN" i="1" dirty="0" smtClean="0"/>
              <a:t>svieta vikov</a:t>
            </a:r>
            <a:r>
              <a:rPr lang="vi-VN" dirty="0" smtClean="0"/>
              <a:t>, koje je dijelom bilo kompilacija kajkavske kronike A. Vrameca (do 1578); u njem je pokušao dokazati da je Dalmacija dio Hrvatske, a o tome je pisao i u latinskoj spomenici grofu Marsigliju 1699. Iz toga doba potječe nekoliko Vitezovićevih rukopisnih karata, a najpoznatija je povijesna </a:t>
            </a:r>
            <a:r>
              <a:rPr lang="vi-VN" i="1" dirty="0" smtClean="0"/>
              <a:t>Karta cjelokupnoga Hrvatskoga Kraljevstva</a:t>
            </a:r>
            <a:r>
              <a:rPr lang="vi-VN" dirty="0" smtClean="0"/>
              <a:t> (</a:t>
            </a:r>
            <a:r>
              <a:rPr lang="vi-VN" i="1" dirty="0" smtClean="0"/>
              <a:t>Mappa generalis regni Croatiae totius,</a:t>
            </a:r>
            <a:r>
              <a:rPr lang="vi-VN" dirty="0" smtClean="0"/>
              <a:t> 1699), vezana uz djelo </a:t>
            </a:r>
            <a:r>
              <a:rPr lang="vi-VN" i="1" dirty="0" smtClean="0"/>
              <a:t>Oživjela Hrvatska</a:t>
            </a:r>
            <a:r>
              <a:rPr lang="vi-VN" dirty="0" smtClean="0"/>
              <a:t> (</a:t>
            </a:r>
            <a:r>
              <a:rPr lang="vi-VN" i="1" dirty="0" smtClean="0"/>
              <a:t>Croatia rediviva,</a:t>
            </a:r>
            <a:r>
              <a:rPr lang="vi-VN" dirty="0" smtClean="0"/>
              <a:t> 1700) u kojem je razradio ideju o tom da su svi Južni Slaveni zapravo Hrvati. Taj je koncept dodatno proširio u velikom nedovršenom djelu </a:t>
            </a:r>
            <a:r>
              <a:rPr lang="vi-VN" i="1" dirty="0" smtClean="0"/>
              <a:t>O ilirskim žrtvenicima i ognjištima (De aris et focis Illyriorum),</a:t>
            </a:r>
            <a:r>
              <a:rPr lang="vi-VN" dirty="0" smtClean="0"/>
              <a:t> dio kojega je</a:t>
            </a:r>
            <a:endParaRPr lang="hr-HR" dirty="0" smtClean="0"/>
          </a:p>
          <a:p>
            <a:endParaRPr lang="hr-HR" dirty="0"/>
          </a:p>
        </p:txBody>
      </p:sp>
      <p:pic>
        <p:nvPicPr>
          <p:cNvPr id="4" name="~PP151.WAV">
            <a:hlinkClick r:id="" action="ppaction://media"/>
          </p:cNvPr>
          <p:cNvPicPr>
            <a:picLocks noRot="1" noChangeAspect="1"/>
          </p:cNvPicPr>
          <p:nvPr>
            <a:wavAudioFile r:embed="rId1" name="~PP151.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objavio u Beču 1701. pod naslovom </a:t>
            </a:r>
            <a:r>
              <a:rPr lang="vi-VN" i="1" dirty="0" smtClean="0"/>
              <a:t>Stematografija ili opis, objašnjenje i rekonstrukcija ilirskih grbova (Stemmatographia sive Armorum Illyricorum delineatio, descriptio et restitutio)</a:t>
            </a:r>
            <a:r>
              <a:rPr lang="vi-VN" dirty="0" smtClean="0"/>
              <a:t>, objavivši pritom 56 grbova zemalja za koje je smatrao da pripadaju Iliriku. Autor je povijesnog spjeva </a:t>
            </a:r>
            <a:r>
              <a:rPr lang="vi-VN" i="1" dirty="0" smtClean="0"/>
              <a:t>Dva stoljeća ucviljene Hrvatske</a:t>
            </a:r>
            <a:r>
              <a:rPr lang="vi-VN" dirty="0" smtClean="0"/>
              <a:t> (</a:t>
            </a:r>
            <a:r>
              <a:rPr lang="vi-VN" i="1" dirty="0" smtClean="0"/>
              <a:t>Plorantis Croatiae saecula duo,</a:t>
            </a:r>
            <a:r>
              <a:rPr lang="vi-VN" dirty="0" smtClean="0"/>
              <a:t> 1703), u kojem je opisao borbe s Osmanlijama na području Vojne krajine u XVI. i XVII. st. U neobjavljenom djelu </a:t>
            </a:r>
            <a:r>
              <a:rPr lang="vi-VN" i="1" dirty="0" smtClean="0"/>
              <a:t>Opsjene djela O kraljevstvu Dalmacije i Hrvatske Ivana Lučića (Offuciae Ioannis Lucii De regno Dalmatiae et Croatiae)</a:t>
            </a:r>
            <a:r>
              <a:rPr lang="vi-VN" dirty="0" smtClean="0"/>
              <a:t> zastupao je ideju cjelovitosti Hrvatske i kritizirao djelo I. Lučića. Napisao je i nekoliko neobjavljenih kraćih tekstova: </a:t>
            </a:r>
            <a:r>
              <a:rPr lang="vi-VN" i="1" dirty="0" smtClean="0"/>
              <a:t>Život i mučeništvo svetoga Vladimira (Vita et martyrium B. Vladimiri), Ilirski junaci ili životi ilirskih svetaca (Indigetes Illyricani sive vitae Sanctorum Illyrici), </a:t>
            </a:r>
            <a:endParaRPr lang="hr-HR" dirty="0"/>
          </a:p>
        </p:txBody>
      </p:sp>
      <p:pic>
        <p:nvPicPr>
          <p:cNvPr id="4" name="~PP3007.WAV">
            <a:hlinkClick r:id="" action="ppaction://media"/>
          </p:cNvPr>
          <p:cNvPicPr>
            <a:picLocks noRot="1" noChangeAspect="1"/>
          </p:cNvPicPr>
          <p:nvPr>
            <a:wavAudioFile r:embed="rId1" name="~PP3007.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i="1" dirty="0" smtClean="0"/>
              <a:t>Banologija ili o banskoj vlasti u Hrvatskoj (Banologia seu de banatu Chrovatiae)</a:t>
            </a:r>
            <a:r>
              <a:rPr lang="vi-VN" dirty="0" smtClean="0"/>
              <a:t> te danas izgubljeni tekst </a:t>
            </a:r>
            <a:r>
              <a:rPr lang="vi-VN" i="1" dirty="0" smtClean="0"/>
              <a:t>Rasprava o tome kako je Hrvatska potpala pod vlast Ugarske (Tractatus, qualiter Croatia ad ius Ungaricum devenerit)</a:t>
            </a:r>
            <a:r>
              <a:rPr lang="vi-VN" dirty="0" smtClean="0"/>
              <a:t>. God. 1704. objavio je djelo </a:t>
            </a:r>
            <a:r>
              <a:rPr lang="vi-VN" i="1" dirty="0" smtClean="0"/>
              <a:t>Oslobođeno rodoslovlje sv. Ladislava, kralja Slavonije (Natales Divo Ladislavo regi Slavoniae apostolo restituti)</a:t>
            </a:r>
            <a:r>
              <a:rPr lang="vi-VN" dirty="0" smtClean="0"/>
              <a:t>, u kojem je pokušao dokazati da kralj Ladislav, osnivač Zagrebačke biskupije, nije Arpadović, već da potječe od hrvatske vladarske dinastije. U rukopisu je sačuvano njegovo djelo </a:t>
            </a:r>
            <a:r>
              <a:rPr lang="vi-VN" i="1" dirty="0" smtClean="0"/>
              <a:t>Prikaz povijesti Srbije u osam knjiga (Serbiae illustratae libri octo)</a:t>
            </a:r>
            <a:r>
              <a:rPr lang="vi-VN" dirty="0" smtClean="0"/>
              <a:t>, a 1712. u Trnavi je tiskao djelo </a:t>
            </a:r>
            <a:r>
              <a:rPr lang="vi-VN" i="1" dirty="0" smtClean="0"/>
              <a:t>Zasužnjena Bosna (Bosna captiva)</a:t>
            </a:r>
            <a:r>
              <a:rPr lang="vi-VN" dirty="0" smtClean="0"/>
              <a:t>. Njegova historiografska djela, u kojima ističe temeljnu ideju o poistovjećivanju svih Južnih Slavena s Hrvatima, ostavila su snažnoga traga u hrvatskoj historiografiji predilirskoga doba.</a:t>
            </a:r>
          </a:p>
          <a:p>
            <a:endParaRPr lang="hr-HR" dirty="0"/>
          </a:p>
        </p:txBody>
      </p:sp>
      <p:pic>
        <p:nvPicPr>
          <p:cNvPr id="4" name="~PP389.WAV">
            <a:hlinkClick r:id="" action="ppaction://media"/>
          </p:cNvPr>
          <p:cNvPicPr>
            <a:picLocks noRot="1" noChangeAspect="1"/>
          </p:cNvPicPr>
          <p:nvPr>
            <a:wavAudioFile r:embed="rId1" name="~PP38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Uz povijesne rasprave pisao je pjesme, poslanice i jezikoslovne rasprave. Za razliku od historiografskoga rada, Vitezovićev leksikografski rad manjim je dijelom sačuvan; najznačajnije mu je leksikografsko djelo rukopisni rječnik </a:t>
            </a:r>
            <a:r>
              <a:rPr lang="vi-VN" i="1" dirty="0" smtClean="0"/>
              <a:t>Lexicon Latino-Illyricum</a:t>
            </a:r>
            <a:r>
              <a:rPr lang="vi-VN" dirty="0" smtClean="0"/>
              <a:t> (hrvatsko-latinski dio je izgubljen), preslika kojega je objavljena god. 2000., a prvo kritičko izdanje 2010. Pisao je latinskim i hrvatskim jezikom, prvo rodnom čakavštinom, ali prihvaćajući poslije kajkavštinu i štokavštinu. Imao je potpuno jasnu tronarječnu koncepciju općehrvatskoga književnog jezika, s dotad najboljim latiničnim slovopisom temeljenim na jednoslovima. Po svojim slovopisnim rješenjima i po shvaćanju književnoga jezika umnogome je utjecao na Lj. Gaja i hrvatske preporoditelje 1830-ih u konačnom oblikovanju hrvatskoga standardnoga jezika i njegova slovopisa.</a:t>
            </a:r>
          </a:p>
          <a:p>
            <a:endParaRPr lang="hr-HR" dirty="0"/>
          </a:p>
        </p:txBody>
      </p:sp>
      <p:pic>
        <p:nvPicPr>
          <p:cNvPr id="4" name="~PP2518.WAV">
            <a:hlinkClick r:id="" action="ppaction://media"/>
          </p:cNvPr>
          <p:cNvPicPr>
            <a:picLocks noRot="1" noChangeAspect="1"/>
          </p:cNvPicPr>
          <p:nvPr>
            <a:wavAudioFile r:embed="rId1" name="~PP2518.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KATANČIĆ, Matija Petar</a:t>
            </a:r>
            <a:br>
              <a:rPr lang="vi-VN" dirty="0" smtClean="0"/>
            </a:br>
            <a:endParaRPr lang="hr-HR" dirty="0"/>
          </a:p>
        </p:txBody>
      </p:sp>
      <p:sp>
        <p:nvSpPr>
          <p:cNvPr id="3" name="Content Placeholder 2"/>
          <p:cNvSpPr>
            <a:spLocks noGrp="1"/>
          </p:cNvSpPr>
          <p:nvPr>
            <p:ph idx="1"/>
          </p:nvPr>
        </p:nvSpPr>
        <p:spPr/>
        <p:txBody>
          <a:bodyPr>
            <a:normAutofit fontScale="70000" lnSpcReduction="20000"/>
          </a:bodyPr>
          <a:lstStyle/>
          <a:p>
            <a:r>
              <a:rPr lang="vi-VN" b="1" dirty="0" smtClean="0"/>
              <a:t>Katančić, Matija Petar,</a:t>
            </a:r>
            <a:r>
              <a:rPr lang="vi-VN" dirty="0" smtClean="0"/>
              <a:t> hrvatski pjesnik, estetičar, književni teoretičar, prevoditelj, leksikograf, arheolog, kartograf, povjesničar, geograf i numizmatičar (Valpovo, 12. VIII. 1750 – Budim, 23. V. 1825). Školovao se u Pečuhu, Budimu, Baji i Segedinu. U Baču u Bačkoj završio je franjevački novicijat i primio ime Petar. Visokoškolski studij filozofije i teologije završio je u Osijeku (1778). Za svećenika zaređen 1775. Poetiku, retoriku i estetiku studirao je na Filozofskome fakultetu u Budimu (1778–79). Nakon studija radio je kao profesor na franjevačkoj gimnaziji u Osijeku (1779–88), a zatim na arhigimnaziji u Zagrebu (1788–95); godine 1795. bio je imenovan sveučilišnim profesorom starina (arheologija i stara geografija) i numizmatike Filozofskoga fakulteta u Pešti, gdje je istodobno bio kustos Sveučilišne biblioteke. Godine 1800. prisilno je umirovljen. Potom je, kao izopćenik, živio u franjevačkome samostanu u Budimu.</a:t>
            </a:r>
          </a:p>
        </p:txBody>
      </p:sp>
      <p:pic>
        <p:nvPicPr>
          <p:cNvPr id="4" name="~PP227.WAV">
            <a:hlinkClick r:id="" action="ppaction://media"/>
          </p:cNvPr>
          <p:cNvPicPr>
            <a:picLocks noRot="1" noChangeAspect="1"/>
          </p:cNvPicPr>
          <p:nvPr>
            <a:wavAudioFile r:embed="rId1" name="~PP227.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Svoju je erudiciju Katančić iskazivao u mnogobrojnim znanstvenim disciplinama. Ispitivao je etnički karakter naroda na Balkanu (</a:t>
            </a:r>
            <a:r>
              <a:rPr lang="vi-VN" i="1" dirty="0" smtClean="0"/>
              <a:t>Filološko istraživanje o pradavnoj domovini Hrvata – In veterem Croatorum patriam indagatio philologica,</a:t>
            </a:r>
            <a:r>
              <a:rPr lang="vi-VN" dirty="0" smtClean="0"/>
              <a:t> 1790), istraživao je domaće starine, geografiju hrvatskih krajeva u rimsko doba, geografiju staroga vijeka, stari jezik Panonaca (</a:t>
            </a:r>
            <a:r>
              <a:rPr lang="vi-VN" i="1" dirty="0" smtClean="0"/>
              <a:t>Ogled filologije i geografije Panonaca – Specimen philologiae et geographiae Pannoniorum,</a:t>
            </a:r>
            <a:r>
              <a:rPr lang="vi-VN" dirty="0" smtClean="0"/>
              <a:t> 1795). Pisao je i o numizmatici (</a:t>
            </a:r>
            <a:r>
              <a:rPr lang="vi-VN" i="1" dirty="0" smtClean="0"/>
              <a:t>Osnove numizmatike – Elementa numismaticae,</a:t>
            </a:r>
            <a:r>
              <a:rPr lang="vi-VN" dirty="0" smtClean="0"/>
              <a:t> 1799). Smatra se začetnikom moderne hrvatske arheologije.</a:t>
            </a:r>
          </a:p>
          <a:p>
            <a:r>
              <a:rPr lang="vi-VN" dirty="0" smtClean="0"/>
              <a:t>Katančić je i prvi prevoditelj </a:t>
            </a:r>
            <a:r>
              <a:rPr lang="vi-VN" i="1" dirty="0" smtClean="0"/>
              <a:t>Svetoga pisma</a:t>
            </a:r>
            <a:r>
              <a:rPr lang="vi-VN" dirty="0" smtClean="0"/>
              <a:t> na hrvatski jezik objelodanjena u cijelosti. Prijevod je za tisak priredio G. Čevapović (</a:t>
            </a:r>
            <a:r>
              <a:rPr lang="vi-VN" i="1" dirty="0" smtClean="0"/>
              <a:t>Svetopismo starog zakona,</a:t>
            </a:r>
            <a:r>
              <a:rPr lang="vi-VN" dirty="0" smtClean="0"/>
              <a:t> 1831; </a:t>
            </a:r>
            <a:r>
              <a:rPr lang="vi-VN" i="1" dirty="0" smtClean="0"/>
              <a:t>Sveto pismo novog zakona,</a:t>
            </a:r>
            <a:r>
              <a:rPr lang="vi-VN" dirty="0" smtClean="0"/>
              <a:t> 1831). Nasljedujući hrvatske lekcionare, književnike i leksikografe te pišući »bosanskim dijalektom«, tj. ikavskom štokavštinom, Katančić svjedoči kontinuitet književnog jezika bosanskih, dalmatinskih i slavonskih pisaca i visok stupanj izgrađenosti toga jezika.</a:t>
            </a:r>
          </a:p>
          <a:p>
            <a:endParaRPr lang="hr-HR" dirty="0" smtClean="0"/>
          </a:p>
          <a:p>
            <a:endParaRPr lang="hr-HR" dirty="0"/>
          </a:p>
        </p:txBody>
      </p:sp>
      <p:pic>
        <p:nvPicPr>
          <p:cNvPr id="4" name="~PP2976.WAV">
            <a:hlinkClick r:id="" action="ppaction://media"/>
          </p:cNvPr>
          <p:cNvPicPr>
            <a:picLocks noRot="1" noChangeAspect="1"/>
          </p:cNvPicPr>
          <p:nvPr>
            <a:wavAudioFile r:embed="rId1" name="~PP2976.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Nevelik pjesnički opus čini zbirka </a:t>
            </a:r>
            <a:r>
              <a:rPr lang="vi-VN" i="1" dirty="0" smtClean="0"/>
              <a:t>Jesenski plodovi</a:t>
            </a:r>
            <a:r>
              <a:rPr lang="vi-VN" dirty="0" smtClean="0"/>
              <a:t> (</a:t>
            </a:r>
            <a:r>
              <a:rPr lang="vi-VN" i="1" dirty="0" smtClean="0"/>
              <a:t>Fructus auctumnales,</a:t>
            </a:r>
            <a:r>
              <a:rPr lang="vi-VN" dirty="0" smtClean="0"/>
              <a:t> 1791) te nekoliko madžarskih, latinskih i hrvatskih prigodnica. Zbirka latinskih i hrvatskih pjesama </a:t>
            </a:r>
            <a:r>
              <a:rPr lang="vi-VN" i="1" dirty="0" smtClean="0"/>
              <a:t>Fructus auctumnales</a:t>
            </a:r>
            <a:r>
              <a:rPr lang="vi-VN" dirty="0" smtClean="0"/>
              <a:t> napisana je pod utjecajem klasicističke poetike i pjevanja po klasičnim metričkim i vrstovnim uzorcima, a sadrži 37 latinskih (skupina </a:t>
            </a:r>
            <a:r>
              <a:rPr lang="vi-VN" i="1" dirty="0" smtClean="0"/>
              <a:t>Metra latina</a:t>
            </a:r>
            <a:r>
              <a:rPr lang="vi-VN" dirty="0" smtClean="0"/>
              <a:t>) i 18 hrvatskih pjesama (skupina </a:t>
            </a:r>
            <a:r>
              <a:rPr lang="vi-VN" i="1" dirty="0" smtClean="0"/>
              <a:t>Metra illyrica</a:t>
            </a:r>
            <a:r>
              <a:rPr lang="vi-VN" dirty="0" smtClean="0"/>
              <a:t>). Pjesme u latinskom dijelu razvrstane su u tri </a:t>
            </a:r>
            <a:r>
              <a:rPr lang="vi-VN" i="1" dirty="0" smtClean="0"/>
              <a:t>(Lyrica, Elegiaca et heroica</a:t>
            </a:r>
            <a:r>
              <a:rPr lang="vi-VN" dirty="0" smtClean="0"/>
              <a:t> i </a:t>
            </a:r>
            <a:r>
              <a:rPr lang="vi-VN" i="1" dirty="0" smtClean="0"/>
              <a:t>Epigrammata),</a:t>
            </a:r>
            <a:r>
              <a:rPr lang="vi-VN" dirty="0" smtClean="0"/>
              <a:t> a pjesme na hrvatskom u dvije cjeline </a:t>
            </a:r>
            <a:r>
              <a:rPr lang="vi-VN" i="1" dirty="0" smtClean="0"/>
              <a:t>(Trochaica patria, in choreis; Vulgaria lyrica).</a:t>
            </a:r>
            <a:r>
              <a:rPr lang="vi-VN" dirty="0" smtClean="0"/>
              <a:t> Najbolje pjesme protkane su mitskim sastavnicama. Ispred hrvatskih pjesama Katančić je dodao </a:t>
            </a:r>
            <a:r>
              <a:rPr lang="vi-VN" i="1" dirty="0" smtClean="0"/>
              <a:t>Kratku napomenu o prozodiji ilirskoga jezika (Brevis in prosodiam Illyricae linguae animadversio)</a:t>
            </a:r>
            <a:r>
              <a:rPr lang="vi-VN" dirty="0" smtClean="0"/>
              <a:t> u kojoj objašnjava kako i hrvatske stihove treba graditi na osnovi kvantitete slogova, što je prva rasprava u povijesti hrvatske versologije. Opširnije se toj temi posvetio u poetičkom, estetičkom i književnopovijesnom djelu </a:t>
            </a:r>
            <a:r>
              <a:rPr lang="vi-VN" i="1" dirty="0" smtClean="0"/>
              <a:t>De poesi illyrica libellus ad leges aestheticae exactus (Knjižica o ilirskom pjesništvu izvedena po zakonima estetike)</a:t>
            </a:r>
            <a:r>
              <a:rPr lang="vi-VN" dirty="0" smtClean="0"/>
              <a:t>. </a:t>
            </a:r>
            <a:endParaRPr lang="hr-HR" dirty="0"/>
          </a:p>
        </p:txBody>
      </p:sp>
      <p:pic>
        <p:nvPicPr>
          <p:cNvPr id="4" name="~PP454.WAV">
            <a:hlinkClick r:id="" action="ppaction://media"/>
          </p:cNvPr>
          <p:cNvPicPr>
            <a:picLocks noRot="1" noChangeAspect="1"/>
          </p:cNvPicPr>
          <p:nvPr>
            <a:wavAudioFile r:embed="rId1" name="~PP454.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S pomoću krivotvorenih dokumenata i izmišljenih rodoslovlja nastojao je svoju obitelj dovesti u vezu s uglednim obiteljima (Nemanjićima, Mrnjavčevićima i dr.). U radu o glagoljskom psaltiru Nikole Rabljanina iznio je, pak, teoriju o sv. Jeronimu kao tvorcu glagoljice. Od male je vrijednosti njegov povijesni spis </a:t>
            </a:r>
            <a:r>
              <a:rPr lang="vi-VN" i="1" dirty="0" smtClean="0"/>
              <a:t>Ogled o prioratu Vrana</a:t>
            </a:r>
            <a:r>
              <a:rPr lang="vi-VN" dirty="0" smtClean="0"/>
              <a:t> (</a:t>
            </a:r>
            <a:r>
              <a:rPr lang="vi-VN" i="1" dirty="0" smtClean="0"/>
              <a:t>Discorso dell’ priorato della Wrana,</a:t>
            </a:r>
            <a:r>
              <a:rPr lang="vi-VN" dirty="0" smtClean="0"/>
              <a:t> 1609), značajan ponajprije zbog korištenja djela starijih pisaca i arhivske građe, dok veće značenje ima spis o P. Berislaviću naslovljen </a:t>
            </a:r>
            <a:r>
              <a:rPr lang="vi-VN" i="1" dirty="0" smtClean="0"/>
              <a:t>Život Berislava Bosanca, biskupa vesprimskoga, bana Dalmacije, Hrvatske, Slavonije i Bosne</a:t>
            </a:r>
            <a:r>
              <a:rPr lang="vi-VN" dirty="0" smtClean="0"/>
              <a:t> (</a:t>
            </a:r>
            <a:r>
              <a:rPr lang="vi-VN" i="1" dirty="0" smtClean="0"/>
              <a:t>Vita Berislavi Bosnensis episcopi Vesprimensis Dalmatiae, Croatiae, Slavoniae Bosnaeque bani,</a:t>
            </a:r>
            <a:r>
              <a:rPr lang="vi-VN" dirty="0" smtClean="0"/>
              <a:t> 1620), zapravo plagijat rukopisa A. Vrančića. Dokumentarnu vrijednost zadržao je njegov opis Bosne iz 1627 (objavljeno u </a:t>
            </a:r>
            <a:r>
              <a:rPr lang="vi-VN" i="1" dirty="0" smtClean="0"/>
              <a:t>Glasniku Zemaljskog muzeja,</a:t>
            </a:r>
            <a:r>
              <a:rPr lang="vi-VN" dirty="0" smtClean="0"/>
              <a:t> 1909). Drama u 5 činova </a:t>
            </a:r>
            <a:r>
              <a:rPr lang="vi-VN" i="1" dirty="0" smtClean="0"/>
              <a:t>Osmanšćica</a:t>
            </a:r>
            <a:r>
              <a:rPr lang="vi-VN" dirty="0" smtClean="0"/>
              <a:t> (1631), u kojoj Mrnavić iskazuje radost zbog pobjede nad Osmanlijama kraj Hoćima, i poema </a:t>
            </a:r>
            <a:r>
              <a:rPr lang="vi-VN" i="1" dirty="0" smtClean="0"/>
              <a:t>Život Magdalene od knezov Zirova plemena Budrišića</a:t>
            </a:r>
            <a:r>
              <a:rPr lang="vi-VN" dirty="0" smtClean="0"/>
              <a:t> (1626) pisane su čakavskim narječjem.</a:t>
            </a:r>
          </a:p>
        </p:txBody>
      </p:sp>
      <p:pic>
        <p:nvPicPr>
          <p:cNvPr id="4" name="~PP2649.WAV">
            <a:hlinkClick r:id="" action="ppaction://media"/>
          </p:cNvPr>
          <p:cNvPicPr>
            <a:picLocks noRot="1" noChangeAspect="1"/>
          </p:cNvPicPr>
          <p:nvPr>
            <a:wavAudioFile r:embed="rId1" name="~PP264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7500" lnSpcReduction="20000"/>
          </a:bodyPr>
          <a:lstStyle/>
          <a:p>
            <a:r>
              <a:rPr lang="vi-VN" dirty="0" smtClean="0"/>
              <a:t>U toj raspravi, temeljenoj na klasicističkim estetičkim i poetološkim koncepcijama, dao je primjere iz hrvatske književnosti te se oslonio na vlastiti pojmovni sustav, u čemu je također začetnik hrvatske znanosti o književnosti. Kao dobar poznavatelj novih književnih pokreta u Europi, u svojim je djelima spajao elemente klasicizma s predromantičarskim stilskim obilježjima. U rukopisu mu je ostao hrvatsko-latinski </a:t>
            </a:r>
            <a:r>
              <a:rPr lang="vi-VN" i="1" dirty="0" smtClean="0"/>
              <a:t>(Pravoslovnik)</a:t>
            </a:r>
            <a:r>
              <a:rPr lang="vi-VN" dirty="0" smtClean="0"/>
              <a:t> i latinsko-hrvatski </a:t>
            </a:r>
            <a:r>
              <a:rPr lang="vi-VN" i="1" dirty="0" smtClean="0"/>
              <a:t>(Etymologicon Illyricum)</a:t>
            </a:r>
            <a:r>
              <a:rPr lang="vi-VN" dirty="0" smtClean="0"/>
              <a:t> rječnik, koji uz leksičko blago iz književne baštine sadrže i mnoge dijalektno obilježene riječi, novotvorenice, frazeme, uzrečice, zagonetke i prvu sustavniju etimološku obradu. U rukopisu je ostavio i opsežnu autobiografiju, za koju se danas ne zna gdje se nalazi.</a:t>
            </a:r>
          </a:p>
          <a:p>
            <a:endParaRPr lang="hr-HR" dirty="0" smtClean="0"/>
          </a:p>
          <a:p>
            <a:endParaRPr lang="hr-HR" dirty="0"/>
          </a:p>
        </p:txBody>
      </p:sp>
      <p:pic>
        <p:nvPicPr>
          <p:cNvPr id="4" name="~PP4089.WAV">
            <a:hlinkClick r:id="" action="ppaction://media"/>
          </p:cNvPr>
          <p:cNvPicPr>
            <a:picLocks noRot="1" noChangeAspect="1"/>
          </p:cNvPicPr>
          <p:nvPr>
            <a:wavAudioFile r:embed="rId1" name="~PP408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Zavorović, Dinko</a:t>
            </a:r>
            <a:br>
              <a:rPr lang="vi-VN" b="1" dirty="0" smtClean="0"/>
            </a:br>
            <a:endParaRPr lang="hr-HR" dirty="0"/>
          </a:p>
        </p:txBody>
      </p:sp>
      <p:sp>
        <p:nvSpPr>
          <p:cNvPr id="3" name="Content Placeholder 2"/>
          <p:cNvSpPr>
            <a:spLocks noGrp="1"/>
          </p:cNvSpPr>
          <p:nvPr>
            <p:ph idx="1"/>
          </p:nvPr>
        </p:nvSpPr>
        <p:spPr/>
        <p:txBody>
          <a:bodyPr>
            <a:normAutofit fontScale="62500" lnSpcReduction="20000"/>
          </a:bodyPr>
          <a:lstStyle/>
          <a:p>
            <a:r>
              <a:rPr lang="vi-VN" b="1" dirty="0" smtClean="0"/>
              <a:t>Zavorović</a:t>
            </a:r>
            <a:r>
              <a:rPr lang="vi-VN" b="1" dirty="0"/>
              <a:t>, Dinko</a:t>
            </a:r>
            <a:r>
              <a:rPr lang="vi-VN" dirty="0" smtClean="0"/>
              <a:t> </a:t>
            </a:r>
            <a:r>
              <a:rPr lang="vi-VN" b="1" dirty="0"/>
              <a:t>(Zavoreo, Zavoreus; Domenico, Dominik),</a:t>
            </a:r>
            <a:r>
              <a:rPr lang="vi-VN" dirty="0" smtClean="0"/>
              <a:t> hrvatski povjesničar i humanist (Šibenik, oko 1540 – Šibenik, 5. X. 1608). Potomak ugledne šibenske plemićke obitelji. Školovao se u Šibeniku te u Padovi, gdje je učio pravo. Vrativši se u Šibenik obnašao je različite dužnosti, bio je član gradskog vijeća i Vijeća petnaestorice te gradski sudac. Svoje prvo povijesno djelo, </a:t>
            </a:r>
            <a:r>
              <a:rPr lang="vi-VN" i="1" dirty="0"/>
              <a:t>Rasprava o šibenskoj povijesti (Trattato sopra le cose de Sebenico)</a:t>
            </a:r>
            <a:r>
              <a:rPr lang="vi-VN" dirty="0" smtClean="0"/>
              <a:t>, napisao je 1597. u obliku komunalne povijesti i posvetio šibenskomu povjesničaru F. Divniću. Sačuvan je samo rukopis prvoga dijela, u kojem opisuje zbivanja od postanka Šibenika do 1412., kada se grad predao Mletačkoj Republici. Ne može se pouzdano tvrditi da je Zavorović napisao i drugi dio toga djela. God. 1585., zbog negativnih stajališta prema Mlečanima, odlukom mletačkih vlasti bio je protjeran iz Šibenika te je do 1588. živio u Ugarskoj kod svojega prijatelja i mecene F. Vrančića. Kao časnik u Vojnoj krajini i Ugarskoj sudjelovao je u bitkama protiv Osmanlija pa mu je 1587. za vojne zasluge Rudolf II. Habsburški potvrdio plemićki naslov i dodijelio grb. </a:t>
            </a:r>
            <a:endParaRPr lang="hr-HR" dirty="0"/>
          </a:p>
        </p:txBody>
      </p:sp>
      <p:pic>
        <p:nvPicPr>
          <p:cNvPr id="4" name="~PP852.WAV">
            <a:hlinkClick r:id="" action="ppaction://media"/>
          </p:cNvPr>
          <p:cNvPicPr>
            <a:picLocks noRot="1" noChangeAspect="1"/>
          </p:cNvPicPr>
          <p:nvPr>
            <a:wavAudioFile r:embed="rId1" name="~PP852.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God. 1588. na poziv sugrađana vratio se u Šibenik i započeo pisati djelo </a:t>
            </a:r>
            <a:r>
              <a:rPr lang="vi-VN" i="1" dirty="0" smtClean="0"/>
              <a:t>O dalmatinskoj povijesti (De rebus Dalmaticis)</a:t>
            </a:r>
            <a:r>
              <a:rPr lang="vi-VN" dirty="0" smtClean="0"/>
              <a:t>, u kojem je opisao povijesna zbivanja na području Dalmacije počevši od antičkoga doba, kada je ona još bila dio rimskoga Ilirika, do 1437., kada je umro kralj Sigismund Luksemburgovac. Prvu verziju rukopisa, podijeljenu u deset knjiga, 1598. dao je na čitanje franjevcu Robertu Bonaventuri Britancu (pravim imenom Robert Turner), koji je preminuo već iduće godine. Pogrješno zaključivši da mu je rukopis ukraden, 1602. dovršio je novu verziju istoga djela i podijelio ga u osam knjiga. Treće njegovo povijesno djelo, </a:t>
            </a:r>
            <a:r>
              <a:rPr lang="vi-VN" i="1" dirty="0" smtClean="0"/>
              <a:t>Propast i zauzeće Bosanskoga Kraljevstva (Ruina et presa del regno della Bossina)</a:t>
            </a:r>
            <a:r>
              <a:rPr lang="vi-VN" dirty="0" smtClean="0"/>
              <a:t>, jedini mu je tiskani tekst, a objavljen je 1602. u Veneciji. Jedini pak njegov poznati lirski tekst posvetna je pjesma, koju je 1605. na hrvatskom jeziku napisao za spjev </a:t>
            </a:r>
            <a:r>
              <a:rPr lang="vi-VN" i="1" dirty="0" smtClean="0"/>
              <a:t>Jarula</a:t>
            </a:r>
            <a:r>
              <a:rPr lang="vi-VN" dirty="0" smtClean="0"/>
              <a:t> J. Barakovića. Premda sporne znanstvene vrijednosti, Zavorovićev rad u okviru hrvatske humanističke historiografije zauzima važno mjesto kao pokušaj da se u doba nepovoljnih političkih prilika napiše sustavna povijest Dalmacije.</a:t>
            </a:r>
          </a:p>
          <a:p>
            <a:endParaRPr lang="hr-HR" dirty="0"/>
          </a:p>
        </p:txBody>
      </p:sp>
      <p:pic>
        <p:nvPicPr>
          <p:cNvPr id="4" name="~PP1663.WAV">
            <a:hlinkClick r:id="" action="ppaction://media"/>
          </p:cNvPr>
          <p:cNvPicPr>
            <a:picLocks noRot="1" noChangeAspect="1"/>
          </p:cNvPicPr>
          <p:nvPr>
            <a:wavAudioFile r:embed="rId1" name="~PP1663.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Levaković, Rafael</a:t>
            </a:r>
            <a:br>
              <a:rPr lang="vi-VN" b="1" dirty="0" smtClean="0"/>
            </a:br>
            <a:endParaRPr lang="hr-HR" dirty="0"/>
          </a:p>
        </p:txBody>
      </p:sp>
      <p:sp>
        <p:nvSpPr>
          <p:cNvPr id="3" name="Content Placeholder 2"/>
          <p:cNvSpPr>
            <a:spLocks noGrp="1"/>
          </p:cNvSpPr>
          <p:nvPr>
            <p:ph idx="1"/>
          </p:nvPr>
        </p:nvSpPr>
        <p:spPr/>
        <p:txBody>
          <a:bodyPr>
            <a:normAutofit fontScale="55000" lnSpcReduction="20000"/>
          </a:bodyPr>
          <a:lstStyle/>
          <a:p>
            <a:r>
              <a:rPr lang="vi-VN" b="1" dirty="0" smtClean="0">
                <a:latin typeface="+mj-lt"/>
              </a:rPr>
              <a:t>Levaković, Rafael,</a:t>
            </a:r>
            <a:r>
              <a:rPr lang="vi-VN" dirty="0" smtClean="0">
                <a:latin typeface="+mj-lt"/>
              </a:rPr>
              <a:t> hrvatski crkveni pisac i povjesničar (Jastrebarsko, oko 1590 – ? Zadar, 1650). Franjevac, od 1623. djelovao u Rimu u službi Kongregacije za širenje vjere (Congregatio de propaganda fide). Ondje je radio kao redaktor crkvenoslavenskih liturgijskih knjiga. Tada je objavio više crkvenih i liturgijskih djela na glagoljici i ćirilici: </a:t>
            </a:r>
            <a:r>
              <a:rPr lang="vi-VN" i="1" dirty="0" smtClean="0">
                <a:latin typeface="+mj-lt"/>
              </a:rPr>
              <a:t>Nauk karstjanski kratak</a:t>
            </a:r>
            <a:r>
              <a:rPr lang="vi-VN" dirty="0" smtClean="0">
                <a:latin typeface="+mj-lt"/>
              </a:rPr>
              <a:t> (1628), </a:t>
            </a:r>
            <a:r>
              <a:rPr lang="vi-VN" i="1" dirty="0" smtClean="0">
                <a:latin typeface="+mj-lt"/>
              </a:rPr>
              <a:t>Azbukividnik slovinskij</a:t>
            </a:r>
            <a:r>
              <a:rPr lang="vi-VN" dirty="0" smtClean="0">
                <a:latin typeface="+mj-lt"/>
              </a:rPr>
              <a:t> … (psalterij, 1629), </a:t>
            </a:r>
            <a:r>
              <a:rPr lang="vi-VN" i="1" dirty="0" smtClean="0">
                <a:latin typeface="+mj-lt"/>
              </a:rPr>
              <a:t>Misal rimski</a:t>
            </a:r>
            <a:r>
              <a:rPr lang="vi-VN" dirty="0" smtClean="0">
                <a:latin typeface="+mj-lt"/>
              </a:rPr>
              <a:t> (</a:t>
            </a:r>
            <a:r>
              <a:rPr lang="vi-VN" i="1" dirty="0" smtClean="0">
                <a:latin typeface="+mj-lt"/>
              </a:rPr>
              <a:t>Missal rimskij va êzik slavenskij,</a:t>
            </a:r>
            <a:r>
              <a:rPr lang="vi-VN" dirty="0" smtClean="0">
                <a:latin typeface="+mj-lt"/>
              </a:rPr>
              <a:t> i latinski naslov: </a:t>
            </a:r>
            <a:r>
              <a:rPr lang="vi-VN" i="1" dirty="0" smtClean="0">
                <a:latin typeface="+mj-lt"/>
              </a:rPr>
              <a:t>Missale Romanum Slavonico idiomate,</a:t>
            </a:r>
            <a:r>
              <a:rPr lang="vi-VN" dirty="0" smtClean="0">
                <a:latin typeface="+mj-lt"/>
              </a:rPr>
              <a:t> 1631), </a:t>
            </a:r>
            <a:r>
              <a:rPr lang="vi-VN" i="1" dirty="0" smtClean="0">
                <a:latin typeface="+mj-lt"/>
              </a:rPr>
              <a:t>Ispravnik za jereji ispovidnici …</a:t>
            </a:r>
            <a:r>
              <a:rPr lang="vi-VN" dirty="0" smtClean="0">
                <a:latin typeface="+mj-lt"/>
              </a:rPr>
              <a:t> (1635. glagoljicom i 1636. latinicom) i </a:t>
            </a:r>
            <a:r>
              <a:rPr lang="vi-VN" i="1" dirty="0" smtClean="0">
                <a:latin typeface="+mj-lt"/>
              </a:rPr>
              <a:t>Časoslov rimski</a:t>
            </a:r>
            <a:r>
              <a:rPr lang="vi-VN" dirty="0" smtClean="0">
                <a:latin typeface="+mj-lt"/>
              </a:rPr>
              <a:t> (1648). Časoslov (od 1864 stranice), rađen po uzoru na rusko-slavensku (ukrajinsku) grafiju i jezik, postao je uzorak rusko-hrvatske redakcije crkvenoga jezika u Hrvata. Pod utjecajem ukrajinskih unijata u Rimu, a po nalogu rimske Kongregacije za širenje vjere, u ta je izdanja unio elemente ruske redakcije crkvenoslavenskoga jezika. Takvi rusificirani glagoljski tekstovi održali su se sve do druge polovice XIX. stoljeća. Za rimsku kuriju obavljao je različite diplomatske i crkvene poslove u Njemačkoj, Rusiji, Poljskoj i Ugarskoj. Od 1636. u Zagrebu, gdje ga je biskup Benedikt Vinković želio postaviti za marčanskoga (unijatskoga) biskupa; postigao je samo imenovanje za naslovnoga smederevskog biskupa. Od 1641. ponovno u Rimu, a kada je 1647. bio imenovan ohridskim nadbiskupom, uzalud je nastojao doći u taj grad. Ostavio više povijesnih rasprava i nedovršenih djela, uglavnom iz nacionalne i crkvene povijesti (neki su rukopisi povijesnih djela na latinskom).</a:t>
            </a:r>
          </a:p>
          <a:p>
            <a:endParaRPr lang="hr-HR" dirty="0">
              <a:latin typeface="+mj-lt"/>
            </a:endParaRPr>
          </a:p>
        </p:txBody>
      </p:sp>
      <p:pic>
        <p:nvPicPr>
          <p:cNvPr id="4" name="~PP1122.WAV">
            <a:hlinkClick r:id="" action="ppaction://media"/>
          </p:cNvPr>
          <p:cNvPicPr>
            <a:picLocks noRot="1" noChangeAspect="1"/>
          </p:cNvPicPr>
          <p:nvPr>
            <a:wavAudioFile r:embed="rId1" name="~PP1122.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62500" lnSpcReduction="20000"/>
          </a:bodyPr>
          <a:lstStyle/>
          <a:p>
            <a:r>
              <a:rPr lang="vi-VN" dirty="0" smtClean="0"/>
              <a:t>U arhivima i knjižnicama čuva se mnogo njegovih rukopisa. Osobito su vrijedni nedovršena povijest Zagrebačke crkve </a:t>
            </a:r>
            <a:r>
              <a:rPr lang="vi-VN" i="1" dirty="0" smtClean="0"/>
              <a:t>Historiola de fundatione et structura ecclesiae Zagrabiensis,</a:t>
            </a:r>
            <a:r>
              <a:rPr lang="vi-VN" dirty="0" smtClean="0"/>
              <a:t> građom koje su se služili B. A. Krčelić i D. Farlati, prijepis </a:t>
            </a:r>
            <a:r>
              <a:rPr lang="vi-VN" i="1" dirty="0" smtClean="0"/>
              <a:t>Ordo et series cleri Dioecesis Zagrabiensis 8. martii 1574 in synodo,</a:t>
            </a:r>
            <a:r>
              <a:rPr lang="vi-VN" dirty="0" smtClean="0"/>
              <a:t> koji sadržava mnoge korisne podatke o kaptolu i biskupiji te o glagoljašima među svećenstvom (oba u Arhivu HAZU), te korespondencija s biskupom Vinkovićem (Nadbiskupski arhiv u Zagrebu), dijelom objavljena (Croatiae auctores Latini. www.ffzg.unizg.hr/klafil/croala). — Iako su se u dijelu literature Levakoviću spočitavale ambicije za crkvenim častima i narušavanje hrvatskoglagoljske jezično-književne tradicije, novija ih istraživanja opovrgavaju, potvrđujući ga kao zauzeta djelatnika poslijetridentske katoličke obnove, koji je stekao istaknuto mjesto u hrvatskoj baroknoj književnosti i kulturnoj povijesti. O njem je 2009. u Zagrebu organiziran skup te 2010. tiskan zbornik s mnogobrojnim novim pojedinostima iz života i djelovanja te rukopisnim latinskim spisima. </a:t>
            </a:r>
            <a:endParaRPr lang="hr-HR" dirty="0" smtClean="0"/>
          </a:p>
        </p:txBody>
      </p:sp>
      <p:pic>
        <p:nvPicPr>
          <p:cNvPr id="4" name="~PP754.WAV">
            <a:hlinkClick r:id="" action="ppaction://media"/>
          </p:cNvPr>
          <p:cNvPicPr>
            <a:picLocks noRot="1" noChangeAspect="1"/>
          </p:cNvPicPr>
          <p:nvPr>
            <a:wavAudioFile r:embed="rId1" name="~PP754.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r>
              <a:rPr lang="vi-VN" dirty="0" smtClean="0"/>
              <a:t>DJELA: </a:t>
            </a:r>
            <a:r>
              <a:rPr lang="vi-VN" i="1" dirty="0" smtClean="0"/>
              <a:t>Nauk</a:t>
            </a:r>
            <a:r>
              <a:rPr lang="az-Cyrl-AZ" i="1" dirty="0" smtClean="0"/>
              <a:t>ь </a:t>
            </a:r>
            <a:r>
              <a:rPr lang="vi-VN" i="1" dirty="0" smtClean="0"/>
              <a:t>karstênski kratak</a:t>
            </a:r>
            <a:r>
              <a:rPr lang="az-Cyrl-AZ" i="1" dirty="0" smtClean="0"/>
              <a:t>ь. </a:t>
            </a:r>
            <a:r>
              <a:rPr lang="vi-VN" i="1" dirty="0" smtClean="0"/>
              <a:t>Da se može naučiti na pamet.</a:t>
            </a:r>
            <a:r>
              <a:rPr lang="vi-VN" dirty="0" smtClean="0"/>
              <a:t> In Roma, nella stampa della Sac. Congr. de propag. fide, 1628(1629. ćirilicom). — </a:t>
            </a:r>
            <a:r>
              <a:rPr lang="vi-VN" i="1" dirty="0" smtClean="0"/>
              <a:t>Azbukividnêk slovinskiĵ, iže općennim načinom Psalterić nazivaet se. Pismom b. Ĵerolima Stridonskago prenapravlen o. f. Rafailom Levakovićem Hervaćaninom čina Manših brat Obsluževajućih, Deržave Bosne Hervatske.</a:t>
            </a:r>
            <a:r>
              <a:rPr lang="vi-VN" dirty="0" smtClean="0"/>
              <a:t> U Rimu, va Vitiskalnici Svete Skupšćini ot razmnoženiê veri, 1629 (1693</a:t>
            </a:r>
            <a:r>
              <a:rPr lang="vi-VN" baseline="30000" dirty="0" smtClean="0"/>
              <a:t>2</a:t>
            </a:r>
            <a:r>
              <a:rPr lang="vi-VN" dirty="0" smtClean="0"/>
              <a:t>). — </a:t>
            </a:r>
            <a:r>
              <a:rPr lang="vi-VN" i="1" dirty="0" smtClean="0"/>
              <a:t>Missale Romanvm Slavonico idiomate ivssv S.D.N. Vrbani Octavi editvm. Missal rimskiĵ va ezik slovenskiĵ sazdan poveleniem P.G.N. pape Urbana Osmago.</a:t>
            </a:r>
            <a:r>
              <a:rPr lang="vi-VN" dirty="0" smtClean="0"/>
              <a:t> Romae, typis &amp; impensis Sac. Congr. de propag. fide, 1631. — </a:t>
            </a:r>
            <a:r>
              <a:rPr lang="vi-VN" i="1" dirty="0" smtClean="0"/>
              <a:t>Ispravnik za erei ispovidnici, i za pokornih. Prenesen nigda s</a:t>
            </a:r>
            <a:r>
              <a:rPr lang="az-Cyrl-AZ" i="1" dirty="0" smtClean="0"/>
              <a:t>ь </a:t>
            </a:r>
            <a:r>
              <a:rPr lang="vi-VN" i="1" dirty="0" smtClean="0"/>
              <a:t>latinskoga êzika u slovinskiĵ, po Popu Šimunu Budineu: a sada pismenni glagolskimi ispisan, i napečaćen, O. Rafailom Levakovićem.</a:t>
            </a:r>
            <a:r>
              <a:rPr lang="vi-VN" dirty="0" smtClean="0"/>
              <a:t> Romae, typis Sac. Congr. de propag. fide, 1635 (1636. latinicom). — </a:t>
            </a:r>
            <a:r>
              <a:rPr lang="vi-VN" i="1" dirty="0" smtClean="0"/>
              <a:t>Breviarivm Romanvm Slavonico idiomate Iuu S.D.N. Innocentii PP.X. editvm. Časoslov</a:t>
            </a:r>
            <a:r>
              <a:rPr lang="az-Cyrl-AZ" i="1" dirty="0" smtClean="0"/>
              <a:t>ь </a:t>
            </a:r>
            <a:r>
              <a:rPr lang="vi-VN" i="1" dirty="0" smtClean="0"/>
              <a:t>rimskiĵ slavinskim</a:t>
            </a:r>
            <a:r>
              <a:rPr lang="az-Cyrl-AZ" i="1" dirty="0" smtClean="0"/>
              <a:t>ь </a:t>
            </a:r>
            <a:r>
              <a:rPr lang="vi-VN" i="1" dirty="0" smtClean="0"/>
              <a:t>êzikom</a:t>
            </a:r>
            <a:r>
              <a:rPr lang="az-Cyrl-AZ" i="1" dirty="0" smtClean="0"/>
              <a:t>ь </a:t>
            </a:r>
            <a:r>
              <a:rPr lang="vi-VN" i="1" dirty="0" smtClean="0"/>
              <a:t>Poveleniem</a:t>
            </a:r>
            <a:r>
              <a:rPr lang="az-Cyrl-AZ" i="1" dirty="0" smtClean="0"/>
              <a:t>ь </a:t>
            </a:r>
            <a:r>
              <a:rPr lang="vi-VN" i="1" dirty="0" smtClean="0"/>
              <a:t>S.G.N. Innokentiê Papi X vidan</a:t>
            </a:r>
            <a:r>
              <a:rPr lang="az-Cyrl-AZ" i="1" dirty="0" smtClean="0"/>
              <a:t>ь.</a:t>
            </a:r>
            <a:r>
              <a:rPr lang="az-Cyrl-AZ" dirty="0" smtClean="0"/>
              <a:t> </a:t>
            </a:r>
            <a:r>
              <a:rPr lang="vi-VN" dirty="0" smtClean="0"/>
              <a:t>Romae, typis &amp; impensis Sac. Cong. de propag. fide, 1648.</a:t>
            </a:r>
          </a:p>
          <a:p>
            <a:r>
              <a:rPr lang="vi-VN" dirty="0" smtClean="0"/>
              <a:t> </a:t>
            </a:r>
          </a:p>
        </p:txBody>
      </p:sp>
      <p:pic>
        <p:nvPicPr>
          <p:cNvPr id="4" name="~PP3265.WAV">
            <a:hlinkClick r:id="" action="ppaction://media"/>
          </p:cNvPr>
          <p:cNvPicPr>
            <a:picLocks noRot="1" noChangeAspect="1"/>
          </p:cNvPicPr>
          <p:nvPr>
            <a:wavAudioFile r:embed="rId1" name="~PP3265.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KRČELIĆ, Baltazar Adam</a:t>
            </a:r>
            <a:endParaRPr lang="hr-HR" dirty="0"/>
          </a:p>
        </p:txBody>
      </p:sp>
      <p:sp>
        <p:nvSpPr>
          <p:cNvPr id="3" name="Content Placeholder 2"/>
          <p:cNvSpPr>
            <a:spLocks noGrp="1"/>
          </p:cNvSpPr>
          <p:nvPr>
            <p:ph idx="1"/>
          </p:nvPr>
        </p:nvSpPr>
        <p:spPr/>
        <p:txBody>
          <a:bodyPr>
            <a:normAutofit fontScale="70000" lnSpcReduction="20000"/>
          </a:bodyPr>
          <a:lstStyle/>
          <a:p>
            <a:r>
              <a:rPr lang="vi-VN" b="1" dirty="0" smtClean="0"/>
              <a:t>KRČELIĆ, Baltazar Adam</a:t>
            </a:r>
            <a:r>
              <a:rPr lang="vi-VN" dirty="0" smtClean="0"/>
              <a:t> </a:t>
            </a:r>
            <a:r>
              <a:rPr lang="vi-VN" b="1" dirty="0" smtClean="0"/>
              <a:t>(Kerchelich, Kerchelics; Boltižar, Boltek, Bolthisar),</a:t>
            </a:r>
            <a:r>
              <a:rPr lang="vi-VN" dirty="0" smtClean="0"/>
              <a:t> povjesničar (Šenkovec kraj Zaprešića, 5. II. 1715 — Zagreb, 29. III. 1778). Pripadao nižemu plemstvu brdovečkoga kraja i katkad nosio pridjevak Krbavski (de Corbavia). U Zagrebu polazio isusovačku gimnaziju 1722–28, a 1729. prešao u sjemenište. Kao stipendist Zagrebačkoga kaptola u Hrvatskom kolegiju u Beču 1731–34. studirao filozofiju, a od 1734. teologiju te crkveno i građansko pravo u Ugarsko-ilirskom kolegiju u Bologni, gdje je 1738. obranio teze iz skolastičke teologije. Bio kapelan u župi Sveti Martin pod Okićem, od 1739. župnik u Selima kraj Siska (1745. sastavio </a:t>
            </a:r>
            <a:r>
              <a:rPr lang="vi-VN" i="1" dirty="0" smtClean="0"/>
              <a:t>Liber memorabilium parochiae Sellensis ad Sisciam;</a:t>
            </a:r>
            <a:r>
              <a:rPr lang="vi-VN" dirty="0" smtClean="0"/>
              <a:t> tiskano u </a:t>
            </a:r>
            <a:r>
              <a:rPr lang="vi-VN" i="1" dirty="0" smtClean="0"/>
              <a:t>Tkalčiću,</a:t>
            </a:r>
            <a:r>
              <a:rPr lang="vi-VN" dirty="0" smtClean="0"/>
              <a:t> 1999); u duhu reformnoga katolicizma nastojao je racionalizirati pučke svetkovine. </a:t>
            </a:r>
            <a:endParaRPr lang="hr-HR" dirty="0"/>
          </a:p>
        </p:txBody>
      </p:sp>
      <p:pic>
        <p:nvPicPr>
          <p:cNvPr id="4" name="~PP3859.WAV">
            <a:hlinkClick r:id="" action="ppaction://media"/>
          </p:cNvPr>
          <p:cNvPicPr>
            <a:picLocks noRot="1" noChangeAspect="1"/>
          </p:cNvPicPr>
          <p:nvPr>
            <a:wavAudioFile r:embed="rId1" name="~PP3859.WAV"/>
          </p:nvPr>
        </p:nvPicPr>
        <p:blipFill>
          <a:blip r:embed="rId3" cstate="print"/>
          <a:stretch>
            <a:fillRect/>
          </a:stretch>
        </p:blipFill>
        <p:spPr>
          <a:xfrm>
            <a:off x="8593138" y="630713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4723</Words>
  <Application>Microsoft Office PowerPoint</Application>
  <PresentationFormat>On-screen Show (4:3)</PresentationFormat>
  <Paragraphs>42</Paragraphs>
  <Slides>30</Slides>
  <Notes>0</Notes>
  <HiddenSlides>0</HiddenSlides>
  <MMClips>30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Mrnavić, Ivan Tomko</vt:lpstr>
      <vt:lpstr>Mrnavić, Ivan Tomko</vt:lpstr>
      <vt:lpstr>Slide 3</vt:lpstr>
      <vt:lpstr>Zavorović, Dinko </vt:lpstr>
      <vt:lpstr>Slide 5</vt:lpstr>
      <vt:lpstr>Levaković, Rafael </vt:lpstr>
      <vt:lpstr>Slide 7</vt:lpstr>
      <vt:lpstr>Slide 8</vt:lpstr>
      <vt:lpstr>KRČELIĆ, Baltazar Adam</vt:lpstr>
      <vt:lpstr>Slide 10</vt:lpstr>
      <vt:lpstr>Slide 11</vt:lpstr>
      <vt:lpstr>Slide 12</vt:lpstr>
      <vt:lpstr>Slide 13</vt:lpstr>
      <vt:lpstr>Slide 14</vt:lpstr>
      <vt:lpstr>Slide 15</vt:lpstr>
      <vt:lpstr>Slide 16</vt:lpstr>
      <vt:lpstr>Slide 17</vt:lpstr>
      <vt:lpstr>Slide 18</vt:lpstr>
      <vt:lpstr>Slide 19</vt:lpstr>
      <vt:lpstr>Vitezović Ritter, Pavao</vt:lpstr>
      <vt:lpstr>Slide 21</vt:lpstr>
      <vt:lpstr>Slide 22</vt:lpstr>
      <vt:lpstr>Slide 23</vt:lpstr>
      <vt:lpstr>Slide 24</vt:lpstr>
      <vt:lpstr>Slide 25</vt:lpstr>
      <vt:lpstr>Slide 26</vt:lpstr>
      <vt:lpstr>KATANČIĆ, Matija Petar </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korisnik</cp:lastModifiedBy>
  <cp:revision>16</cp:revision>
  <dcterms:created xsi:type="dcterms:W3CDTF">2020-01-20T20:15:01Z</dcterms:created>
  <dcterms:modified xsi:type="dcterms:W3CDTF">2020-01-22T19:25:43Z</dcterms:modified>
</cp:coreProperties>
</file>