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80" r:id="rId2"/>
    <p:sldId id="282" r:id="rId3"/>
    <p:sldId id="284" r:id="rId4"/>
    <p:sldId id="285" r:id="rId5"/>
    <p:sldId id="283" r:id="rId6"/>
    <p:sldId id="289" r:id="rId7"/>
    <p:sldId id="257" r:id="rId8"/>
    <p:sldId id="290" r:id="rId9"/>
    <p:sldId id="258" r:id="rId10"/>
    <p:sldId id="262" r:id="rId11"/>
    <p:sldId id="260" r:id="rId12"/>
    <p:sldId id="264" r:id="rId13"/>
    <p:sldId id="266" r:id="rId14"/>
    <p:sldId id="267" r:id="rId15"/>
    <p:sldId id="270" r:id="rId16"/>
    <p:sldId id="277" r:id="rId17"/>
    <p:sldId id="278" r:id="rId18"/>
    <p:sldId id="271" r:id="rId19"/>
  </p:sldIdLst>
  <p:sldSz cx="9144000" cy="6858000" type="screen4x3"/>
  <p:notesSz cx="6858000" cy="9144000"/>
  <p:defaultTextStyle>
    <a:defPPr>
      <a:defRPr lang="sr-Latn-R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5" autoAdjust="0"/>
    <p:restoredTop sz="86410" autoAdjust="0"/>
  </p:normalViewPr>
  <p:slideViewPr>
    <p:cSldViewPr>
      <p:cViewPr varScale="1">
        <p:scale>
          <a:sx n="66" d="100"/>
          <a:sy n="66" d="100"/>
        </p:scale>
        <p:origin x="11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3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FA9AF1-8EE7-460F-82DF-7272787A8004}" type="datetimeFigureOut">
              <a:rPr lang="hr-HR"/>
              <a:pPr>
                <a:defRPr/>
              </a:pPr>
              <a:t>28.10.2024.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7F0D46-3E79-4D09-BCFF-F86D27011F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642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7F0D46-3E79-4D09-BCFF-F86D27011F3E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864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B93EDB-C5B2-4FA7-AB1B-00E0AE24D89B}" type="slidenum">
              <a:rPr lang="hr-HR" altLang="sr-Latn-RS" smtClean="0"/>
              <a:pPr eaLnBrk="1" hangingPunct="1"/>
              <a:t>15</a:t>
            </a:fld>
            <a:endParaRPr lang="hr-HR" altLang="sr-Latn-R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D06B44-61E0-42E7-86CC-AC25E88D98AE}" type="slidenum">
              <a:rPr lang="hr-HR" altLang="sr-Latn-RS" smtClean="0"/>
              <a:pPr eaLnBrk="1" hangingPunct="1"/>
              <a:t>16</a:t>
            </a:fld>
            <a:endParaRPr lang="hr-HR" altLang="sr-Latn-R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732BFE-10CE-44A7-B72C-00BEF37C4A88}" type="slidenum">
              <a:rPr lang="hr-HR" altLang="sr-Latn-RS" smtClean="0"/>
              <a:pPr eaLnBrk="1" hangingPunct="1"/>
              <a:t>17</a:t>
            </a:fld>
            <a:endParaRPr lang="hr-HR" altLang="sr-Latn-R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311865-00F2-4AE7-9DCC-B212CDF0961F}" type="slidenum">
              <a:rPr lang="hr-HR" altLang="sr-Latn-RS" smtClean="0"/>
              <a:pPr eaLnBrk="1" hangingPunct="1"/>
              <a:t>18</a:t>
            </a:fld>
            <a:endParaRPr lang="hr-HR" altLang="sr-Latn-R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Haec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ego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mitto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his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redimo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meque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meosque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fabis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r-H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Manes exite paterni!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7F0D46-3E79-4D09-BCFF-F86D27011F3E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020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B163E-F24B-4635-B923-FF4ACBC3EE67}" type="slidenum">
              <a:rPr lang="hr-HR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r-HR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1BC465-837E-41D3-B183-0E747D55A495}" type="slidenum">
              <a:rPr lang="hr-HR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r-HR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15D55-CEE7-4340-802E-7E782A904CFE}" type="slidenum">
              <a:rPr lang="hr-HR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r-HR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5A9B94-CA7F-4BC6-A2FA-E08B8510C59C}" type="slidenum">
              <a:rPr lang="hr-HR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r-HR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4281A-5053-4360-8641-29544402A3F5}" type="slidenum">
              <a:rPr lang="hr-HR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r-HR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6A8DBB-269B-4E8C-BEC6-1271F541A5F7}" type="slidenum">
              <a:rPr lang="hr-HR" altLang="sr-Latn-RS" smtClean="0"/>
              <a:pPr eaLnBrk="1" hangingPunct="1"/>
              <a:t>13</a:t>
            </a:fld>
            <a:endParaRPr lang="hr-HR" altLang="sr-Latn-R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206E90-C997-4BE8-B39A-9D6216F3B80E}" type="slidenum">
              <a:rPr lang="hr-HR" altLang="sr-Latn-RS" smtClean="0"/>
              <a:pPr eaLnBrk="1" hangingPunct="1"/>
              <a:t>14</a:t>
            </a:fld>
            <a:endParaRPr lang="hr-HR" altLang="sr-Latn-R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B646F-F376-4C14-AA45-C18BD1D39F74}" type="datetimeFigureOut">
              <a:rPr lang="hr-HR" smtClean="0"/>
              <a:pPr>
                <a:defRPr/>
              </a:pPr>
              <a:t>28.10.2024.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9CCFF-ED92-40F8-93F6-64C0F2CFBC9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72552-5FA3-4120-A5A1-4A949F808E23}" type="datetimeFigureOut">
              <a:rPr lang="hr-HR" smtClean="0"/>
              <a:pPr>
                <a:defRPr/>
              </a:pPr>
              <a:t>28.10.2024.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C0DD-3375-4F05-BD11-0BFA163843E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78108-718F-4EBA-9D8F-A33963C15062}" type="datetimeFigureOut">
              <a:rPr lang="hr-HR" smtClean="0"/>
              <a:pPr>
                <a:defRPr/>
              </a:pPr>
              <a:t>28.10.2024.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6E550-C0B3-47B4-AB00-795D5DF745A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2A6D-E5A1-4B39-951E-C44C6B0C579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177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052C86-81C6-4E59-BD6F-D5CD21A18EA1}" type="datetimeFigureOut">
              <a:rPr lang="hr-HR" smtClean="0"/>
              <a:pPr>
                <a:defRPr/>
              </a:pPr>
              <a:t>28.10.2024.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52FB7-81A0-452F-B1A7-D28C00CB366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0653C-11C0-4A1C-81A8-3916D1069E7F}" type="datetimeFigureOut">
              <a:rPr lang="hr-HR" smtClean="0"/>
              <a:pPr>
                <a:defRPr/>
              </a:pPr>
              <a:t>28.10.2024.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65140-58AE-4175-B324-15FA76551B0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984FF5-04D7-42E6-8B03-171E163B0689}" type="datetimeFigureOut">
              <a:rPr lang="hr-HR" smtClean="0"/>
              <a:pPr>
                <a:defRPr/>
              </a:pPr>
              <a:t>28.10.2024.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D07FC-81E9-49BD-A9D6-7D714F4A37B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2256E-1796-4A3F-ABAC-88FF08D40413}" type="datetimeFigureOut">
              <a:rPr lang="hr-HR" smtClean="0"/>
              <a:pPr>
                <a:defRPr/>
              </a:pPr>
              <a:t>28.10.2024.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653F4-BEA2-40E3-920C-19E18882831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7E021D-19F5-4AA4-839A-97B1AAA11A22}" type="datetimeFigureOut">
              <a:rPr lang="hr-HR" smtClean="0"/>
              <a:pPr>
                <a:defRPr/>
              </a:pPr>
              <a:t>28.10.2024.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46356-6228-46B1-A2FE-92CA803E38E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245E6-0921-489F-896C-04290A609331}" type="datetimeFigureOut">
              <a:rPr lang="hr-HR" smtClean="0"/>
              <a:pPr>
                <a:defRPr/>
              </a:pPr>
              <a:t>28.10.2024.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ACC34-FF32-4B4F-93C7-724DA2561FA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957C6-1C10-4534-9B2E-68D16B4254BA}" type="datetimeFigureOut">
              <a:rPr lang="hr-HR" smtClean="0"/>
              <a:pPr>
                <a:defRPr/>
              </a:pPr>
              <a:t>28.10.2024.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696BD-F777-4734-9D9A-DD5B39498EF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8DFF7-A2C6-4E2D-A98D-93098CFC313C}" type="datetimeFigureOut">
              <a:rPr lang="hr-HR" smtClean="0"/>
              <a:pPr>
                <a:defRPr/>
              </a:pPr>
              <a:t>28.10.2024.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3084D-AD79-4F30-824E-13D3BA44BA1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FA8520-4ABD-406C-8873-0ADA4CECFFF7}" type="datetimeFigureOut">
              <a:rPr lang="hr-HR" smtClean="0"/>
              <a:pPr>
                <a:defRPr/>
              </a:pPr>
              <a:t>28.10.2024.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B9884B-D08E-4459-AFCE-DB6C6BB7305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540" y="26564"/>
            <a:ext cx="6744826" cy="505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512" y="5085184"/>
            <a:ext cx="8856984" cy="1772816"/>
          </a:xfrm>
        </p:spPr>
        <p:txBody>
          <a:bodyPr>
            <a:normAutofit fontScale="92500" lnSpcReduction="20000"/>
          </a:bodyPr>
          <a:lstStyle/>
          <a:p>
            <a:r>
              <a:rPr lang="hr-HR" sz="47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Maius</a:t>
            </a:r>
          </a:p>
          <a:p>
            <a:endParaRPr lang="hr-HR" sz="4000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"Sousse mosaic calendar May" by Ad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Meskens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Own work. Licensed under CC BY-SA 3.0 via Wikimedia Commons - http://commons.wikimedia.org/wiki/File:Sousse_mosaic_calendar_May.JPG#/media/File:Sousse_mosaic_calendar_May.JPG</a:t>
            </a:r>
            <a:endParaRPr lang="hr-HR" sz="13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9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6" b="96167" l="3043" r="96957">
                        <a14:foregroundMark x1="24783" y1="10105" x2="33913" y2="3484"/>
                        <a14:foregroundMark x1="3913" y1="61672" x2="11304" y2="63763"/>
                        <a14:foregroundMark x1="97391" y1="66551" x2="89565" y2="64460"/>
                        <a14:foregroundMark x1="69130" y1="96167" x2="82609" y2="91986"/>
                        <a14:foregroundMark x1="26087" y1="38328" x2="31304" y2="40418"/>
                        <a14:foregroundMark x1="29130" y1="36934" x2="29565" y2="39721"/>
                        <a14:foregroundMark x1="29130" y1="34495" x2="28261" y2="3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971" y="172653"/>
            <a:ext cx="2189163" cy="2736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es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1" b="96515" l="3667" r="90000">
                        <a14:foregroundMark x1="3667" y1="6971" x2="12000" y2="17426"/>
                        <a14:foregroundMark x1="26667" y1="6166" x2="52000" y2="5630"/>
                        <a14:foregroundMark x1="52000" y1="5630" x2="83000" y2="7239"/>
                        <a14:foregroundMark x1="79000" y1="5362" x2="54000" y2="2949"/>
                        <a14:foregroundMark x1="86333" y1="96515" x2="88333" y2="65952"/>
                        <a14:foregroundMark x1="88333" y1="65952" x2="83333" y2="50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60232" y="3581951"/>
            <a:ext cx="2634891" cy="3276049"/>
          </a:xfr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03"/>
            <a:ext cx="7308304" cy="65253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Sličan bog je značajan i među Galima (Cezar):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sz="2200" dirty="0">
                <a:solidFill>
                  <a:schemeClr val="tx2"/>
                </a:solidFill>
                <a:latin typeface="Palatino Linotype" panose="02040502050505030304" pitchFamily="18" charset="0"/>
              </a:rPr>
              <a:t>“izumitelj svih umijeća” – </a:t>
            </a:r>
            <a:r>
              <a:rPr lang="hr-HR" sz="22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Lugus</a:t>
            </a:r>
            <a:r>
              <a:rPr lang="hr-HR" sz="2200" dirty="0">
                <a:solidFill>
                  <a:schemeClr val="tx2"/>
                </a:solidFill>
                <a:latin typeface="Palatino Linotype" panose="02040502050505030304" pitchFamily="18" charset="0"/>
              </a:rPr>
              <a:t>, </a:t>
            </a:r>
            <a:r>
              <a:rPr lang="hr-HR" sz="22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Esus</a:t>
            </a:r>
            <a:endParaRPr lang="hr-HR" sz="22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i među Germanima (Tacit):</a:t>
            </a:r>
          </a:p>
          <a:p>
            <a:pPr lvl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sz="2200" dirty="0">
                <a:solidFill>
                  <a:schemeClr val="tx2"/>
                </a:solidFill>
                <a:latin typeface="Palatino Linotype" panose="02040502050505030304" pitchFamily="18" charset="0"/>
              </a:rPr>
              <a:t>izjednačava se s </a:t>
            </a:r>
            <a:r>
              <a:rPr lang="hr-HR" sz="22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Odinom </a:t>
            </a:r>
            <a:r>
              <a:rPr lang="hr-HR" sz="2200" dirty="0">
                <a:solidFill>
                  <a:schemeClr val="tx2"/>
                </a:solidFill>
                <a:latin typeface="Palatino Linotype" panose="02040502050505030304" pitchFamily="18" charset="0"/>
              </a:rPr>
              <a:t>(bijesni ratnik i čarobnjak; gospodar runa: umjetnosti, </a:t>
            </a:r>
          </a:p>
          <a:p>
            <a:pPr marL="457200" lvl="1" indent="0">
              <a:spcAft>
                <a:spcPts val="0"/>
              </a:spcAft>
              <a:buNone/>
              <a:defRPr/>
            </a:pPr>
            <a:r>
              <a:rPr lang="hr-HR" sz="2200" dirty="0">
                <a:solidFill>
                  <a:schemeClr val="tx2"/>
                </a:solidFill>
                <a:latin typeface="Palatino Linotype" panose="02040502050505030304" pitchFamily="18" charset="0"/>
              </a:rPr>
              <a:t>    pjesništva i magije)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0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Dies Mercurii = Wednesday</a:t>
            </a:r>
            <a:endParaRPr lang="hr-HR" sz="20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687387" lvl="1" indent="-342900" fontAlgn="auto">
              <a:spcAft>
                <a:spcPts val="0"/>
              </a:spcAft>
              <a:buFontTx/>
              <a:buChar char="-"/>
              <a:defRPr/>
            </a:pPr>
            <a:r>
              <a:rPr lang="hr-HR" sz="22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Loki</a:t>
            </a:r>
            <a:r>
              <a:rPr lang="hr-HR" sz="2200" dirty="0">
                <a:solidFill>
                  <a:schemeClr val="tx2"/>
                </a:solidFill>
                <a:latin typeface="Palatino Linotype" panose="02040502050505030304" pitchFamily="18" charset="0"/>
              </a:rPr>
              <a:t> je germanski bog-varalica</a:t>
            </a:r>
          </a:p>
          <a:p>
            <a:pPr marL="180975" indent="-1809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b="1" i="1" dirty="0">
                <a:solidFill>
                  <a:schemeClr val="tx2"/>
                </a:solidFill>
                <a:latin typeface="Palatino Linotype" panose="02040502050505030304" pitchFamily="18" charset="0"/>
                <a:cs typeface="Arial" charset="0"/>
              </a:rPr>
              <a:t>P</a:t>
            </a:r>
            <a:r>
              <a:rPr lang="en-US" sz="2400" b="1" i="1" dirty="0" err="1">
                <a:solidFill>
                  <a:schemeClr val="tx2"/>
                </a:solidFill>
                <a:latin typeface="Palatino Linotype" panose="02040502050505030304" pitchFamily="18" charset="0"/>
                <a:cs typeface="Arial" charset="0"/>
              </a:rPr>
              <a:t>ūş</a:t>
            </a:r>
            <a:r>
              <a:rPr lang="hr-HR" sz="2400" b="1" i="1" dirty="0">
                <a:solidFill>
                  <a:schemeClr val="tx2"/>
                </a:solidFill>
                <a:latin typeface="Palatino Linotype" panose="02040502050505030304" pitchFamily="18" charset="0"/>
                <a:cs typeface="Arial" charset="0"/>
              </a:rPr>
              <a:t>an</a:t>
            </a:r>
            <a:r>
              <a:rPr lang="hr-HR" sz="2400" b="1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= indijski bog putovanja i pratilac duša (psihopomp), zaštitnik stoke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sz="1800" dirty="0">
                <a:solidFill>
                  <a:schemeClr val="tx2"/>
                </a:solidFill>
                <a:latin typeface="Palatino Linotype" panose="02040502050505030304" pitchFamily="18" charset="0"/>
              </a:rPr>
              <a:t>ime mu je možda isto kao i Pan u Grčkoj (Hermesov sin)</a:t>
            </a:r>
          </a:p>
          <a:p>
            <a:pPr marL="180975" indent="-1809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Etruščani Merkura zovu </a:t>
            </a:r>
            <a:r>
              <a:rPr lang="hr-HR" sz="2400" b="1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Turms 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(iz grčkog)</a:t>
            </a:r>
            <a:endParaRPr lang="hr-HR" sz="2400" i="1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180975" indent="-1809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Sumerski </a:t>
            </a:r>
            <a:r>
              <a:rPr lang="hr-HR" sz="2400" b="1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Lugalbanda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 – najmlađi brat, dosjetljiv </a:t>
            </a:r>
          </a:p>
          <a:p>
            <a:pPr lvl="1">
              <a:spcAft>
                <a:spcPts val="0"/>
              </a:spcAft>
              <a:defRPr/>
            </a:pPr>
            <a:r>
              <a:rPr lang="hr-HR" sz="1800" dirty="0">
                <a:solidFill>
                  <a:schemeClr val="tx2"/>
                </a:solidFill>
                <a:latin typeface="Palatino Linotype" panose="02040502050505030304" pitchFamily="18" charset="0"/>
              </a:rPr>
              <a:t>krađa stoke i pećina, glasnik (otac junaka Gilgameša)</a:t>
            </a:r>
          </a:p>
          <a:p>
            <a:pPr marL="342900" lvl="1" indent="-342900">
              <a:spcAft>
                <a:spcPts val="0"/>
              </a:spcAft>
              <a:defRPr/>
            </a:pPr>
            <a:endParaRPr lang="hr-HR" sz="24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180975" indent="-1809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Hermes Htonije u Ateni se štuje s Dionizom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332"/>
            <a:ext cx="4691062" cy="6461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Mitovi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9144000" cy="60960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Aft>
                <a:spcPct val="0"/>
              </a:spcAft>
            </a:pPr>
            <a:r>
              <a:rPr lang="hr-HR" altLang="sr-Latn-R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Ubojica Arga</a:t>
            </a:r>
          </a:p>
          <a:p>
            <a:pPr>
              <a:spcAft>
                <a:spcPct val="0"/>
              </a:spcAft>
            </a:pPr>
            <a:r>
              <a:rPr lang="hr-HR" altLang="sr-Latn-R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Kradljivac od rođenja </a:t>
            </a:r>
          </a:p>
          <a:p>
            <a:pPr lvl="1">
              <a:spcAft>
                <a:spcPct val="0"/>
              </a:spcAft>
            </a:pPr>
            <a:r>
              <a:rPr lang="hr-HR" altLang="sr-Latn-R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Rođen na planini </a:t>
            </a:r>
          </a:p>
          <a:p>
            <a:pPr lvl="1">
              <a:spcAft>
                <a:spcPct val="0"/>
              </a:spcAft>
              <a:buFont typeface="Arial" charset="0"/>
              <a:buNone/>
            </a:pPr>
            <a:r>
              <a:rPr lang="hr-HR" altLang="sr-Latn-R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	Kileni u Arkadiji</a:t>
            </a:r>
          </a:p>
          <a:p>
            <a:pPr lvl="1">
              <a:spcAft>
                <a:spcPct val="0"/>
              </a:spcAft>
            </a:pPr>
            <a:r>
              <a:rPr lang="hr-HR" altLang="sr-Latn-R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Apolonova stoka</a:t>
            </a:r>
          </a:p>
          <a:p>
            <a:pPr>
              <a:spcAft>
                <a:spcPct val="0"/>
              </a:spcAft>
            </a:pPr>
            <a:r>
              <a:rPr lang="hr-HR" altLang="sr-Latn-R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Djeca:</a:t>
            </a:r>
          </a:p>
          <a:p>
            <a:pPr lvl="1">
              <a:spcAft>
                <a:spcPct val="0"/>
              </a:spcAft>
              <a:buFont typeface="Arial" charset="0"/>
              <a:buChar char="–"/>
            </a:pPr>
            <a:r>
              <a:rPr lang="hr-HR" altLang="sr-Latn-R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Hermafrodit</a:t>
            </a:r>
            <a:r>
              <a:rPr lang="hr-HR" altLang="sr-Latn-R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s Afroditom</a:t>
            </a:r>
          </a:p>
          <a:p>
            <a:pPr lvl="1">
              <a:spcAft>
                <a:spcPct val="0"/>
              </a:spcAft>
              <a:buFont typeface="Arial" charset="0"/>
              <a:buChar char="–"/>
            </a:pPr>
            <a:r>
              <a:rPr lang="hr-HR" altLang="sr-Latn-R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Egipan / Pan </a:t>
            </a:r>
            <a:r>
              <a:rPr lang="hr-HR" altLang="sr-Latn-R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s Driopidom</a:t>
            </a:r>
          </a:p>
          <a:p>
            <a:pPr lvl="1">
              <a:spcAft>
                <a:spcPct val="0"/>
              </a:spcAft>
              <a:buFont typeface="Arial" charset="0"/>
              <a:buChar char="–"/>
            </a:pPr>
            <a:r>
              <a:rPr lang="hr-HR" altLang="sr-Latn-R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Euandar</a:t>
            </a:r>
            <a:r>
              <a:rPr lang="hr-HR" altLang="sr-Latn-R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s nimfom Karmentom </a:t>
            </a:r>
          </a:p>
          <a:p>
            <a:pPr lvl="2">
              <a:spcAft>
                <a:spcPct val="0"/>
              </a:spcAft>
              <a:buFont typeface="Arial" charset="0"/>
              <a:buChar char="–"/>
            </a:pPr>
            <a:r>
              <a:rPr lang="hr-HR" altLang="sr-Latn-R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iz Arkadije odselio na Palatin</a:t>
            </a:r>
          </a:p>
          <a:p>
            <a:pPr lvl="1">
              <a:spcAft>
                <a:spcPct val="0"/>
              </a:spcAft>
              <a:buFont typeface="Arial" charset="0"/>
              <a:buChar char="–"/>
            </a:pPr>
            <a:r>
              <a:rPr lang="hr-HR" altLang="sr-Latn-R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Satiri</a:t>
            </a:r>
            <a:r>
              <a:rPr lang="hr-HR" altLang="sr-Latn-R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s nimfom Iftimom</a:t>
            </a:r>
          </a:p>
          <a:p>
            <a:pPr lvl="1">
              <a:spcAft>
                <a:spcPct val="0"/>
              </a:spcAft>
              <a:buFont typeface="Arial" charset="0"/>
              <a:buChar char="–"/>
            </a:pPr>
            <a:r>
              <a:rPr lang="hr-HR" altLang="sr-Latn-R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Kerik</a:t>
            </a:r>
            <a:r>
              <a:rPr lang="hr-HR" altLang="sr-Latn-R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s Aglaurom, </a:t>
            </a:r>
            <a:r>
              <a:rPr lang="hr-HR" altLang="sr-Latn-R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Kefal</a:t>
            </a:r>
            <a:r>
              <a:rPr lang="hr-HR" altLang="sr-Latn-R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s Hersom </a:t>
            </a:r>
          </a:p>
          <a:p>
            <a:pPr lvl="1">
              <a:spcAft>
                <a:spcPct val="0"/>
              </a:spcAft>
              <a:buFont typeface="Arial" charset="0"/>
              <a:buChar char="–"/>
            </a:pPr>
            <a:r>
              <a:rPr lang="hr-HR" altLang="sr-Latn-R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cs typeface="Times New Roman" pitchFamily="18" charset="0"/>
              </a:rPr>
              <a:t>Autolik </a:t>
            </a:r>
            <a:r>
              <a:rPr lang="hr-HR" altLang="sr-Latn-R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cs typeface="Times New Roman" pitchFamily="18" charset="0"/>
              </a:rPr>
              <a:t>s Hionom</a:t>
            </a:r>
          </a:p>
          <a:p>
            <a:pPr lvl="2">
              <a:spcAft>
                <a:spcPct val="0"/>
              </a:spcAft>
              <a:buFont typeface="Arial" charset="0"/>
              <a:buChar char="–"/>
            </a:pPr>
            <a:r>
              <a:rPr lang="hr-HR" altLang="sr-Latn-R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cs typeface="Times New Roman" pitchFamily="18" charset="0"/>
              </a:rPr>
              <a:t>Autolikova kći Antikleja je Odisejeva majka, a otac mu je možda </a:t>
            </a:r>
            <a:r>
              <a:rPr lang="hr-HR" altLang="sr-Latn-R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cs typeface="Times New Roman" pitchFamily="18" charset="0"/>
              </a:rPr>
              <a:t>Sizif</a:t>
            </a:r>
            <a:endParaRPr lang="hr-HR" altLang="sr-Latn-RS" sz="2400" dirty="0">
              <a:solidFill>
                <a:schemeClr val="bg2">
                  <a:lumMod val="20000"/>
                  <a:lumOff val="80000"/>
                </a:schemeClr>
              </a:solidFill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pic>
        <p:nvPicPr>
          <p:cNvPr id="10242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613" y="0"/>
            <a:ext cx="5487987" cy="320198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ChangeArrowheads="1"/>
          </p:cNvSpPr>
          <p:nvPr>
            <p:ph type="title"/>
          </p:nvPr>
        </p:nvSpPr>
        <p:spPr>
          <a:xfrm>
            <a:off x="2268538" y="5805488"/>
            <a:ext cx="4895850" cy="7651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Silen, Hermes i Dioniz</a:t>
            </a:r>
          </a:p>
        </p:txBody>
      </p:sp>
      <p:pic>
        <p:nvPicPr>
          <p:cNvPr id="14339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6226175" cy="46434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462" y="2007888"/>
            <a:ext cx="3741737" cy="147002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Dioniz</a:t>
            </a:r>
            <a:br>
              <a:rPr lang="hr-HR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r-HR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r-HR" i="1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ionysos</a:t>
            </a:r>
            <a:r>
              <a:rPr lang="hr-HR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hr-HR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6" descr="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5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1535" y="4293096"/>
            <a:ext cx="3813721" cy="25649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512" y="188640"/>
            <a:ext cx="8712968" cy="6335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Sin Zeusa i Tebanke Semele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smatralo ga se najmlađim uvozom na Olimp dok mu ime nisu našli na pločicama Lineara B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Štovanje mu vjerojatno potječe iz Frigije, Lidije ili Trakije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Ime možda znači “Zeusov štićenik”</a:t>
            </a:r>
            <a:endParaRPr lang="hr-HR" sz="2400" dirty="0">
              <a:solidFill>
                <a:schemeClr val="tx2"/>
              </a:solidFill>
              <a:latin typeface="Palatino Linotype" panose="02040502050505030304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Bog plodova s drveta, pogotovo grožđa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odnosi brigu, donosi veselje i mahnitost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Zaštitnik je ditiramba i drame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Svete su mu loza i bršljan, od životinja najčešće pantera i magarac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Pratnju mu čine satiri, sileni, menade i bakhe</a:t>
            </a:r>
          </a:p>
          <a:p>
            <a:pPr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Svetišta: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000" kern="1200" spc="30" baseline="0" dirty="0">
                <a:solidFill>
                  <a:schemeClr val="tx2"/>
                </a:solidFill>
                <a:latin typeface="Palatino Linotype" panose="02040502050505030304" pitchFamily="18" charset="0"/>
              </a:rPr>
              <a:t>Otok Naks </a:t>
            </a:r>
            <a:endParaRPr lang="hr-HR" sz="20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kern="1200" spc="30" baseline="0" dirty="0">
                <a:solidFill>
                  <a:schemeClr val="tx2"/>
                </a:solidFill>
                <a:latin typeface="Palatino Linotype" panose="02040502050505030304" pitchFamily="18" charset="0"/>
              </a:rPr>
              <a:t>Arijadna – gospodarica labirinta</a:t>
            </a:r>
            <a:endParaRPr lang="hr-HR" sz="24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000" kern="1200" spc="30" baseline="0" dirty="0">
                <a:solidFill>
                  <a:schemeClr val="tx2"/>
                </a:solidFill>
                <a:latin typeface="Palatino Linotype" panose="02040502050505030304" pitchFamily="18" charset="0"/>
              </a:rPr>
              <a:t>Uz kazalište na obronku atenske 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</a:rPr>
              <a:t>    </a:t>
            </a:r>
            <a:r>
              <a:rPr lang="hr-HR" sz="2000" kern="1200" spc="30" baseline="0" dirty="0">
                <a:solidFill>
                  <a:schemeClr val="tx2"/>
                </a:solidFill>
                <a:latin typeface="Palatino Linotype" panose="02040502050505030304" pitchFamily="18" charset="0"/>
              </a:rPr>
              <a:t>Akropole</a:t>
            </a:r>
            <a:endParaRPr lang="hr-HR" sz="2800" dirty="0">
              <a:solidFill>
                <a:schemeClr val="tx2"/>
              </a:solidFill>
              <a:latin typeface="Palatino Linotype" panose="020405020505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7" b="98329" l="3382" r="89372">
                        <a14:foregroundMark x1="28986" y1="5967" x2="38164" y2="11456"/>
                        <a14:foregroundMark x1="33816" y1="3341" x2="46377" y2="2387"/>
                        <a14:foregroundMark x1="86957" y1="55847" x2="88889" y2="32458"/>
                        <a14:foregroundMark x1="68599" y1="95704" x2="73913" y2="83532"/>
                        <a14:foregroundMark x1="73913" y1="83532" x2="76329" y2="83055"/>
                        <a14:foregroundMark x1="3382" y1="98329" x2="16425" y2="93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1" y="2705003"/>
            <a:ext cx="2051720" cy="4152998"/>
          </a:xfrm>
          <a:noFill/>
          <a:effectLst/>
        </p:spPr>
      </p:pic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6632"/>
            <a:ext cx="8568630" cy="640799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U Rim dolazi 496. g. pr. Kr. kao član eleuzinske trijade i izjednačava se s </a:t>
            </a:r>
            <a:r>
              <a:rPr lang="hr-HR" sz="2400" b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Liberom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Liber (Pater) je italski bog plodnosti pa i vina, oženjen Prozerpinom (Liberom)</a:t>
            </a:r>
          </a:p>
          <a:p>
            <a:pPr lvl="1"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ima hram kraj </a:t>
            </a:r>
            <a:r>
              <a:rPr lang="hr-HR" sz="2400" i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Cirka maksima 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s Cererom i Liberom </a:t>
            </a:r>
          </a:p>
          <a:p>
            <a:pPr lvl="2">
              <a:defRPr/>
            </a:pPr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u njemu su se čuvale odluke senata, a pod nadzorom je plebejskih edila </a:t>
            </a:r>
          </a:p>
          <a:p>
            <a:pPr marL="342900" lvl="1" indent="-342900" eaLnBrk="1" hangingPunct="1">
              <a:buClr>
                <a:schemeClr val="tx2"/>
              </a:buClr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Rimljani ga najčešće zovu </a:t>
            </a:r>
            <a:r>
              <a:rPr lang="hr-HR" sz="2400" u="sng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Bakho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 (</a:t>
            </a:r>
            <a:r>
              <a:rPr lang="hr-HR" sz="2400" i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Bacchus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Naziva se još i: </a:t>
            </a:r>
          </a:p>
          <a:p>
            <a:pPr lvl="1">
              <a:defRPr/>
            </a:pPr>
            <a:r>
              <a:rPr lang="hr-HR" sz="18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Iakho (Eleuzina, Demetrin sin)</a:t>
            </a:r>
          </a:p>
          <a:p>
            <a:pPr lvl="1">
              <a:defRPr/>
            </a:pPr>
            <a:r>
              <a:rPr lang="hr-HR" sz="18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Zagrej (Delfi, Perzefonin sin)</a:t>
            </a:r>
          </a:p>
          <a:p>
            <a:pPr lvl="1">
              <a:spcBef>
                <a:spcPts val="0"/>
              </a:spcBef>
              <a:defRPr/>
            </a:pPr>
            <a:r>
              <a:rPr lang="hr-HR" sz="18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Sabazije (frigijski bog, štuje se i u Trakiji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Etr. </a:t>
            </a:r>
            <a:r>
              <a:rPr lang="hr-HR" sz="2400" b="1" i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Fufluns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Kod Egipćana ga poistovjećuju s Ozirisom</a:t>
            </a:r>
          </a:p>
        </p:txBody>
      </p:sp>
    </p:spTree>
    <p:extLst>
      <p:ext uri="{BB962C8B-B14F-4D97-AF65-F5344CB8AC3E}">
        <p14:creationId xmlns:p14="http://schemas.microsoft.com/office/powerpoint/2010/main" val="252493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7543800" cy="785812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Liberove Svečanosti u Rimu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512" y="1772816"/>
            <a:ext cx="8856984" cy="4969296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Osim Liberalija ima nekih koje više nisu njegove</a:t>
            </a:r>
            <a:endParaRPr lang="hr-HR" sz="2400" dirty="0">
              <a:solidFill>
                <a:schemeClr val="tx2"/>
              </a:solidFill>
              <a:latin typeface="Palatino Linotype" panose="02040502050505030304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hr-HR" sz="28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Liberove su izvorno bile: </a:t>
            </a:r>
          </a:p>
          <a:p>
            <a:pPr lvl="2">
              <a:defRPr/>
            </a:pPr>
            <a:r>
              <a:rPr lang="hr-HR" sz="2400" i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Vinalia priora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 (23. aprila); </a:t>
            </a:r>
            <a:r>
              <a:rPr lang="hr-HR" sz="2400" i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Vinalia rustica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 (19. augusta) 	</a:t>
            </a:r>
            <a:r>
              <a:rPr lang="hr-HR" sz="28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= 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sve Jupiterove</a:t>
            </a:r>
          </a:p>
          <a:p>
            <a:pPr lvl="2">
              <a:defRPr/>
            </a:pPr>
            <a:r>
              <a:rPr lang="hr-HR" sz="2400" i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Ludi plebei 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(4.-17. novembra)</a:t>
            </a:r>
          </a:p>
          <a:p>
            <a:pPr lvl="1">
              <a:defRPr/>
            </a:pPr>
            <a:r>
              <a:rPr lang="hr-HR" sz="28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1. septembra na Aventinu se slavi Jupiter Liber</a:t>
            </a:r>
          </a:p>
          <a:p>
            <a:pPr lvl="2"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izjednačeni preko vinskih svetkovina</a:t>
            </a:r>
          </a:p>
        </p:txBody>
      </p:sp>
    </p:spTree>
    <p:extLst>
      <p:ext uri="{BB962C8B-B14F-4D97-AF65-F5344CB8AC3E}">
        <p14:creationId xmlns:p14="http://schemas.microsoft.com/office/powerpoint/2010/main" val="27461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ac_ori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1030" y="0"/>
            <a:ext cx="2815225" cy="2996952"/>
          </a:xfr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8828" y="2872019"/>
            <a:ext cx="2119556" cy="40497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/>
          <a:lstStyle/>
          <a:p>
            <a:pPr eaLnBrk="1" hangingPunct="1">
              <a:defRPr/>
            </a:pPr>
            <a:r>
              <a:rPr lang="hr-HR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Bakanalije</a:t>
            </a:r>
            <a:r>
              <a:rPr lang="hr-HR" sz="32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</a:t>
            </a:r>
            <a:r>
              <a:rPr lang="hr-HR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(</a:t>
            </a:r>
            <a:r>
              <a:rPr lang="hr-HR" sz="32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Bacchanalia</a:t>
            </a:r>
            <a:r>
              <a:rPr lang="hr-HR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)</a:t>
            </a:r>
            <a:endParaRPr lang="hr-HR" sz="3200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808"/>
            <a:ext cx="8893175" cy="482381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Odigravaju se svaki mjesec, po 5 dana </a:t>
            </a:r>
          </a:p>
          <a:p>
            <a:pPr eaLnBrk="1" hangingPunct="1">
              <a:defRPr/>
            </a:pPr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Inicijacija je 10 dana seksualne apstinencije, </a:t>
            </a:r>
          </a:p>
          <a:p>
            <a:pPr marL="0" indent="0" eaLnBrk="1" hangingPunct="1">
              <a:buNone/>
              <a:defRPr/>
            </a:pPr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      onda svečani obrok, čišćenje vodom i </a:t>
            </a:r>
          </a:p>
          <a:p>
            <a:pPr marL="0" indent="0" eaLnBrk="1" hangingPunct="1">
              <a:buNone/>
              <a:defRPr/>
            </a:pPr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      uvođenje u hram (svi staleži, ne stariji od 20 godina)</a:t>
            </a:r>
          </a:p>
          <a:p>
            <a:pPr eaLnBrk="1" hangingPunct="1">
              <a:defRPr/>
            </a:pPr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Predaje se jelu, piću i seksualnom užitku, bacaju se </a:t>
            </a:r>
          </a:p>
          <a:p>
            <a:pPr marL="0" indent="0" eaLnBrk="1" hangingPunct="1">
              <a:buNone/>
              <a:defRPr/>
            </a:pPr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      zapaljene baklje u Tiber </a:t>
            </a:r>
          </a:p>
          <a:p>
            <a:pPr lvl="1" eaLnBrk="1" hangingPunct="1">
              <a:defRPr/>
            </a:pPr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Vjerojatno se nose i maske</a:t>
            </a:r>
          </a:p>
          <a:p>
            <a:pPr eaLnBrk="1" hangingPunct="1">
              <a:defRPr/>
            </a:pPr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186. pr. Kr. možda i 7000 iniciranih, sudilo im se 30 </a:t>
            </a:r>
          </a:p>
          <a:p>
            <a:pPr marL="0" indent="0" eaLnBrk="1" hangingPunct="1">
              <a:spcAft>
                <a:spcPts val="0"/>
              </a:spcAft>
              <a:buNone/>
              <a:defRPr/>
            </a:pPr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       dana </a:t>
            </a:r>
          </a:p>
          <a:p>
            <a:pPr lvl="1" eaLnBrk="1" hangingPunct="1">
              <a:defRPr/>
            </a:pPr>
            <a:r>
              <a:rPr lang="hr-HR" sz="2000" i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Senatus consultum de Bacchanalibus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838" y="6166725"/>
            <a:ext cx="677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Žena koja slavi misterije (možda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bakhantica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?)</a:t>
            </a:r>
          </a:p>
          <a:p>
            <a:pPr algn="r"/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Freska iz Pompeja</a:t>
            </a:r>
          </a:p>
        </p:txBody>
      </p:sp>
    </p:spTree>
    <p:extLst>
      <p:ext uri="{BB962C8B-B14F-4D97-AF65-F5344CB8AC3E}">
        <p14:creationId xmlns:p14="http://schemas.microsoft.com/office/powerpoint/2010/main" val="275846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892" y="3762375"/>
            <a:ext cx="2143125" cy="30956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640" y="332656"/>
            <a:ext cx="4752528" cy="5798269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Ima puno mitova o neprihvaćanju Dioniza (ili njegova kulta):</a:t>
            </a:r>
          </a:p>
          <a:p>
            <a:pPr lvl="1">
              <a:defRPr/>
            </a:pPr>
            <a:r>
              <a:rPr lang="hr-HR" sz="2400" b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Semela</a:t>
            </a:r>
          </a:p>
          <a:p>
            <a:pPr lvl="1">
              <a:defRPr/>
            </a:pPr>
            <a:r>
              <a:rPr lang="hr-HR" sz="2400" b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Likurg</a:t>
            </a:r>
          </a:p>
          <a:p>
            <a:pPr lvl="1"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Gusari</a:t>
            </a:r>
          </a:p>
          <a:p>
            <a:pPr lvl="1">
              <a:defRPr/>
            </a:pPr>
            <a:r>
              <a:rPr lang="hr-HR" sz="2400" b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Pentej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 (</a:t>
            </a:r>
            <a:r>
              <a:rPr lang="hr-HR" sz="2400" i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Bakhe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Djeca:</a:t>
            </a:r>
          </a:p>
          <a:p>
            <a:pPr lvl="1"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S </a:t>
            </a:r>
            <a:r>
              <a:rPr lang="hr-HR" sz="2400" b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Arijadnom 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(koju je ostavio </a:t>
            </a:r>
            <a:r>
              <a:rPr lang="hr-HR" sz="2400" b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Tezej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) ima Enopija, Toanta, ...</a:t>
            </a:r>
          </a:p>
          <a:p>
            <a:pPr lvl="1"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S Afroditom ima tri </a:t>
            </a:r>
            <a:r>
              <a:rPr lang="hr-HR" sz="2400" b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Harite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, </a:t>
            </a:r>
            <a:r>
              <a:rPr lang="hr-HR" sz="2400" b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Himeneja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 i </a:t>
            </a:r>
            <a:r>
              <a:rPr lang="hr-HR" sz="2400" b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Prijapa</a:t>
            </a:r>
            <a:endParaRPr lang="hr-HR" sz="2400" dirty="0">
              <a:solidFill>
                <a:schemeClr val="tx2"/>
              </a:solidFill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pic>
        <p:nvPicPr>
          <p:cNvPr id="8196" name="Picture 4" descr="prij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678" y="3184428"/>
            <a:ext cx="2362101" cy="3638029"/>
          </a:xfrm>
          <a:noFill/>
          <a:effectLst>
            <a:softEdge rad="63500"/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3085096" cy="23696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786" y="28065"/>
            <a:ext cx="2411214" cy="250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6584141"/>
            <a:ext cx="4623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http://www.psychology.sunysb.edu/attachment/gallery/theseus/thes-ari.jpg</a:t>
            </a:r>
          </a:p>
        </p:txBody>
      </p:sp>
    </p:spTree>
    <p:extLst>
      <p:ext uri="{BB962C8B-B14F-4D97-AF65-F5344CB8AC3E}">
        <p14:creationId xmlns:p14="http://schemas.microsoft.com/office/powerpoint/2010/main" val="303762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706090"/>
          </a:xfrm>
        </p:spPr>
        <p:txBody>
          <a:bodyPr/>
          <a:lstStyle/>
          <a:p>
            <a:pPr algn="ctr"/>
            <a:r>
              <a:rPr lang="hr-HR" sz="2800" cap="none" dirty="0">
                <a:solidFill>
                  <a:schemeClr val="bg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Ime je dobio po Maji, italskoj božici proljeća</a:t>
            </a:r>
            <a:endParaRPr lang="en-GB" sz="2800" cap="none" dirty="0">
              <a:solidFill>
                <a:schemeClr val="bg1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23528" y="1010349"/>
            <a:ext cx="8288188" cy="55939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1. </a:t>
            </a:r>
            <a:r>
              <a:rPr lang="hr-HR" sz="20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Kalendae 	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F	Maiae / Bonae Deae</a:t>
            </a:r>
            <a:endParaRPr lang="hr-HR" sz="2000" b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9. 		N	</a:t>
            </a:r>
            <a:r>
              <a:rPr lang="hr-HR" sz="20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religiosus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; 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Lemuria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11.		N	</a:t>
            </a:r>
            <a:r>
              <a:rPr lang="hr-HR" sz="20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religiosus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; 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Lemuria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13.		N	</a:t>
            </a:r>
            <a:r>
              <a:rPr lang="hr-HR" sz="20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religiosus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; 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Lemuria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14. 		C 	Argei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15. </a:t>
            </a:r>
            <a:r>
              <a:rPr lang="hr-HR" sz="20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Idus 	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NP	natalis Mercuri / 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Mercuralia</a:t>
            </a:r>
            <a:endParaRPr lang="hr-HR" sz="20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21. 		NP	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Agonalia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23. 		NP	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Tubilustrium /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Feriae Volcano</a:t>
            </a:r>
          </a:p>
          <a:p>
            <a:pPr marL="0" indent="0">
              <a:lnSpc>
                <a:spcPct val="150000"/>
              </a:lnSpc>
              <a:buNone/>
            </a:pPr>
            <a:endParaRPr lang="hr-HR" sz="11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(29.		C 	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Ambarvalia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)</a:t>
            </a:r>
            <a:endParaRPr lang="en-GB" sz="20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2" b="94462" l="6390" r="94569">
                        <a14:foregroundMark x1="9904" y1="72615" x2="6709" y2="53846"/>
                        <a14:foregroundMark x1="6709" y1="53846" x2="9585" y2="34769"/>
                        <a14:foregroundMark x1="42492" y1="10462" x2="62620" y2="4000"/>
                        <a14:foregroundMark x1="62620" y1="4000" x2="81789" y2="4000"/>
                        <a14:foregroundMark x1="81789" y1="4000" x2="88179" y2="6462"/>
                        <a14:foregroundMark x1="23003" y1="15077" x2="29393" y2="2769"/>
                        <a14:foregroundMark x1="9904" y1="29231" x2="17891" y2="22154"/>
                        <a14:foregroundMark x1="27157" y1="88615" x2="43450" y2="94462"/>
                        <a14:foregroundMark x1="43450" y1="94462" x2="62620" y2="94769"/>
                        <a14:foregroundMark x1="62620" y1="94769" x2="76038" y2="88615"/>
                        <a14:foregroundMark x1="88818" y1="76308" x2="95208" y2="59077"/>
                        <a14:foregroundMark x1="95208" y1="59077" x2="94569" y2="40000"/>
                        <a14:foregroundMark x1="94569" y1="40000" x2="89776" y2="30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007925"/>
            <a:ext cx="3273584" cy="339506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3185" y="6581001"/>
            <a:ext cx="62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http://en.wikipedia.org/wiki/Maia_(mythology)#/media/File:Cup_Mercury_Maia_CdM.jpg</a:t>
            </a:r>
          </a:p>
        </p:txBody>
      </p:sp>
    </p:spTree>
    <p:extLst>
      <p:ext uri="{BB962C8B-B14F-4D97-AF65-F5344CB8AC3E}">
        <p14:creationId xmlns:p14="http://schemas.microsoft.com/office/powerpoint/2010/main" val="37341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754" y="3023930"/>
            <a:ext cx="2857500" cy="381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1. </a:t>
            </a:r>
            <a:r>
              <a:rPr lang="hr-HR" sz="4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maja: </a:t>
            </a:r>
            <a:r>
              <a:rPr lang="hr-H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</a:t>
            </a:r>
            <a:r>
              <a:rPr lang="hr-HR" sz="40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aia / Bona Dea</a:t>
            </a:r>
            <a:endParaRPr lang="hr-H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412777"/>
            <a:ext cx="8568952" cy="5173542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Maja &lt; </a:t>
            </a:r>
            <a:r>
              <a:rPr lang="hr-HR" sz="20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maius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„veći” (personifikacija rasta)</a:t>
            </a:r>
          </a:p>
          <a:p>
            <a:pPr lvl="1"/>
            <a:r>
              <a:rPr lang="hr-HR" sz="18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žena Vulkanova (žrtvu joj prinosi Vulkanov flamen), izjednačavana sa Zemljom i Dobrom Božicom</a:t>
            </a:r>
          </a:p>
          <a:p>
            <a:pPr lvl="1"/>
            <a:r>
              <a:rPr lang="hr-HR" sz="18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Kasnije izjednačena s grčkom Majom, majkom Hermesa sa Zeusom</a:t>
            </a:r>
          </a:p>
          <a:p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Bona Dea</a:t>
            </a:r>
          </a:p>
          <a:p>
            <a:pPr lvl="1"/>
            <a:r>
              <a:rPr lang="hr-HR" sz="18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Čestitost i plodnost žena?</a:t>
            </a:r>
          </a:p>
          <a:p>
            <a:pPr lvl="1"/>
            <a:r>
              <a:rPr lang="hr-HR" sz="18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Kultove joj vode Vestalke</a:t>
            </a:r>
          </a:p>
          <a:p>
            <a:pPr lvl="1"/>
            <a:r>
              <a:rPr lang="hr-HR" sz="18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hram na </a:t>
            </a:r>
            <a:r>
              <a:rPr lang="hr-HR" sz="1800" dirty="0" err="1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Aventinu</a:t>
            </a:r>
            <a:r>
              <a:rPr lang="hr-HR" sz="18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(plebejci)</a:t>
            </a:r>
          </a:p>
          <a:p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Svečanost u kući magistrata s </a:t>
            </a:r>
            <a:r>
              <a:rPr lang="hr-HR" sz="20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imperijem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ili </a:t>
            </a:r>
          </a:p>
          <a:p>
            <a:pPr marL="0" indent="0">
              <a:buNone/>
            </a:pPr>
            <a:r>
              <a:rPr lang="hr-HR" sz="20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  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vrhovnog svećenika</a:t>
            </a:r>
          </a:p>
          <a:p>
            <a:pPr lvl="1"/>
            <a:r>
              <a:rPr lang="hr-HR" sz="18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Početkom decembra (4.)</a:t>
            </a:r>
            <a:endParaRPr lang="hr-HR" sz="20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lvl="1"/>
            <a:r>
              <a:rPr lang="hr-HR" sz="18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Zabranjena muškarcima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6522232"/>
            <a:ext cx="5434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http://www.stilus.nl/oudheid/wdo/ROME/GODSDIEN/BONADEA.html</a:t>
            </a:r>
          </a:p>
        </p:txBody>
      </p:sp>
    </p:spTree>
    <p:extLst>
      <p:ext uri="{BB962C8B-B14F-4D97-AF65-F5344CB8AC3E}">
        <p14:creationId xmlns:p14="http://schemas.microsoft.com/office/powerpoint/2010/main" val="2503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990" y="1"/>
            <a:ext cx="4668010" cy="350100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00"/>
            <a:ext cx="4355976" cy="1403338"/>
          </a:xfrm>
        </p:spPr>
        <p:txBody>
          <a:bodyPr/>
          <a:lstStyle/>
          <a:p>
            <a:pPr algn="ctr"/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</a:t>
            </a:r>
            <a:r>
              <a:rPr lang="hr-HR" sz="4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emurije </a:t>
            </a:r>
            <a:r>
              <a:rPr lang="hr-H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sz="40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Lemuria</a:t>
            </a:r>
            <a:r>
              <a:rPr lang="hr-H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431938"/>
            <a:ext cx="8640960" cy="4966907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9., 11. i 13. maja</a:t>
            </a:r>
          </a:p>
          <a:p>
            <a:pPr>
              <a:spcAft>
                <a:spcPts val="0"/>
              </a:spcAft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Posvećen svim mrtvima iz </a:t>
            </a:r>
          </a:p>
          <a:p>
            <a:pPr marL="0" indent="0">
              <a:spcAft>
                <a:spcPts val="0"/>
              </a:spcAft>
              <a:buNone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    kućanstva koji tih dana izlaze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    na gornji svijet i traže hranu 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    (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lemures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Svaki 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pater familias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prolazi ritual tjeranja duhova:</a:t>
            </a:r>
          </a:p>
          <a:p>
            <a:pPr lvl="1"/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ustane u ponoć, opere ruke i bosonog prođe po kući pljujući iz usta 9 zrna graha uz riječi „ovime otkupljujem sebe i svoje”</a:t>
            </a:r>
          </a:p>
          <a:p>
            <a:pPr lvl="1"/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nakon toga opet opere ruke i udara u bakreno posuđe, izgovori 9 puta „duhovi predaka, otiđite!” i pogleda okolo</a:t>
            </a:r>
          </a:p>
          <a:p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Čine cijeli mjesec nepovoljnim</a:t>
            </a:r>
          </a:p>
          <a:p>
            <a:pPr lvl="1"/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u maju se bolje ne ženiti (</a:t>
            </a:r>
            <a:r>
              <a:rPr lang="hr-HR" sz="20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mense Maio nubunt malae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)</a:t>
            </a:r>
            <a:endParaRPr lang="hr-HR" sz="1800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9504" y="6581001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https://romanpolytheist.files.wordpress.com/2012/07/lararium-8.jpg</a:t>
            </a:r>
          </a:p>
        </p:txBody>
      </p:sp>
    </p:spTree>
    <p:extLst>
      <p:ext uri="{BB962C8B-B14F-4D97-AF65-F5344CB8AC3E}">
        <p14:creationId xmlns:p14="http://schemas.microsoft.com/office/powerpoint/2010/main" val="16361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364" y="3083795"/>
            <a:ext cx="3984104" cy="379734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8" b="98932" l="6780" r="97458">
                        <a14:foregroundMark x1="27966" y1="8541" x2="30508" y2="1779"/>
                        <a14:foregroundMark x1="57627" y1="2135" x2="40678" y2="1779"/>
                        <a14:foregroundMark x1="5085" y1="65480" x2="9322" y2="49466"/>
                        <a14:foregroundMark x1="9322" y1="49466" x2="7627" y2="46975"/>
                        <a14:foregroundMark x1="26271" y1="99288" x2="37288" y2="91459"/>
                        <a14:foregroundMark x1="88983" y1="44840" x2="97458" y2="41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-14443"/>
            <a:ext cx="1344328" cy="320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70582"/>
          </a:xfrm>
        </p:spPr>
        <p:txBody>
          <a:bodyPr/>
          <a:lstStyle/>
          <a:p>
            <a:r>
              <a:rPr lang="hr-HR" sz="4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Merkuralije</a:t>
            </a:r>
            <a:r>
              <a:rPr lang="hr-H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(</a:t>
            </a:r>
            <a:r>
              <a:rPr lang="hr-HR" sz="40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Mercuralia</a:t>
            </a:r>
            <a:r>
              <a:rPr lang="hr-H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340769"/>
            <a:ext cx="8282880" cy="48143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hr-HR" sz="28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Na Ide u maju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defRPr/>
            </a:pP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Posveta Merkurovog hrama na Aventinu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defRPr/>
            </a:pP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Merkurov rođendan (</a:t>
            </a:r>
            <a:r>
              <a:rPr lang="hr-HR" sz="2400" i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natalis Mercurī</a:t>
            </a: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defRPr/>
            </a:pPr>
            <a:endParaRPr lang="hr-HR" sz="24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hr-HR" sz="28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Slave ga posebno trgovci</a:t>
            </a: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 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defRPr/>
            </a:pP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prinose mu mirise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defRPr/>
            </a:pP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škrope vodom iz izvora na </a:t>
            </a:r>
          </a:p>
          <a:p>
            <a:pPr marL="457200" lvl="1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    Kapenskim vratima sebe, </a:t>
            </a:r>
          </a:p>
          <a:p>
            <a:pPr marL="457200" lvl="1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    robu i prijevozna sredstva </a:t>
            </a:r>
          </a:p>
          <a:p>
            <a:pPr marL="457200" lvl="1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    (</a:t>
            </a:r>
            <a:r>
              <a:rPr lang="hr-HR" sz="2400" i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aqua Mercurii</a:t>
            </a: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defRPr/>
            </a:pP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ispiru laži i krive zakletve te </a:t>
            </a:r>
          </a:p>
          <a:p>
            <a:pPr marL="457200" lvl="1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    mole za dobitak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514" y="6430323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http://www.vroma.org/~araia/capena.html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0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http://www.ancientworlds.net/aw/Article/1290581</a:t>
            </a:r>
          </a:p>
        </p:txBody>
      </p:sp>
    </p:spTree>
    <p:extLst>
      <p:ext uri="{BB962C8B-B14F-4D97-AF65-F5344CB8AC3E}">
        <p14:creationId xmlns:p14="http://schemas.microsoft.com/office/powerpoint/2010/main" val="14483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009962"/>
            <a:ext cx="6084167" cy="292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266"/>
            <a:ext cx="7924800" cy="754446"/>
          </a:xfrm>
        </p:spPr>
        <p:txBody>
          <a:bodyPr/>
          <a:lstStyle/>
          <a:p>
            <a:r>
              <a:rPr lang="hr-HR" sz="4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Ambarvalije</a:t>
            </a:r>
            <a:r>
              <a:rPr lang="hr-H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(</a:t>
            </a:r>
            <a:r>
              <a:rPr lang="hr-HR" sz="40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Ambarvalia</a:t>
            </a:r>
            <a:r>
              <a:rPr lang="hr-H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8968408" cy="540060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Vrše se krajem svibnja da zaštite žito koje dozrijeva</a:t>
            </a:r>
          </a:p>
          <a:p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Tri puta se obilazi opseg područja Rima s bikom, ovcom i svinjom koje se žrtvuju </a:t>
            </a:r>
            <a:r>
              <a:rPr lang="hr-HR" sz="24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Cereri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 (ili Marsu)</a:t>
            </a:r>
          </a:p>
          <a:p>
            <a:pPr lvl="1"/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</a:rPr>
              <a:t>Za oslobođenje polja od zlih sila (lustracija) 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hr-HR" altLang="sr-Latn-RS" sz="24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Fratres Arvales</a:t>
            </a:r>
            <a:r>
              <a:rPr lang="hr-HR" altLang="sr-Latn-RS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 = arvalska braća </a:t>
            </a:r>
          </a:p>
          <a:p>
            <a:pPr marL="685800" lvl="1">
              <a:spcBef>
                <a:spcPts val="580"/>
              </a:spcBef>
              <a:spcAft>
                <a:spcPts val="0"/>
              </a:spcAft>
              <a:defRPr/>
            </a:pPr>
            <a:r>
              <a:rPr lang="hr-HR" altLang="sr-Latn-RS" sz="2000" dirty="0">
                <a:solidFill>
                  <a:schemeClr val="tx2"/>
                </a:solidFill>
                <a:latin typeface="Palatino Linotype" panose="02040502050505030304" pitchFamily="18" charset="0"/>
              </a:rPr>
              <a:t>12 patricija posvećenih božici </a:t>
            </a:r>
            <a:r>
              <a:rPr lang="hr-HR" altLang="sr-Latn-RS" sz="20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Dea Dia (=Acca Larentia</a:t>
            </a:r>
            <a:r>
              <a:rPr lang="hr-HR" altLang="sr-Latn-RS" sz="2000" dirty="0">
                <a:solidFill>
                  <a:schemeClr val="tx2"/>
                </a:solidFill>
                <a:latin typeface="Palatino Linotype" panose="02040502050505030304" pitchFamily="18" charset="0"/>
              </a:rPr>
              <a:t>, odgojiteljica Romula i Rema) </a:t>
            </a:r>
          </a:p>
          <a:p>
            <a:pPr marL="685800" lvl="1">
              <a:spcBef>
                <a:spcPts val="580"/>
              </a:spcBef>
              <a:spcAft>
                <a:spcPts val="0"/>
              </a:spcAft>
              <a:defRPr/>
            </a:pPr>
            <a:r>
              <a:rPr lang="hr-HR" altLang="sr-Latn-RS" sz="2000" dirty="0">
                <a:solidFill>
                  <a:schemeClr val="tx2"/>
                </a:solidFill>
                <a:latin typeface="Palatino Linotype" panose="02040502050505030304" pitchFamily="18" charset="0"/>
              </a:rPr>
              <a:t>vode procesiju</a:t>
            </a:r>
          </a:p>
          <a:p>
            <a:pPr marL="685800" lvl="1">
              <a:spcBef>
                <a:spcPts val="580"/>
              </a:spcBef>
              <a:spcAft>
                <a:spcPts val="0"/>
              </a:spcAft>
              <a:defRPr/>
            </a:pPr>
            <a:r>
              <a:rPr lang="hr-HR" altLang="sr-Latn-RS" sz="20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Carmen Arvale</a:t>
            </a:r>
            <a:endParaRPr lang="hr-HR" altLang="sr-Latn-RS" sz="20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Postoji i </a:t>
            </a:r>
            <a:r>
              <a:rPr lang="hr-HR" sz="24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Amburbium </a:t>
            </a:r>
          </a:p>
          <a:p>
            <a:pPr lvl="1"/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</a:rPr>
              <a:t>u februaru?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6596344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http://en.wikipedia.org/wiki/Amburbium</a:t>
            </a:r>
          </a:p>
        </p:txBody>
      </p:sp>
    </p:spTree>
    <p:extLst>
      <p:ext uri="{BB962C8B-B14F-4D97-AF65-F5344CB8AC3E}">
        <p14:creationId xmlns:p14="http://schemas.microsoft.com/office/powerpoint/2010/main" val="3915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4941888"/>
            <a:ext cx="77724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Merkur</a:t>
            </a:r>
            <a:endParaRPr lang="hr-HR" sz="4000" i="1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345237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921250" cy="1143000"/>
          </a:xfrm>
        </p:spPr>
        <p:txBody>
          <a:bodyPr/>
          <a:lstStyle/>
          <a:p>
            <a:pPr algn="ctr"/>
            <a:r>
              <a:rPr lang="hr-HR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MERCURIUS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5400600" cy="4493096"/>
          </a:xfrm>
        </p:spPr>
        <p:txBody>
          <a:bodyPr>
            <a:normAutofit/>
          </a:bodyPr>
          <a:lstStyle/>
          <a:p>
            <a:r>
              <a:rPr lang="hr-HR" altLang="sr-Latn-RS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Ime: ~</a:t>
            </a:r>
            <a:r>
              <a:rPr lang="hr-HR" altLang="sr-Latn-RS" sz="24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merx</a:t>
            </a:r>
            <a:r>
              <a:rPr lang="hr-HR" altLang="sr-Latn-RS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 = roba, ili etruščansko</a:t>
            </a:r>
          </a:p>
          <a:p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Sin Jupitera i Maje 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defRPr/>
            </a:pPr>
            <a:r>
              <a:rPr lang="hr-HR" altLang="sr-Latn-RS" sz="2000" dirty="0">
                <a:solidFill>
                  <a:schemeClr val="tx2"/>
                </a:solidFill>
                <a:latin typeface="Palatino Linotype" panose="02040502050505030304" pitchFamily="18" charset="0"/>
              </a:rPr>
              <a:t>ili Neba i Dana (</a:t>
            </a:r>
            <a:r>
              <a:rPr lang="hr-HR" altLang="sr-Latn-RS" sz="20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Caelus </a:t>
            </a:r>
            <a:r>
              <a:rPr lang="hr-HR" altLang="sr-Latn-RS" sz="2000" dirty="0">
                <a:solidFill>
                  <a:schemeClr val="tx2"/>
                </a:solidFill>
                <a:latin typeface="Palatino Linotype" panose="02040502050505030304" pitchFamily="18" charset="0"/>
              </a:rPr>
              <a:t>i </a:t>
            </a:r>
            <a:r>
              <a:rPr lang="hr-HR" altLang="sr-Latn-RS" sz="20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Dies</a:t>
            </a:r>
            <a:r>
              <a:rPr lang="hr-HR" altLang="sr-Latn-RS" sz="2000" dirty="0">
                <a:solidFill>
                  <a:schemeClr val="tx2"/>
                </a:solidFill>
                <a:latin typeface="Palatino Linotype" panose="02040502050505030304" pitchFamily="18" charset="0"/>
              </a:rPr>
              <a:t>)</a:t>
            </a:r>
            <a:r>
              <a:rPr lang="hr-HR" sz="2400" dirty="0">
                <a:latin typeface="Times New Roman" pitchFamily="18" charset="0"/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U Rim uveden 496.g.pr.Kr. kao Hermes, bog trgovaca</a:t>
            </a:r>
          </a:p>
          <a:p>
            <a:pPr lvl="1">
              <a:spcAft>
                <a:spcPct val="0"/>
              </a:spcAft>
            </a:pPr>
            <a:r>
              <a:rPr lang="hr-HR" altLang="sr-Latn-RS" sz="2000" dirty="0">
                <a:solidFill>
                  <a:schemeClr val="tx2"/>
                </a:solidFill>
                <a:latin typeface="Palatino Linotype" panose="02040502050505030304" pitchFamily="18" charset="0"/>
              </a:rPr>
              <a:t>Hram na Aventinu posvećen 495.g.pr.Kr.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Nije imao osobito značajan kult 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242292" y="5952548"/>
            <a:ext cx="331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hr-HR" altLang="sr-Latn-RS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Praksitelov </a:t>
            </a:r>
          </a:p>
          <a:p>
            <a:pPr algn="r" eaLnBrk="1" hangingPunct="1"/>
            <a:r>
              <a:rPr lang="hr-HR" altLang="sr-Latn-RS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Hermes s Dionizom </a:t>
            </a:r>
          </a:p>
          <a:p>
            <a:pPr algn="r" eaLnBrk="1" hangingPunct="1"/>
            <a:r>
              <a:rPr lang="hr-HR" altLang="sr-Latn-RS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iz Olimpije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6764" y="0"/>
            <a:ext cx="3590925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8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9" b="96821" l="8796" r="89815">
                        <a14:foregroundMark x1="32870" y1="10983" x2="56481" y2="3757"/>
                        <a14:foregroundMark x1="56481" y1="3757" x2="60185" y2="11272"/>
                        <a14:foregroundMark x1="25000" y1="95954" x2="57870" y2="91329"/>
                        <a14:foregroundMark x1="57870" y1="91329" x2="70370" y2="92486"/>
                        <a14:foregroundMark x1="22222" y1="97688" x2="47222" y2="95954"/>
                        <a14:foregroundMark x1="47222" y1="95954" x2="72685" y2="96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539" y="0"/>
            <a:ext cx="2058440" cy="32849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682" l="9794" r="89948">
                        <a14:foregroundMark x1="45619" y1="10455" x2="52577" y2="10227"/>
                        <a14:foregroundMark x1="10825" y1="85455" x2="55670" y2="95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3920" y="2683651"/>
            <a:ext cx="3767563" cy="427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6491064" cy="714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Hermes </a:t>
            </a:r>
            <a:r>
              <a:rPr lang="hr-HR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sz="36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Hermēs</a:t>
            </a:r>
            <a:r>
              <a:rPr lang="hr-HR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sz="36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1124744"/>
            <a:ext cx="6491064" cy="554434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0"/>
              </a:spcAft>
            </a:pPr>
            <a:r>
              <a:rPr lang="hr-HR" altLang="sr-Latn-RS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Sin Zeusa i Maje (kćeri titana Atlanta)</a:t>
            </a:r>
          </a:p>
          <a:p>
            <a:pPr>
              <a:spcAft>
                <a:spcPct val="0"/>
              </a:spcAft>
            </a:pPr>
            <a:r>
              <a:rPr lang="hr-HR" altLang="sr-Latn-RS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Bog puta i trgovine i stočarstva i lukavstva i vježbanja i jezika (tjelesna i duševna okretnost) </a:t>
            </a:r>
          </a:p>
          <a:p>
            <a:pPr lvl="1">
              <a:spcAft>
                <a:spcPct val="0"/>
              </a:spcAft>
            </a:pPr>
            <a:r>
              <a:rPr lang="hr-HR" sz="20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njegovi kipovi često se nalaze u gimnazijima</a:t>
            </a:r>
            <a:endParaRPr lang="hr-HR" altLang="sr-Latn-RS" sz="20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lvl="1">
              <a:spcAft>
                <a:spcPct val="0"/>
              </a:spcAft>
            </a:pPr>
            <a:r>
              <a:rPr lang="hr-HR" altLang="sr-Latn-RS" sz="2000" dirty="0">
                <a:solidFill>
                  <a:schemeClr val="tx2"/>
                </a:solidFill>
                <a:latin typeface="Palatino Linotype" panose="02040502050505030304" pitchFamily="18" charset="0"/>
              </a:rPr>
              <a:t>vodič u svijet mrtvih (a dovodi i san)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Bog dobre sreće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i="1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hermaion</a:t>
            </a:r>
            <a:r>
              <a:rPr lang="hr-HR" sz="2400" dirty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 “Hermesovo” = sve što se pronađe</a:t>
            </a:r>
            <a:endParaRPr lang="hr-HR" altLang="sr-Latn-RS" sz="24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>
              <a:spcAft>
                <a:spcPct val="0"/>
              </a:spcAft>
            </a:pPr>
            <a:r>
              <a:rPr lang="hr-HR" altLang="sr-Latn-RS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Njegove su životinje kornjača, pijetao i ovan, a biljke lotos, šafran i jagoda</a:t>
            </a:r>
          </a:p>
          <a:p>
            <a:pPr>
              <a:spcAft>
                <a:spcPct val="0"/>
              </a:spcAft>
            </a:pPr>
            <a:r>
              <a:rPr lang="hr-HR" altLang="sr-Latn-RS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Posebni mu je znak kaducej (on je očev glasnik)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638132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Lizipov Hermes 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224" y="151471"/>
            <a:ext cx="107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Hermai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 = kipovi uz ceste i pred kućama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Horizon">
  <a:themeElements>
    <a:clrScheme name="Igrarija">
      <a:dk1>
        <a:srgbClr val="9CAD7B"/>
      </a:dk1>
      <a:lt1>
        <a:srgbClr val="D8CEC1"/>
      </a:lt1>
      <a:dk2>
        <a:srgbClr val="595D52"/>
      </a:dk2>
      <a:lt2>
        <a:srgbClr val="644B52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8D6974"/>
      </a:accent5>
      <a:accent6>
        <a:srgbClr val="9C8265"/>
      </a:accent6>
      <a:hlink>
        <a:srgbClr val="67AABF"/>
      </a:hlink>
      <a:folHlink>
        <a:srgbClr val="B1B5AB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1517</TotalTime>
  <Words>1347</Words>
  <Application>Microsoft Office PowerPoint</Application>
  <PresentationFormat>On-screen Show (4:3)</PresentationFormat>
  <Paragraphs>189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Bookman Old Style</vt:lpstr>
      <vt:lpstr>Calibri</vt:lpstr>
      <vt:lpstr>Palatino Linotype</vt:lpstr>
      <vt:lpstr>Times New Roman</vt:lpstr>
      <vt:lpstr>Horizon</vt:lpstr>
      <vt:lpstr>PowerPoint Presentation</vt:lpstr>
      <vt:lpstr>Ime je dobio po Maji, italskoj božici proljeća</vt:lpstr>
      <vt:lpstr>1. maja: Maia / Bona Dea</vt:lpstr>
      <vt:lpstr>Lemurije (Lemuria)</vt:lpstr>
      <vt:lpstr>Merkuralije (Mercuralia)</vt:lpstr>
      <vt:lpstr>Ambarvalije (Ambarvalia)</vt:lpstr>
      <vt:lpstr>Merkur</vt:lpstr>
      <vt:lpstr>MERCURIUS</vt:lpstr>
      <vt:lpstr>Hermes (Hermēs)</vt:lpstr>
      <vt:lpstr>PowerPoint Presentation</vt:lpstr>
      <vt:lpstr>Mitovi</vt:lpstr>
      <vt:lpstr>Silen, Hermes i Dioniz</vt:lpstr>
      <vt:lpstr>Dioniz (Dionysos)</vt:lpstr>
      <vt:lpstr>PowerPoint Presentation</vt:lpstr>
      <vt:lpstr>PowerPoint Presentation</vt:lpstr>
      <vt:lpstr>Liberove Svečanosti u Rimu</vt:lpstr>
      <vt:lpstr>Bakanalije (Bacchanalia)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Merkur</dc:title>
  <dc:creator>Maja</dc:creator>
  <cp:lastModifiedBy>mrmat</cp:lastModifiedBy>
  <cp:revision>85</cp:revision>
  <dcterms:created xsi:type="dcterms:W3CDTF">2012-05-09T07:31:55Z</dcterms:created>
  <dcterms:modified xsi:type="dcterms:W3CDTF">2024-10-28T21:11:46Z</dcterms:modified>
</cp:coreProperties>
</file>