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9" autoAdjust="0"/>
    <p:restoredTop sz="86398" autoAdjust="0"/>
  </p:normalViewPr>
  <p:slideViewPr>
    <p:cSldViewPr snapToGrid="0">
      <p:cViewPr varScale="1">
        <p:scale>
          <a:sx n="56" d="100"/>
          <a:sy n="56" d="100"/>
        </p:scale>
        <p:origin x="96" y="216"/>
      </p:cViewPr>
      <p:guideLst/>
    </p:cSldViewPr>
  </p:slideViewPr>
  <p:outlineViewPr>
    <p:cViewPr>
      <p:scale>
        <a:sx n="33" d="100"/>
        <a:sy n="33" d="100"/>
      </p:scale>
      <p:origin x="0" y="-16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92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95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56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46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34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2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21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9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66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65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60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49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46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00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04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13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A4E0-75DE-4729-9F91-178C572BB107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65CD3B-DFBF-481C-8C17-3B50572207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23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857" y="2108213"/>
            <a:ext cx="5248275" cy="379544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Marcus</a:t>
            </a:r>
            <a:r>
              <a:rPr lang="hr-HR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br>
              <a:rPr lang="hr-HR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Tullius</a:t>
            </a:r>
            <a:r>
              <a:rPr lang="hr-HR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br>
              <a:rPr lang="hr-HR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Cicero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132" y="5903662"/>
            <a:ext cx="3667124" cy="1024934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Praksa</a:t>
            </a:r>
            <a:endParaRPr lang="hr-H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File:Cicero statue courthouse, Rome, It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132" y="198186"/>
            <a:ext cx="3819525" cy="5705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4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815547"/>
            <a:ext cx="8915399" cy="2940908"/>
          </a:xfrm>
        </p:spPr>
        <p:txBody>
          <a:bodyPr>
            <a:noAutofit/>
          </a:bodyPr>
          <a:lstStyle/>
          <a:p>
            <a:pPr lvl="0" defTabSz="457200">
              <a:lnSpc>
                <a:spcPct val="150000"/>
              </a:lnSpc>
            </a:pPr>
            <a:r>
              <a:rPr lang="hr-HR" sz="4400" b="1" i="1" dirty="0" err="1">
                <a:solidFill>
                  <a:srgbClr val="7286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Marcus</a:t>
            </a:r>
            <a:r>
              <a:rPr lang="hr-HR" sz="4400" b="1" i="1" dirty="0">
                <a:solidFill>
                  <a:srgbClr val="7286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br>
              <a:rPr lang="hr-HR" sz="4400" b="1" i="1" dirty="0">
                <a:solidFill>
                  <a:srgbClr val="7286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4400" b="1" i="1" dirty="0" err="1">
                <a:solidFill>
                  <a:srgbClr val="7286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Tullius</a:t>
            </a:r>
            <a:r>
              <a:rPr lang="hr-HR" sz="4400" b="1" i="1" dirty="0">
                <a:solidFill>
                  <a:srgbClr val="7286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br>
              <a:rPr lang="hr-HR" sz="4400" b="1" i="1" dirty="0">
                <a:solidFill>
                  <a:srgbClr val="7286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sz="4400" b="1" i="1" dirty="0">
                <a:solidFill>
                  <a:srgbClr val="7286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Cicero</a:t>
            </a:r>
            <a:endParaRPr lang="hr-HR" sz="44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TEORIJA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774" y="42523"/>
            <a:ext cx="4121226" cy="6815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8928" y="6581001"/>
            <a:ext cx="4315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https://en.wikipedia.org/wiki/Cicero#/media/File:Cicero.PNG</a:t>
            </a:r>
          </a:p>
        </p:txBody>
      </p:sp>
    </p:spTree>
    <p:extLst>
      <p:ext uri="{BB962C8B-B14F-4D97-AF65-F5344CB8AC3E}">
        <p14:creationId xmlns:p14="http://schemas.microsoft.com/office/powerpoint/2010/main" val="258958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705" y="336884"/>
            <a:ext cx="10092907" cy="652111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Palatino Linotype" panose="02040502050505030304" pitchFamily="18" charset="0"/>
              </a:rPr>
              <a:t>Teorijska su djela pisana u zatišjima Ciceronove političke aktivnosti </a:t>
            </a:r>
          </a:p>
          <a:p>
            <a:pPr lvl="1"/>
            <a:r>
              <a:rPr lang="hr-HR" sz="2000" dirty="0">
                <a:latin typeface="Palatino Linotype" panose="02040502050505030304" pitchFamily="18" charset="0"/>
              </a:rPr>
              <a:t>55., 51. i 46-44.g.pr.Kr.</a:t>
            </a:r>
          </a:p>
          <a:p>
            <a:r>
              <a:rPr lang="hr-HR" altLang="sr-Latn-RS" sz="2400" dirty="0">
                <a:latin typeface="Palatino Linotype" panose="02040502050505030304" pitchFamily="18" charset="0"/>
              </a:rPr>
              <a:t>Nisu sva djela u potpunosti očuvana, a neka su izdavana nakon smrti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Lovljenje ravnoteže između modernizacije (i </a:t>
            </a:r>
            <a:r>
              <a:rPr lang="hr-HR" sz="2400" dirty="0" err="1">
                <a:latin typeface="Palatino Linotype" panose="02040502050505030304" pitchFamily="18" charset="0"/>
              </a:rPr>
              <a:t>helenizacije</a:t>
            </a:r>
            <a:r>
              <a:rPr lang="hr-HR" sz="2400" dirty="0">
                <a:latin typeface="Palatino Linotype" panose="02040502050505030304" pitchFamily="18" charset="0"/>
              </a:rPr>
              <a:t>) i očuvanja tradicije (</a:t>
            </a:r>
            <a:r>
              <a:rPr lang="hr-HR" sz="2400" i="1" dirty="0" err="1">
                <a:latin typeface="Palatino Linotype" panose="02040502050505030304" pitchFamily="18" charset="0"/>
              </a:rPr>
              <a:t>mos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maiorum</a:t>
            </a:r>
            <a:r>
              <a:rPr lang="hr-HR" sz="2400" dirty="0">
                <a:latin typeface="Palatino Linotype" panose="02040502050505030304" pitchFamily="18" charset="0"/>
              </a:rPr>
              <a:t>)</a:t>
            </a:r>
          </a:p>
          <a:p>
            <a:r>
              <a:rPr lang="hr-HR" sz="2400" dirty="0">
                <a:latin typeface="Palatino Linotype" panose="02040502050505030304" pitchFamily="18" charset="0"/>
              </a:rPr>
              <a:t>Stvaranje temelja za rimsku vladajuću klasu (</a:t>
            </a:r>
            <a:r>
              <a:rPr lang="hr-HR" sz="2400" i="1" dirty="0" err="1">
                <a:latin typeface="Palatino Linotype" panose="02040502050505030304" pitchFamily="18" charset="0"/>
              </a:rPr>
              <a:t>boni</a:t>
            </a:r>
            <a:r>
              <a:rPr lang="hr-HR" sz="2400" dirty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sz="2000" dirty="0">
                <a:latin typeface="Palatino Linotype" panose="02040502050505030304" pitchFamily="18" charset="0"/>
              </a:rPr>
              <a:t>oni se školuju i brinu za dobrobit države; pluralizam </a:t>
            </a:r>
            <a:r>
              <a:rPr lang="hr-HR" sz="2000">
                <a:latin typeface="Palatino Linotype" panose="02040502050505030304" pitchFamily="18" charset="0"/>
              </a:rPr>
              <a:t>životnih stilova</a:t>
            </a:r>
            <a:endParaRPr lang="hr-HR" sz="2000" dirty="0">
              <a:latin typeface="Palatino Linotype" panose="02040502050505030304" pitchFamily="18" charset="0"/>
            </a:endParaRPr>
          </a:p>
          <a:p>
            <a:pPr lvl="1"/>
            <a:r>
              <a:rPr lang="hr-HR" sz="2000" dirty="0">
                <a:latin typeface="Palatino Linotype" panose="02040502050505030304" pitchFamily="18" charset="0"/>
              </a:rPr>
              <a:t>politika i religija, </a:t>
            </a:r>
            <a:r>
              <a:rPr lang="hr-HR" sz="2000" i="1" dirty="0" err="1">
                <a:latin typeface="Palatino Linotype" panose="02040502050505030304" pitchFamily="18" charset="0"/>
              </a:rPr>
              <a:t>humanitas</a:t>
            </a:r>
            <a:r>
              <a:rPr lang="hr-HR" sz="2000" i="1" dirty="0">
                <a:latin typeface="Palatino Linotype" panose="02040502050505030304" pitchFamily="18" charset="0"/>
              </a:rPr>
              <a:t> </a:t>
            </a:r>
            <a:r>
              <a:rPr lang="hr-HR" sz="2000" dirty="0">
                <a:latin typeface="Palatino Linotype" panose="02040502050505030304" pitchFamily="18" charset="0"/>
              </a:rPr>
              <a:t>(tolerancija, pristojnost,…)</a:t>
            </a:r>
          </a:p>
          <a:p>
            <a:r>
              <a:rPr lang="hr-HR" altLang="sr-Latn-RS" sz="2400" dirty="0">
                <a:latin typeface="Palatino Linotype" panose="02040502050505030304" pitchFamily="18" charset="0"/>
              </a:rPr>
              <a:t>U filozofiji je eklektik, naginje mlađoj akademiji i skepticizmu</a:t>
            </a: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Osnovna namjera je na jasan način obrazovanim Rimljanima prikazati glavne grčke filozofske sustave i njihov stav u konkretnim pitanjima koja su bila Rimljanima zanimljiva</a:t>
            </a:r>
          </a:p>
          <a:p>
            <a:pPr lvl="1"/>
            <a:r>
              <a:rPr lang="hr-HR" sz="2000" dirty="0">
                <a:latin typeface="Palatino Linotype" panose="02040502050505030304" pitchFamily="18" charset="0"/>
              </a:rPr>
              <a:t>Popularizirao grčku filozofiju u Rimu i stvorio filozofsku terminologiju</a:t>
            </a:r>
            <a:endParaRPr lang="hr-HR" altLang="sr-Latn-RS" sz="2000" dirty="0">
              <a:latin typeface="Palatino Linotype" panose="02040502050505030304" pitchFamily="18" charset="0"/>
            </a:endParaRP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Forma dijaloga</a:t>
            </a:r>
          </a:p>
        </p:txBody>
      </p:sp>
    </p:spTree>
    <p:extLst>
      <p:ext uri="{BB962C8B-B14F-4D97-AF65-F5344CB8AC3E}">
        <p14:creationId xmlns:p14="http://schemas.microsoft.com/office/powerpoint/2010/main" val="232760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539" y="588936"/>
            <a:ext cx="9651098" cy="770305"/>
          </a:xfrm>
        </p:spPr>
        <p:txBody>
          <a:bodyPr/>
          <a:lstStyle/>
          <a:p>
            <a:r>
              <a:rPr lang="hr-HR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Retorika</a:t>
            </a:r>
            <a:endParaRPr lang="hr-H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853" y="1549831"/>
            <a:ext cx="10859147" cy="5308168"/>
          </a:xfrm>
        </p:spPr>
        <p:txBody>
          <a:bodyPr>
            <a:noAutofit/>
          </a:bodyPr>
          <a:lstStyle/>
          <a:p>
            <a:r>
              <a:rPr lang="hr-HR" altLang="sr-Latn-RS" sz="2400" b="1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inventione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>
                <a:latin typeface="Palatino Linotype" panose="02040502050505030304" pitchFamily="18" charset="0"/>
              </a:rPr>
              <a:t>(c. 86): kratka rasprava o pronalaženju tema</a:t>
            </a: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spoj rječitosti i obrazovanosti (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sapientia</a:t>
            </a:r>
            <a:r>
              <a:rPr lang="hr-HR" altLang="sr-Latn-RS" sz="2000" dirty="0">
                <a:latin typeface="Palatino Linotype" panose="02040502050505030304" pitchFamily="18" charset="0"/>
              </a:rPr>
              <a:t>) &lt;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Rhetorica</a:t>
            </a:r>
            <a:r>
              <a:rPr lang="hr-HR" altLang="sr-Latn-RS" sz="2000" i="1" dirty="0">
                <a:latin typeface="Palatino Linotype" panose="02040502050505030304" pitchFamily="18" charset="0"/>
              </a:rPr>
              <a:t> ad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Herennium</a:t>
            </a:r>
            <a:endParaRPr lang="hr-HR" altLang="sr-Latn-RS" sz="2000" i="1" dirty="0">
              <a:latin typeface="Palatino Linotype" panose="02040502050505030304" pitchFamily="18" charset="0"/>
            </a:endParaRPr>
          </a:p>
          <a:p>
            <a:r>
              <a:rPr lang="hr-HR" altLang="sr-Latn-RS" sz="2400" b="1" i="1" dirty="0">
                <a:latin typeface="Palatino Linotype" panose="02040502050505030304" pitchFamily="18" charset="0"/>
              </a:rPr>
              <a:t>De oratore 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ad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Quintum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fratrem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libri III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>
                <a:latin typeface="Palatino Linotype" panose="02040502050505030304" pitchFamily="18" charset="0"/>
              </a:rPr>
              <a:t>(55.)</a:t>
            </a: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Dijalog o idealnom govorniku, problemima sastavljanja govora, naobrazbe i morala govornika, nastupu i moći uvjeravanja…; smješten u 91.g.pr.Kr. (prije početka sukoba i krize države)</a:t>
            </a:r>
          </a:p>
          <a:p>
            <a:r>
              <a:rPr lang="hr-HR" sz="2400" i="1" dirty="0">
                <a:latin typeface="Palatino Linotype" panose="02040502050505030304" pitchFamily="18" charset="0"/>
              </a:rPr>
              <a:t>De </a:t>
            </a:r>
            <a:r>
              <a:rPr lang="hr-HR" sz="2400" i="1" dirty="0" err="1">
                <a:latin typeface="Palatino Linotype" panose="02040502050505030304" pitchFamily="18" charset="0"/>
              </a:rPr>
              <a:t>Partitione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Oratoria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Dialogus</a:t>
            </a:r>
            <a:r>
              <a:rPr lang="hr-HR" sz="2400" dirty="0">
                <a:latin typeface="Palatino Linotype" panose="02040502050505030304" pitchFamily="18" charset="0"/>
              </a:rPr>
              <a:t> – udžbenik u obliku pitanja i odgovora za sina Marka</a:t>
            </a:r>
            <a:endParaRPr lang="hr-HR" altLang="sr-Latn-RS" sz="2400" i="1" dirty="0">
              <a:latin typeface="Palatino Linotype" panose="02040502050505030304" pitchFamily="18" charset="0"/>
            </a:endParaRPr>
          </a:p>
          <a:p>
            <a:r>
              <a:rPr lang="hr-HR" altLang="sr-Latn-RS" sz="2400" b="1" i="1" dirty="0" err="1">
                <a:latin typeface="Palatino Linotype" panose="02040502050505030304" pitchFamily="18" charset="0"/>
              </a:rPr>
              <a:t>Brutus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sive De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claris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oratoribus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>
                <a:latin typeface="Palatino Linotype" panose="02040502050505030304" pitchFamily="18" charset="0"/>
              </a:rPr>
              <a:t>(46.) – dijalog posvećen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aticistu</a:t>
            </a:r>
            <a:r>
              <a:rPr lang="hr-HR" altLang="sr-Latn-RS" sz="2400" dirty="0">
                <a:latin typeface="Palatino Linotype" panose="02040502050505030304" pitchFamily="18" charset="0"/>
              </a:rPr>
              <a:t> Marku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Brutu</a:t>
            </a:r>
            <a:endParaRPr lang="hr-HR" altLang="sr-Latn-RS" sz="2400" dirty="0">
              <a:latin typeface="Palatino Linotype" panose="02040502050505030304" pitchFamily="18" charset="0"/>
            </a:endParaRP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“povijest” govorništva, spomen mnogih grčkih i rimskih govornika i njihovih djela, pomirba </a:t>
            </a:r>
            <a:r>
              <a:rPr lang="hr-HR" altLang="sr-Latn-RS" sz="2000" dirty="0" err="1">
                <a:latin typeface="Palatino Linotype" panose="02040502050505030304" pitchFamily="18" charset="0"/>
              </a:rPr>
              <a:t>aticizma</a:t>
            </a:r>
            <a:r>
              <a:rPr lang="hr-HR" altLang="sr-Latn-RS" sz="2000" dirty="0">
                <a:latin typeface="Palatino Linotype" panose="02040502050505030304" pitchFamily="18" charset="0"/>
              </a:rPr>
              <a:t> i </a:t>
            </a:r>
            <a:r>
              <a:rPr lang="hr-HR" altLang="sr-Latn-RS" sz="2000" dirty="0" err="1">
                <a:latin typeface="Palatino Linotype" panose="02040502050505030304" pitchFamily="18" charset="0"/>
              </a:rPr>
              <a:t>azijanizma</a:t>
            </a:r>
            <a:endParaRPr lang="hr-HR" altLang="sr-Latn-RS" sz="2000" dirty="0">
              <a:latin typeface="Palatino Linotype" panose="02040502050505030304" pitchFamily="18" charset="0"/>
            </a:endParaRPr>
          </a:p>
          <a:p>
            <a:r>
              <a:rPr lang="hr-HR" altLang="sr-Latn-RS" sz="2400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optimo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genere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oratorum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>
                <a:latin typeface="Palatino Linotype" panose="02040502050505030304" pitchFamily="18" charset="0"/>
              </a:rPr>
              <a:t>(46.) – nedovršena rasprava o pravom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aticizmu</a:t>
            </a:r>
            <a:endParaRPr lang="hr-HR" altLang="sr-Latn-R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7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71" y="0"/>
            <a:ext cx="3986827" cy="1306286"/>
          </a:xfrm>
        </p:spPr>
        <p:txBody>
          <a:bodyPr/>
          <a:lstStyle/>
          <a:p>
            <a:endParaRPr lang="hr-HR" i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878" y="201478"/>
            <a:ext cx="10895307" cy="6524786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hr-HR" altLang="sr-Latn-RS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Orator</a:t>
            </a:r>
            <a:r>
              <a:rPr lang="hr-HR" altLang="sr-Latn-RS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ad </a:t>
            </a:r>
            <a:r>
              <a:rPr lang="hr-HR" altLang="sr-Latn-RS" sz="2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Marcum</a:t>
            </a:r>
            <a:r>
              <a:rPr lang="hr-HR" altLang="sr-Latn-RS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2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Brutum</a:t>
            </a:r>
            <a:r>
              <a:rPr lang="hr-HR" altLang="sr-Latn-RS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(46.) 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prikaz idealnog govornika i uporabe ritma u prozi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3 cilja govorništva: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probare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,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delectare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i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flectere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3 stilska registra: niski, srednji i uzvišeni ili „patetični” </a:t>
            </a:r>
            <a:endParaRPr lang="hr-HR" i="1" dirty="0">
              <a:latin typeface="Palatino Linotype" panose="02040502050505030304" pitchFamily="18" charset="0"/>
            </a:endParaRPr>
          </a:p>
          <a:p>
            <a:r>
              <a:rPr lang="hr-HR" sz="2000" b="1" i="1" dirty="0" err="1">
                <a:latin typeface="Palatino Linotype" panose="02040502050505030304" pitchFamily="18" charset="0"/>
              </a:rPr>
              <a:t>Topica</a:t>
            </a:r>
            <a:r>
              <a:rPr lang="hr-HR" sz="2000" b="1" i="1" dirty="0">
                <a:latin typeface="Palatino Linotype" panose="02040502050505030304" pitchFamily="18" charset="0"/>
              </a:rPr>
              <a:t> (</a:t>
            </a:r>
            <a:r>
              <a:rPr lang="hr-HR" sz="2000" dirty="0">
                <a:latin typeface="Palatino Linotype" panose="02040502050505030304" pitchFamily="18" charset="0"/>
              </a:rPr>
              <a:t>44., napisao ga na putu u Grčku)</a:t>
            </a:r>
          </a:p>
          <a:p>
            <a:pPr lvl="1"/>
            <a:r>
              <a:rPr lang="hr-HR" sz="1800" dirty="0">
                <a:latin typeface="Palatino Linotype" panose="02040502050505030304" pitchFamily="18" charset="0"/>
              </a:rPr>
              <a:t>Prema Aristotelu, tehnika iznalaženja građe, pronalaženja tema</a:t>
            </a:r>
          </a:p>
          <a:p>
            <a:pPr lvl="1"/>
            <a:r>
              <a:rPr lang="hr-HR" sz="1800" i="1" dirty="0" err="1">
                <a:latin typeface="Palatino Linotype" panose="02040502050505030304" pitchFamily="18" charset="0"/>
              </a:rPr>
              <a:t>Topoi</a:t>
            </a:r>
            <a:r>
              <a:rPr lang="hr-HR" sz="1800" i="1" dirty="0">
                <a:latin typeface="Palatino Linotype" panose="02040502050505030304" pitchFamily="18" charset="0"/>
              </a:rPr>
              <a:t> </a:t>
            </a:r>
            <a:r>
              <a:rPr lang="hr-HR" sz="1800" dirty="0">
                <a:latin typeface="Palatino Linotype" panose="02040502050505030304" pitchFamily="18" charset="0"/>
              </a:rPr>
              <a:t>= mjesta pogodna za sve teme i discipline (pjesništvo, politika, retorika, filozofija itd.)</a:t>
            </a:r>
          </a:p>
          <a:p>
            <a:pPr marL="457200" lvl="1" indent="0">
              <a:buNone/>
            </a:pPr>
            <a:r>
              <a:rPr lang="hr-HR" sz="1800" dirty="0">
                <a:latin typeface="Palatino Linotype" panose="02040502050505030304" pitchFamily="18" charset="0"/>
              </a:rPr>
              <a:t>*************************************************************</a:t>
            </a:r>
          </a:p>
          <a:p>
            <a:pPr lvl="0">
              <a:buClr>
                <a:srgbClr val="A53010"/>
              </a:buClr>
            </a:pPr>
            <a:r>
              <a:rPr lang="hr-HR" altLang="sr-Latn-R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Izgubljena prozna djela (većinom filozofska): 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Utjeha (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Consolatio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, 45. g., nakon smrti kćeri)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Hortenzije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(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Hortensius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, 45.;</a:t>
            </a:r>
            <a:r>
              <a:rPr lang="hr-HR" altLang="sr-Latn-RS" sz="18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poticaj na filozofiju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)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Pohvala </a:t>
            </a:r>
            <a:r>
              <a:rPr lang="hr-HR" altLang="sr-Latn-RS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Katonu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(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Laus</a:t>
            </a:r>
            <a:r>
              <a:rPr lang="hr-HR" altLang="sr-Latn-RS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Catonis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, 45)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O slavi (</a:t>
            </a:r>
            <a:r>
              <a:rPr lang="hr-HR" altLang="sr-Latn-RS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De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gloria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, 44), O vrlinama (</a:t>
            </a:r>
            <a:r>
              <a:rPr lang="hr-HR" altLang="sr-Latn-RS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De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virtutibus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), O proricanju </a:t>
            </a:r>
            <a:r>
              <a:rPr lang="hr-HR" altLang="sr-Latn-RS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augura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(</a:t>
            </a:r>
            <a:r>
              <a:rPr lang="hr-HR" altLang="sr-Latn-RS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De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auguriis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), O svojim namjerama (</a:t>
            </a:r>
            <a:r>
              <a:rPr lang="hr-HR" altLang="sr-Latn-RS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De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consiliis</a:t>
            </a:r>
            <a:r>
              <a:rPr lang="hr-HR" altLang="sr-Latn-RS" sz="1800" i="1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suis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) 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Geografsko djelo (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Chorographia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?) </a:t>
            </a:r>
          </a:p>
          <a:p>
            <a:pPr lvl="1">
              <a:buClr>
                <a:srgbClr val="A53010"/>
              </a:buClr>
            </a:pP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O zanimljivostima (</a:t>
            </a:r>
            <a:r>
              <a:rPr lang="hr-HR" altLang="sr-Latn-RS" sz="18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Admiranda</a:t>
            </a:r>
            <a:r>
              <a:rPr lang="hr-HR" altLang="sr-Latn-R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31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210" y="264882"/>
            <a:ext cx="8911687" cy="1280890"/>
          </a:xfrm>
        </p:spPr>
        <p:txBody>
          <a:bodyPr/>
          <a:lstStyle/>
          <a:p>
            <a:r>
              <a:rPr lang="hr-HR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Filozofija</a:t>
            </a:r>
            <a:endParaRPr lang="hr-H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7" y="1395663"/>
            <a:ext cx="10988843" cy="5462337"/>
          </a:xfrm>
        </p:spPr>
        <p:txBody>
          <a:bodyPr>
            <a:noAutofit/>
          </a:bodyPr>
          <a:lstStyle/>
          <a:p>
            <a:r>
              <a:rPr lang="hr-HR" altLang="sr-Latn-RS" sz="2400" b="1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re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publica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>
                <a:latin typeface="Palatino Linotype" panose="02040502050505030304" pitchFamily="18" charset="0"/>
              </a:rPr>
              <a:t>(54-51.) u 6 knjiga</a:t>
            </a:r>
          </a:p>
          <a:p>
            <a:pPr lvl="1"/>
            <a:r>
              <a:rPr lang="hr-HR" altLang="sr-Latn-RS" sz="2000" dirty="0" err="1">
                <a:latin typeface="Palatino Linotype" panose="02040502050505030304" pitchFamily="18" charset="0"/>
              </a:rPr>
              <a:t>Platonovski</a:t>
            </a:r>
            <a:r>
              <a:rPr lang="hr-HR" altLang="sr-Latn-RS" sz="2000" dirty="0">
                <a:latin typeface="Palatino Linotype" panose="02040502050505030304" pitchFamily="18" charset="0"/>
              </a:rPr>
              <a:t> dijalog; rekonstruira idealno društveno uređenje (</a:t>
            </a:r>
            <a:r>
              <a:rPr lang="hr-HR" altLang="sr-Latn-RS" sz="2000" dirty="0" err="1">
                <a:latin typeface="Palatino Linotype" panose="02040502050505030304" pitchFamily="18" charset="0"/>
              </a:rPr>
              <a:t>Scipionovo</a:t>
            </a:r>
            <a:r>
              <a:rPr lang="hr-HR" altLang="sr-Latn-RS" sz="2000" dirty="0">
                <a:latin typeface="Palatino Linotype" panose="02040502050505030304" pitchFamily="18" charset="0"/>
              </a:rPr>
              <a:t> doba, 129.g.pr.Kr.), lik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princepsa</a:t>
            </a:r>
            <a:endParaRPr lang="hr-HR" altLang="sr-Latn-RS" sz="2000" dirty="0">
              <a:latin typeface="Palatino Linotype" panose="02040502050505030304" pitchFamily="18" charset="0"/>
            </a:endParaRP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Sačuvano samo nekoliko fragmenata: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Somnium</a:t>
            </a:r>
            <a:r>
              <a:rPr lang="hr-HR" altLang="sr-Latn-RS" sz="20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Scipionis</a:t>
            </a:r>
            <a:r>
              <a:rPr lang="hr-HR" altLang="sr-Latn-RS" sz="20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000" dirty="0">
                <a:latin typeface="Palatino Linotype" panose="02040502050505030304" pitchFamily="18" charset="0"/>
              </a:rPr>
              <a:t>(blaženstvo velikih državnika nakon smrti)</a:t>
            </a:r>
          </a:p>
          <a:p>
            <a:r>
              <a:rPr lang="hr-HR" altLang="sr-Latn-RS" sz="2400" b="1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legibus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>
                <a:latin typeface="Palatino Linotype" panose="02040502050505030304" pitchFamily="18" charset="0"/>
              </a:rPr>
              <a:t>(52.) u 5 knjiga o dobrim i lošim stranama rimskog zakonodavstva i različitim filozofskim stajalištima</a:t>
            </a:r>
          </a:p>
          <a:p>
            <a:r>
              <a:rPr lang="hr-HR" altLang="sr-Latn-RS" sz="2400" i="1" dirty="0" err="1">
                <a:latin typeface="Palatino Linotype" panose="02040502050505030304" pitchFamily="18" charset="0"/>
              </a:rPr>
              <a:t>Paradoxa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Stoicorum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>
                <a:latin typeface="Palatino Linotype" panose="02040502050505030304" pitchFamily="18" charset="0"/>
              </a:rPr>
              <a:t>(46.), posvećeno Marku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Brutu</a:t>
            </a:r>
            <a:endParaRPr lang="hr-HR" altLang="sr-Latn-RS" sz="2400" dirty="0">
              <a:latin typeface="Palatino Linotype" panose="02040502050505030304" pitchFamily="18" charset="0"/>
            </a:endParaRPr>
          </a:p>
          <a:p>
            <a:r>
              <a:rPr lang="hr-HR" altLang="sr-Latn-RS" sz="2400" i="1" dirty="0" err="1">
                <a:latin typeface="Palatino Linotype" panose="02040502050505030304" pitchFamily="18" charset="0"/>
              </a:rPr>
              <a:t>Academica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priora </a:t>
            </a:r>
            <a:r>
              <a:rPr lang="hr-HR" altLang="sr-Latn-RS" sz="2400" dirty="0">
                <a:latin typeface="Palatino Linotype" panose="02040502050505030304" pitchFamily="18" charset="0"/>
              </a:rPr>
              <a:t>(2 knjige) i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posteriora</a:t>
            </a:r>
            <a:r>
              <a:rPr lang="hr-HR" altLang="sr-Latn-RS" sz="2400" dirty="0">
                <a:latin typeface="Palatino Linotype" panose="02040502050505030304" pitchFamily="18" charset="0"/>
              </a:rPr>
              <a:t> (4 knjige) – o epistemiologiji u dijalogu </a:t>
            </a:r>
          </a:p>
          <a:p>
            <a:r>
              <a:rPr lang="hr-HR" altLang="sr-Latn-RS" sz="2400" b="1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finibus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bonorum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et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malorum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lib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V.</a:t>
            </a:r>
            <a:r>
              <a:rPr lang="hr-HR" altLang="sr-Latn-RS" sz="2400" dirty="0">
                <a:latin typeface="Palatino Linotype" panose="02040502050505030304" pitchFamily="18" charset="0"/>
              </a:rPr>
              <a:t> (45.), Marku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Brutu</a:t>
            </a:r>
            <a:r>
              <a:rPr lang="hr-HR" altLang="sr-Latn-RS" sz="2400" dirty="0">
                <a:latin typeface="Palatino Linotype" panose="02040502050505030304" pitchFamily="18" charset="0"/>
              </a:rPr>
              <a:t>, 3 dijaloga u 5 knjiga</a:t>
            </a: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bavi se etičkim problemima i sukobom raznih filozofskih škola po pitanju svrhe (</a:t>
            </a:r>
            <a:r>
              <a:rPr lang="hr-BA" altLang="sr-Latn-RS" sz="2000" dirty="0" err="1">
                <a:latin typeface="Palatino Linotype" panose="02040502050505030304" pitchFamily="18" charset="0"/>
              </a:rPr>
              <a:t>τέλος</a:t>
            </a:r>
            <a:r>
              <a:rPr lang="hr-BA" altLang="sr-Latn-RS" sz="2000" dirty="0">
                <a:latin typeface="Palatino Linotype" panose="02040502050505030304" pitchFamily="18" charset="0"/>
              </a:rPr>
              <a:t>) čovjeka i ljudskog života</a:t>
            </a:r>
          </a:p>
          <a:p>
            <a:pPr lvl="1"/>
            <a:r>
              <a:rPr lang="hr-BA" altLang="sr-Latn-RS" sz="2000" dirty="0">
                <a:latin typeface="Palatino Linotype" panose="02040502050505030304" pitchFamily="18" charset="0"/>
              </a:rPr>
              <a:t>Pomirba epikurejskog i stoičkog učenja</a:t>
            </a:r>
            <a:endParaRPr lang="hr-HR" altLang="sr-Latn-RS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126" y="1251283"/>
            <a:ext cx="10331116" cy="5325979"/>
          </a:xfrm>
        </p:spPr>
        <p:txBody>
          <a:bodyPr>
            <a:normAutofit/>
          </a:bodyPr>
          <a:lstStyle/>
          <a:p>
            <a:r>
              <a:rPr lang="hr-HR" altLang="sr-Latn-RS" sz="2400" b="1" i="1" dirty="0" err="1">
                <a:latin typeface="Palatino Linotype" panose="02040502050505030304" pitchFamily="18" charset="0"/>
              </a:rPr>
              <a:t>Tusculanae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disputationes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lib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. V</a:t>
            </a:r>
            <a:r>
              <a:rPr lang="hr-HR" altLang="sr-Latn-RS" sz="2400" dirty="0">
                <a:latin typeface="Palatino Linotype" panose="02040502050505030304" pitchFamily="18" charset="0"/>
              </a:rPr>
              <a:t> (45-44.), Marku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Brutu</a:t>
            </a:r>
            <a:endParaRPr lang="hr-HR" altLang="sr-Latn-RS" sz="2400" dirty="0">
              <a:latin typeface="Palatino Linotype" panose="02040502050505030304" pitchFamily="18" charset="0"/>
            </a:endParaRP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dijalog o etičkim pitanjima: što je nužno za ljudsku sreću</a:t>
            </a:r>
          </a:p>
          <a:p>
            <a:pPr marL="457200" lvl="1" indent="0">
              <a:buNone/>
            </a:pPr>
            <a:r>
              <a:rPr lang="hr-HR" altLang="sr-Latn-RS" sz="20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1. preziranje smrti, 2. podnošenje boli, 3. ublažavanje tuge, 4. o ostalim duševnim nemirima, 5. samodostatnost vrline za sretan život?</a:t>
            </a:r>
            <a:endParaRPr lang="hr-HR" altLang="sr-Latn-RS" sz="2000" dirty="0">
              <a:latin typeface="Palatino Linotype" panose="02040502050505030304" pitchFamily="18" charset="0"/>
            </a:endParaRPr>
          </a:p>
          <a:p>
            <a:r>
              <a:rPr lang="hr-HR" altLang="sr-Latn-RS" sz="2400" dirty="0">
                <a:latin typeface="Palatino Linotype" panose="02040502050505030304" pitchFamily="18" charset="0"/>
              </a:rPr>
              <a:t>Religioznim i teološkim temama (vjera i praznovjerje) bavi se u 3 dijaloga: </a:t>
            </a:r>
          </a:p>
          <a:p>
            <a:pPr lvl="1"/>
            <a:r>
              <a:rPr lang="hr-HR" altLang="sr-Latn-RS" sz="2000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divinatione</a:t>
            </a:r>
            <a:r>
              <a:rPr lang="hr-HR" altLang="sr-Latn-RS" sz="2000" dirty="0">
                <a:latin typeface="Palatino Linotype" panose="02040502050505030304" pitchFamily="18" charset="0"/>
              </a:rPr>
              <a:t> (2 knjige), </a:t>
            </a:r>
            <a:r>
              <a:rPr lang="hr-HR" altLang="sr-Latn-RS" sz="2000" i="1" dirty="0">
                <a:latin typeface="Palatino Linotype" panose="02040502050505030304" pitchFamily="18" charset="0"/>
              </a:rPr>
              <a:t>De natura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deorum</a:t>
            </a:r>
            <a:r>
              <a:rPr lang="hr-HR" altLang="sr-Latn-RS" sz="2000" dirty="0">
                <a:latin typeface="Palatino Linotype" panose="02040502050505030304" pitchFamily="18" charset="0"/>
              </a:rPr>
              <a:t> (3 knjige) i </a:t>
            </a:r>
            <a:r>
              <a:rPr lang="hr-HR" altLang="sr-Latn-RS" sz="2000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000" i="1" dirty="0" err="1">
                <a:latin typeface="Palatino Linotype" panose="02040502050505030304" pitchFamily="18" charset="0"/>
              </a:rPr>
              <a:t>fato</a:t>
            </a:r>
            <a:endParaRPr lang="hr-HR" altLang="sr-Latn-RS" sz="2000" i="1" dirty="0">
              <a:latin typeface="Palatino Linotype" panose="02040502050505030304" pitchFamily="18" charset="0"/>
            </a:endParaRPr>
          </a:p>
          <a:p>
            <a:r>
              <a:rPr lang="hr-HR" altLang="sr-Latn-RS" sz="2400" b="1" i="1" dirty="0">
                <a:latin typeface="Palatino Linotype" panose="02040502050505030304" pitchFamily="18" charset="0"/>
              </a:rPr>
              <a:t>De </a:t>
            </a:r>
            <a:r>
              <a:rPr lang="hr-HR" altLang="sr-Latn-RS" sz="2400" b="1" i="1" dirty="0" err="1">
                <a:latin typeface="Palatino Linotype" panose="02040502050505030304" pitchFamily="18" charset="0"/>
              </a:rPr>
              <a:t>officiis</a:t>
            </a:r>
            <a:r>
              <a:rPr lang="hr-HR" altLang="sr-Latn-RS" sz="24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lib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. III</a:t>
            </a:r>
            <a:r>
              <a:rPr lang="hr-HR" altLang="sr-Latn-RS" sz="2400" dirty="0">
                <a:latin typeface="Palatino Linotype" panose="02040502050505030304" pitchFamily="18" charset="0"/>
              </a:rPr>
              <a:t> (44.), posvećeno sinu Marku (na studiju u Ateni)</a:t>
            </a: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prema stoiku </a:t>
            </a:r>
            <a:r>
              <a:rPr lang="hr-HR" altLang="sr-Latn-RS" sz="2000" dirty="0" err="1">
                <a:latin typeface="Palatino Linotype" panose="02040502050505030304" pitchFamily="18" charset="0"/>
              </a:rPr>
              <a:t>Panetiju</a:t>
            </a:r>
            <a:r>
              <a:rPr lang="hr-HR" altLang="sr-Latn-RS" sz="2000" dirty="0">
                <a:latin typeface="Palatino Linotype" panose="02040502050505030304" pitchFamily="18" charset="0"/>
              </a:rPr>
              <a:t>, pedagoški</a:t>
            </a:r>
          </a:p>
          <a:p>
            <a:pPr lvl="1"/>
            <a:r>
              <a:rPr lang="hr-HR" altLang="sr-Latn-RS" sz="2000" dirty="0">
                <a:latin typeface="Palatino Linotype" panose="02040502050505030304" pitchFamily="18" charset="0"/>
              </a:rPr>
              <a:t>govori o dužnostima svakog čovjeka prvenstveno s etičkog aspekta; o korijenima krize u rimskom društvu; o časnom i korisnom, o samokontroli i nagonima</a:t>
            </a:r>
          </a:p>
          <a:p>
            <a:pPr lvl="2"/>
            <a:r>
              <a:rPr lang="hr-HR" altLang="sr-Latn-RS" sz="1800" dirty="0">
                <a:latin typeface="Palatino Linotype" panose="02040502050505030304" pitchFamily="18" charset="0"/>
              </a:rPr>
              <a:t>razvijanjem vrlina vladajući pridonose općem dobru države</a:t>
            </a:r>
          </a:p>
        </p:txBody>
      </p:sp>
    </p:spTree>
    <p:extLst>
      <p:ext uri="{BB962C8B-B14F-4D97-AF65-F5344CB8AC3E}">
        <p14:creationId xmlns:p14="http://schemas.microsoft.com/office/powerpoint/2010/main" val="310827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38416"/>
          </a:xfrm>
        </p:spPr>
        <p:txBody>
          <a:bodyPr>
            <a:normAutofit fontScale="90000"/>
          </a:bodyPr>
          <a:lstStyle/>
          <a:p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94" y="1203157"/>
            <a:ext cx="10397705" cy="5525447"/>
          </a:xfrm>
        </p:spPr>
        <p:txBody>
          <a:bodyPr>
            <a:normAutofit/>
          </a:bodyPr>
          <a:lstStyle/>
          <a:p>
            <a:r>
              <a:rPr lang="hr-HR" altLang="sr-Latn-RS" sz="2800" b="1" i="1" dirty="0" err="1">
                <a:latin typeface="Palatino Linotype" panose="02040502050505030304" pitchFamily="18" charset="0"/>
              </a:rPr>
              <a:t>Cato</a:t>
            </a:r>
            <a:r>
              <a:rPr lang="hr-HR" altLang="sr-Latn-RS" sz="28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800" b="1" i="1" dirty="0" err="1">
                <a:latin typeface="Palatino Linotype" panose="02040502050505030304" pitchFamily="18" charset="0"/>
              </a:rPr>
              <a:t>Maior</a:t>
            </a:r>
            <a:r>
              <a:rPr lang="hr-HR" altLang="sr-Latn-RS" sz="2800" b="1" i="1" dirty="0">
                <a:latin typeface="Palatino Linotype" panose="02040502050505030304" pitchFamily="18" charset="0"/>
              </a:rPr>
              <a:t> sive De </a:t>
            </a:r>
            <a:r>
              <a:rPr lang="hr-HR" altLang="sr-Latn-RS" sz="2800" b="1" i="1" dirty="0" err="1">
                <a:latin typeface="Palatino Linotype" panose="02040502050505030304" pitchFamily="18" charset="0"/>
              </a:rPr>
              <a:t>senectute</a:t>
            </a:r>
            <a:r>
              <a:rPr lang="hr-HR" altLang="sr-Latn-RS" sz="28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latin typeface="Palatino Linotype" panose="02040502050505030304" pitchFamily="18" charset="0"/>
              </a:rPr>
              <a:t>(44.), posvećen Atiku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Ovdje i u 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Republici</a:t>
            </a:r>
            <a:r>
              <a:rPr lang="hr-HR" altLang="sr-Latn-RS" sz="2400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Katon</a:t>
            </a:r>
            <a:r>
              <a:rPr lang="hr-HR" altLang="sr-Latn-RS" sz="2400" dirty="0">
                <a:latin typeface="Palatino Linotype" panose="02040502050505030304" pitchFamily="18" charset="0"/>
              </a:rPr>
              <a:t> je točka stabilnosti u nestalnim vremenima, vjernost tradiciji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Ispreplitanje političkog angažmana i radne dokolice (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otium</a:t>
            </a:r>
            <a:r>
              <a:rPr lang="hr-HR" altLang="sr-Latn-RS" sz="2400" dirty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Događa se 150.g.pr.Kr.</a:t>
            </a:r>
          </a:p>
          <a:p>
            <a:pPr marL="457200" lvl="1" indent="0">
              <a:buNone/>
            </a:pPr>
            <a:r>
              <a:rPr lang="hr-HR" altLang="sr-Latn-RS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=&gt;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ita</a:t>
            </a:r>
            <a:r>
              <a:rPr lang="hr-HR" sz="2400" b="1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vixi</a:t>
            </a:r>
            <a:r>
              <a:rPr lang="hr-HR" sz="2400" b="1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hr-HR" sz="2400" b="1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non</a:t>
            </a:r>
            <a:r>
              <a:rPr lang="hr-HR" sz="2400" b="1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frustra</a:t>
            </a:r>
            <a:r>
              <a:rPr lang="hr-HR" sz="2400" b="1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me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natum</a:t>
            </a:r>
            <a:r>
              <a:rPr lang="hr-HR" sz="2400" b="1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existimem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ex vita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ita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discedo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tamquam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ex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hospitio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non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tamquam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e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domo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Commorandi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enim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natura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devorsorium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nobis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non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habitandi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dedit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hr-HR" altLang="sr-Latn-RS" sz="2400" dirty="0">
                <a:latin typeface="Palatino Linotype" panose="02040502050505030304" pitchFamily="18" charset="0"/>
              </a:rPr>
              <a:t>	</a:t>
            </a:r>
          </a:p>
          <a:p>
            <a:r>
              <a:rPr lang="hr-HR" altLang="sr-Latn-RS" sz="2800" b="1" i="1" dirty="0" err="1">
                <a:latin typeface="Palatino Linotype" panose="02040502050505030304" pitchFamily="18" charset="0"/>
              </a:rPr>
              <a:t>Laelius</a:t>
            </a:r>
            <a:r>
              <a:rPr lang="hr-HR" altLang="sr-Latn-RS" sz="2800" b="1" i="1" dirty="0">
                <a:latin typeface="Palatino Linotype" panose="02040502050505030304" pitchFamily="18" charset="0"/>
              </a:rPr>
              <a:t> sive De </a:t>
            </a:r>
            <a:r>
              <a:rPr lang="hr-HR" altLang="sr-Latn-RS" sz="2800" b="1" i="1" dirty="0" err="1">
                <a:latin typeface="Palatino Linotype" panose="02040502050505030304" pitchFamily="18" charset="0"/>
              </a:rPr>
              <a:t>amicitia</a:t>
            </a:r>
            <a:r>
              <a:rPr lang="hr-HR" altLang="sr-Latn-RS" sz="2800" b="1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latin typeface="Palatino Linotype" panose="02040502050505030304" pitchFamily="18" charset="0"/>
              </a:rPr>
              <a:t>(44.), posvećen Atiku</a:t>
            </a:r>
          </a:p>
          <a:p>
            <a:pPr lvl="1"/>
            <a:r>
              <a:rPr lang="hr-HR" altLang="sr-Latn-RS" sz="2400" dirty="0">
                <a:latin typeface="Palatino Linotype" panose="02040502050505030304" pitchFamily="18" charset="0"/>
              </a:rPr>
              <a:t>Dijalog u 129.g.pr.Kr. o naravi i vrijednosti prijateljstva, ne samo u smislu političkih veza</a:t>
            </a:r>
          </a:p>
        </p:txBody>
      </p:sp>
    </p:spTree>
    <p:extLst>
      <p:ext uri="{BB962C8B-B14F-4D97-AF65-F5344CB8AC3E}">
        <p14:creationId xmlns:p14="http://schemas.microsoft.com/office/powerpoint/2010/main" val="316942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436" y="-119952"/>
            <a:ext cx="3492108" cy="62159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3138"/>
            <a:ext cx="5146370" cy="343486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87" y="656208"/>
            <a:ext cx="8911687" cy="128089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Marko </a:t>
            </a:r>
            <a:r>
              <a:rPr lang="hr-HR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Tulije</a:t>
            </a:r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Ciceron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646" y="1547447"/>
            <a:ext cx="7901353" cy="4738914"/>
          </a:xfrm>
        </p:spPr>
        <p:txBody>
          <a:bodyPr>
            <a:normAutofit lnSpcReduction="10000"/>
          </a:bodyPr>
          <a:lstStyle/>
          <a:p>
            <a:r>
              <a:rPr lang="hr-HR" sz="3600" dirty="0">
                <a:latin typeface="Palatino Linotype" panose="02040502050505030304" pitchFamily="18" charset="0"/>
              </a:rPr>
              <a:t>Rođen 3.I.106. u </a:t>
            </a:r>
            <a:r>
              <a:rPr lang="hr-HR" sz="3600" dirty="0" err="1">
                <a:latin typeface="Palatino Linotype" panose="02040502050505030304" pitchFamily="18" charset="0"/>
              </a:rPr>
              <a:t>Arpinu</a:t>
            </a:r>
            <a:endParaRPr lang="hr-HR" sz="3600" dirty="0">
              <a:latin typeface="Palatino Linotype" panose="02040502050505030304" pitchFamily="18" charset="0"/>
            </a:endParaRPr>
          </a:p>
          <a:p>
            <a:pPr lvl="1"/>
            <a:r>
              <a:rPr lang="hr-HR" sz="3200" i="1" dirty="0" err="1">
                <a:latin typeface="Palatino Linotype" panose="02040502050505030304" pitchFamily="18" charset="0"/>
              </a:rPr>
              <a:t>Homo</a:t>
            </a:r>
            <a:r>
              <a:rPr lang="hr-HR" sz="3200" i="1" dirty="0">
                <a:latin typeface="Palatino Linotype" panose="02040502050505030304" pitchFamily="18" charset="0"/>
              </a:rPr>
              <a:t> </a:t>
            </a:r>
            <a:r>
              <a:rPr lang="hr-HR" sz="3200" i="1" dirty="0" err="1">
                <a:latin typeface="Palatino Linotype" panose="02040502050505030304" pitchFamily="18" charset="0"/>
              </a:rPr>
              <a:t>novus</a:t>
            </a:r>
            <a:r>
              <a:rPr lang="hr-HR" sz="3200" i="1" dirty="0">
                <a:latin typeface="Palatino Linotype" panose="02040502050505030304" pitchFamily="18" charset="0"/>
              </a:rPr>
              <a:t>, </a:t>
            </a:r>
            <a:r>
              <a:rPr lang="hr-HR" sz="3200" i="0" dirty="0">
                <a:latin typeface="Palatino Linotype" panose="02040502050505030304" pitchFamily="18" charset="0"/>
              </a:rPr>
              <a:t>vitez</a:t>
            </a:r>
            <a:endParaRPr lang="hr-HR" sz="3200" i="1" dirty="0">
              <a:latin typeface="Palatino Linotype" panose="02040502050505030304" pitchFamily="18" charset="0"/>
            </a:endParaRPr>
          </a:p>
          <a:p>
            <a:r>
              <a:rPr lang="hr-HR" sz="3600" dirty="0">
                <a:latin typeface="Palatino Linotype" panose="02040502050505030304" pitchFamily="18" charset="0"/>
              </a:rPr>
              <a:t>Najveći rimski govornik</a:t>
            </a:r>
          </a:p>
          <a:p>
            <a:pPr lvl="1"/>
            <a:r>
              <a:rPr lang="hr-HR" sz="3200" b="0" dirty="0">
                <a:latin typeface="Palatino Linotype" panose="02040502050505030304" pitchFamily="18" charset="0"/>
              </a:rPr>
              <a:t>Atički</a:t>
            </a:r>
            <a:r>
              <a:rPr lang="hr-HR" sz="3200" dirty="0">
                <a:latin typeface="Palatino Linotype" panose="02040502050505030304" pitchFamily="18" charset="0"/>
              </a:rPr>
              <a:t> / azijski stil</a:t>
            </a:r>
          </a:p>
          <a:p>
            <a:pPr lvl="1"/>
            <a:r>
              <a:rPr lang="hr-HR" sz="3200" dirty="0">
                <a:latin typeface="Palatino Linotype" panose="02040502050505030304" pitchFamily="18" charset="0"/>
              </a:rPr>
              <a:t>Moć govorene i pisane riječi</a:t>
            </a:r>
          </a:p>
          <a:p>
            <a:pPr lvl="1"/>
            <a:r>
              <a:rPr lang="hr-HR" sz="3200" dirty="0">
                <a:latin typeface="Palatino Linotype" panose="02040502050505030304" pitchFamily="18" charset="0"/>
              </a:rPr>
              <a:t>Izgradnja latinskog jezika</a:t>
            </a:r>
          </a:p>
          <a:p>
            <a:pPr lvl="2"/>
            <a:r>
              <a:rPr lang="hr-HR" sz="3000" i="1" dirty="0" err="1">
                <a:latin typeface="Palatino Linotype" panose="02040502050505030304" pitchFamily="18" charset="0"/>
              </a:rPr>
              <a:t>humanitas</a:t>
            </a:r>
            <a:r>
              <a:rPr lang="hr-HR" sz="3000" i="1" dirty="0">
                <a:latin typeface="Palatino Linotype" panose="02040502050505030304" pitchFamily="18" charset="0"/>
              </a:rPr>
              <a:t>, </a:t>
            </a:r>
            <a:r>
              <a:rPr lang="hr-HR" sz="3000" i="1" dirty="0" err="1">
                <a:latin typeface="Palatino Linotype" panose="02040502050505030304" pitchFamily="18" charset="0"/>
              </a:rPr>
              <a:t>qualitas</a:t>
            </a:r>
            <a:r>
              <a:rPr lang="hr-HR" sz="3000" i="1" dirty="0">
                <a:latin typeface="Palatino Linotype" panose="02040502050505030304" pitchFamily="18" charset="0"/>
              </a:rPr>
              <a:t>, </a:t>
            </a:r>
            <a:r>
              <a:rPr lang="hr-HR" sz="3000" i="1" dirty="0" err="1">
                <a:latin typeface="Palatino Linotype" panose="02040502050505030304" pitchFamily="18" charset="0"/>
              </a:rPr>
              <a:t>essentia</a:t>
            </a:r>
            <a:r>
              <a:rPr lang="hr-HR" sz="3000" i="1" dirty="0">
                <a:latin typeface="Palatino Linotype" panose="02040502050505030304" pitchFamily="18" charset="0"/>
              </a:rPr>
              <a:t>,…</a:t>
            </a:r>
          </a:p>
          <a:p>
            <a:pPr lvl="2"/>
            <a:r>
              <a:rPr lang="hr-HR" sz="3000" dirty="0">
                <a:latin typeface="Palatino Linotype" panose="02040502050505030304" pitchFamily="18" charset="0"/>
              </a:rPr>
              <a:t>Izbjegavanje grecizama, </a:t>
            </a:r>
            <a:r>
              <a:rPr lang="hr-HR" sz="3000" dirty="0" err="1">
                <a:latin typeface="Palatino Linotype" panose="02040502050505030304" pitchFamily="18" charset="0"/>
              </a:rPr>
              <a:t>hipotaksa</a:t>
            </a:r>
            <a:r>
              <a:rPr lang="hr-HR" sz="3000" dirty="0">
                <a:latin typeface="Palatino Linotype" panose="02040502050505030304" pitchFamily="18" charset="0"/>
              </a:rPr>
              <a:t>,…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3320" y="6096000"/>
            <a:ext cx="642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http://silvercompasstours.com.au/wp-content/uploads/2015/10/Cicero-front-e1445760477863.jpg</a:t>
            </a:r>
          </a:p>
          <a:p>
            <a:pPr algn="r"/>
            <a:endParaRPr lang="hr-HR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https://alk3r.files.wordpress.com/2014/07/arpino-a-town-near-frosinone-southern-latium-founded-by-the-volsci-in-the-7th-century-bc-it-was-the-birthplace-of-cicero-and-gaius-marius.jpg?w=869</a:t>
            </a:r>
          </a:p>
        </p:txBody>
      </p:sp>
    </p:spTree>
    <p:extLst>
      <p:ext uri="{BB962C8B-B14F-4D97-AF65-F5344CB8AC3E}">
        <p14:creationId xmlns:p14="http://schemas.microsoft.com/office/powerpoint/2010/main" val="305453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561" y="436418"/>
            <a:ext cx="8911687" cy="844472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Životni 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1522689"/>
            <a:ext cx="11547764" cy="5223819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Palatino Linotype" panose="02040502050505030304" pitchFamily="18" charset="0"/>
              </a:rPr>
              <a:t>Školovao se s bratom Kvintom u Rimu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Retorika: Marko Antonije (143-87) i Lucije </a:t>
            </a:r>
            <a:r>
              <a:rPr lang="hr-HR" sz="2800" dirty="0" err="1">
                <a:latin typeface="Palatino Linotype" panose="02040502050505030304" pitchFamily="18" charset="0"/>
              </a:rPr>
              <a:t>Licinije</a:t>
            </a:r>
            <a:r>
              <a:rPr lang="hr-HR" sz="2800" dirty="0">
                <a:latin typeface="Palatino Linotype" panose="02040502050505030304" pitchFamily="18" charset="0"/>
              </a:rPr>
              <a:t> Kras (konzul 95.)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Pravo:  </a:t>
            </a:r>
            <a:r>
              <a:rPr lang="it-IT" sz="2800" dirty="0">
                <a:latin typeface="Palatino Linotype" panose="02040502050505030304" pitchFamily="18" charset="0"/>
              </a:rPr>
              <a:t>Kvint Mucije Scevola Augur i Scevola Pontif</a:t>
            </a:r>
            <a:r>
              <a:rPr lang="hr-HR" sz="2800" dirty="0" err="1">
                <a:latin typeface="Palatino Linotype" panose="02040502050505030304" pitchFamily="18" charset="0"/>
              </a:rPr>
              <a:t>ik</a:t>
            </a:r>
            <a:endParaRPr lang="hr-HR" sz="2800" dirty="0">
              <a:latin typeface="Palatino Linotype" panose="02040502050505030304" pitchFamily="18" charset="0"/>
            </a:endParaRP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Filozofija: </a:t>
            </a:r>
            <a:r>
              <a:rPr lang="hr-HR" sz="2800" dirty="0" err="1">
                <a:latin typeface="Palatino Linotype" panose="02040502050505030304" pitchFamily="18" charset="0"/>
              </a:rPr>
              <a:t>Fedro</a:t>
            </a:r>
            <a:r>
              <a:rPr lang="hr-HR" sz="2800" dirty="0">
                <a:latin typeface="Palatino Linotype" panose="02040502050505030304" pitchFamily="18" charset="0"/>
              </a:rPr>
              <a:t> (epikurejac), </a:t>
            </a:r>
            <a:r>
              <a:rPr lang="hr-HR" sz="2800" dirty="0" err="1">
                <a:latin typeface="Palatino Linotype" panose="02040502050505030304" pitchFamily="18" charset="0"/>
              </a:rPr>
              <a:t>Filon</a:t>
            </a:r>
            <a:r>
              <a:rPr lang="hr-HR" sz="2800" dirty="0">
                <a:latin typeface="Palatino Linotype" panose="02040502050505030304" pitchFamily="18" charset="0"/>
              </a:rPr>
              <a:t> (akademičar), </a:t>
            </a:r>
            <a:r>
              <a:rPr lang="hr-HR" sz="2800" dirty="0" err="1">
                <a:latin typeface="Palatino Linotype" panose="02040502050505030304" pitchFamily="18" charset="0"/>
              </a:rPr>
              <a:t>Diodot</a:t>
            </a:r>
            <a:r>
              <a:rPr lang="hr-HR" sz="2800" dirty="0">
                <a:latin typeface="Palatino Linotype" panose="02040502050505030304" pitchFamily="18" charset="0"/>
              </a:rPr>
              <a:t> (stoik)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Književnost i grčki: Aulo </a:t>
            </a:r>
            <a:r>
              <a:rPr lang="hr-HR" sz="2800" dirty="0" err="1">
                <a:latin typeface="Palatino Linotype" panose="02040502050505030304" pitchFamily="18" charset="0"/>
              </a:rPr>
              <a:t>Licinije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err="1">
                <a:latin typeface="Palatino Linotype" panose="02040502050505030304" pitchFamily="18" charset="0"/>
              </a:rPr>
              <a:t>Arhija</a:t>
            </a:r>
          </a:p>
          <a:p>
            <a:r>
              <a:rPr lang="hr-HR" sz="3200" dirty="0">
                <a:latin typeface="Palatino Linotype" panose="02040502050505030304" pitchFamily="18" charset="0"/>
              </a:rPr>
              <a:t>81. drži prvi sudski govor (</a:t>
            </a:r>
            <a:r>
              <a:rPr lang="hr-HR" sz="3200" i="1" dirty="0">
                <a:latin typeface="Palatino Linotype" panose="02040502050505030304" pitchFamily="18" charset="0"/>
              </a:rPr>
              <a:t>Pro </a:t>
            </a:r>
            <a:r>
              <a:rPr lang="hr-HR" sz="3200" i="1" dirty="0" err="1">
                <a:latin typeface="Palatino Linotype" panose="02040502050505030304" pitchFamily="18" charset="0"/>
              </a:rPr>
              <a:t>Quinctio</a:t>
            </a:r>
            <a:r>
              <a:rPr lang="hr-HR" sz="3200" dirty="0">
                <a:latin typeface="Palatino Linotype" panose="02040502050505030304" pitchFamily="18" charset="0"/>
              </a:rPr>
              <a:t>); ali karijeru počinje </a:t>
            </a:r>
          </a:p>
          <a:p>
            <a:r>
              <a:rPr lang="hr-HR" sz="3200" dirty="0">
                <a:latin typeface="Palatino Linotype" panose="02040502050505030304" pitchFamily="18" charset="0"/>
              </a:rPr>
              <a:t>80. govorom </a:t>
            </a:r>
            <a:r>
              <a:rPr lang="hr-HR" sz="3200" i="1" dirty="0">
                <a:latin typeface="Palatino Linotype" panose="02040502050505030304" pitchFamily="18" charset="0"/>
              </a:rPr>
              <a:t>Pro </a:t>
            </a:r>
            <a:r>
              <a:rPr lang="hr-HR" sz="3200" i="1" dirty="0" err="1">
                <a:latin typeface="Palatino Linotype" panose="02040502050505030304" pitchFamily="18" charset="0"/>
              </a:rPr>
              <a:t>Sexto</a:t>
            </a:r>
            <a:r>
              <a:rPr lang="hr-HR" sz="3200" i="1" dirty="0">
                <a:latin typeface="Palatino Linotype" panose="02040502050505030304" pitchFamily="18" charset="0"/>
              </a:rPr>
              <a:t> </a:t>
            </a:r>
            <a:r>
              <a:rPr lang="hr-HR" sz="3200" i="1" dirty="0" err="1">
                <a:latin typeface="Palatino Linotype" panose="02040502050505030304" pitchFamily="18" charset="0"/>
              </a:rPr>
              <a:t>Roscio</a:t>
            </a:r>
            <a:r>
              <a:rPr lang="hr-HR" sz="3200" i="1" dirty="0">
                <a:latin typeface="Palatino Linotype" panose="02040502050505030304" pitchFamily="18" charset="0"/>
              </a:rPr>
              <a:t> </a:t>
            </a:r>
            <a:r>
              <a:rPr lang="hr-HR" sz="3200" i="1" dirty="0" err="1">
                <a:latin typeface="Palatino Linotype" panose="02040502050505030304" pitchFamily="18" charset="0"/>
              </a:rPr>
              <a:t>Amerino</a:t>
            </a:r>
            <a:endParaRPr lang="hr-HR" sz="3200" dirty="0">
              <a:latin typeface="Palatino Linotype" panose="02040502050505030304" pitchFamily="18" charset="0"/>
            </a:endParaRPr>
          </a:p>
          <a:p>
            <a:r>
              <a:rPr lang="hr-HR" sz="3200" dirty="0">
                <a:latin typeface="Palatino Linotype" panose="02040502050505030304" pitchFamily="18" charset="0"/>
              </a:rPr>
              <a:t>79-77. na usavršavanju u Grčkoj i Maloj Aziji</a:t>
            </a:r>
          </a:p>
          <a:p>
            <a:pPr lvl="1"/>
            <a:r>
              <a:rPr lang="hr-HR" sz="3000" dirty="0">
                <a:latin typeface="Palatino Linotype" panose="02040502050505030304" pitchFamily="18" charset="0"/>
              </a:rPr>
              <a:t>zajedno s </a:t>
            </a:r>
            <a:r>
              <a:rPr lang="hr-HR" sz="3000" dirty="0" err="1">
                <a:latin typeface="Palatino Linotype" panose="02040502050505030304" pitchFamily="18" charset="0"/>
              </a:rPr>
              <a:t>Tironom</a:t>
            </a:r>
            <a:endParaRPr lang="hr-HR" sz="3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7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75"/>
          <a:stretch/>
        </p:blipFill>
        <p:spPr>
          <a:xfrm>
            <a:off x="6667569" y="146272"/>
            <a:ext cx="5261195" cy="33706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677" y="624110"/>
            <a:ext cx="9839935" cy="128089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Politička karijera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277" y="1570892"/>
            <a:ext cx="11178488" cy="5120853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Sve službe obavljao čim je bilo 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zakonski moguće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Kvestor na Siciliji, </a:t>
            </a:r>
            <a:r>
              <a:rPr lang="hr-HR" sz="2600" dirty="0" err="1">
                <a:latin typeface="Palatino Linotype" panose="02040502050505030304" pitchFamily="18" charset="0"/>
              </a:rPr>
              <a:t>edil</a:t>
            </a:r>
            <a:r>
              <a:rPr lang="hr-HR" sz="2600" dirty="0">
                <a:latin typeface="Palatino Linotype" panose="02040502050505030304" pitchFamily="18" charset="0"/>
              </a:rPr>
              <a:t>, pretor…</a:t>
            </a:r>
          </a:p>
          <a:p>
            <a:r>
              <a:rPr lang="hr-HR" sz="2800" b="1" dirty="0">
                <a:latin typeface="Palatino Linotype" panose="02040502050505030304" pitchFamily="18" charset="0"/>
              </a:rPr>
              <a:t>63.g.pr.Kr. konzul; </a:t>
            </a:r>
            <a:r>
              <a:rPr lang="hr-HR" sz="2800" b="1" dirty="0" err="1">
                <a:latin typeface="Palatino Linotype" panose="02040502050505030304" pitchFamily="18" charset="0"/>
              </a:rPr>
              <a:t>Katilinina</a:t>
            </a:r>
            <a:r>
              <a:rPr lang="hr-HR" sz="2800" b="1" dirty="0">
                <a:latin typeface="Palatino Linotype" panose="02040502050505030304" pitchFamily="18" charset="0"/>
              </a:rPr>
              <a:t> urota</a:t>
            </a:r>
          </a:p>
          <a:p>
            <a:pPr lvl="1"/>
            <a:r>
              <a:rPr lang="hr-HR" sz="2600" i="1" dirty="0" err="1">
                <a:latin typeface="Palatino Linotype" panose="02040502050505030304" pitchFamily="18" charset="0"/>
              </a:rPr>
              <a:t>Senatus</a:t>
            </a:r>
            <a:r>
              <a:rPr lang="hr-HR" sz="2600" i="1" dirty="0">
                <a:latin typeface="Palatino Linotype" panose="02040502050505030304" pitchFamily="18" charset="0"/>
              </a:rPr>
              <a:t> </a:t>
            </a:r>
            <a:r>
              <a:rPr lang="hr-HR" sz="2600" i="1" dirty="0" err="1">
                <a:latin typeface="Palatino Linotype" panose="02040502050505030304" pitchFamily="18" charset="0"/>
              </a:rPr>
              <a:t>consultum</a:t>
            </a:r>
            <a:r>
              <a:rPr lang="hr-HR" sz="2600" i="1" dirty="0">
                <a:latin typeface="Palatino Linotype" panose="02040502050505030304" pitchFamily="18" charset="0"/>
              </a:rPr>
              <a:t> </a:t>
            </a:r>
            <a:r>
              <a:rPr lang="hr-HR" sz="2600" i="1" dirty="0" err="1">
                <a:latin typeface="Palatino Linotype" panose="02040502050505030304" pitchFamily="18" charset="0"/>
              </a:rPr>
              <a:t>ultimum</a:t>
            </a:r>
            <a:r>
              <a:rPr lang="hr-HR" sz="2600" dirty="0">
                <a:latin typeface="Palatino Linotype" panose="02040502050505030304" pitchFamily="18" charset="0"/>
              </a:rPr>
              <a:t>; </a:t>
            </a:r>
            <a:r>
              <a:rPr lang="hr-HR" sz="2600" i="1" dirty="0">
                <a:latin typeface="Palatino Linotype" panose="02040502050505030304" pitchFamily="18" charset="0"/>
              </a:rPr>
              <a:t>Pater </a:t>
            </a:r>
            <a:r>
              <a:rPr lang="hr-HR" sz="2600" i="1" dirty="0" err="1">
                <a:latin typeface="Palatino Linotype" panose="02040502050505030304" pitchFamily="18" charset="0"/>
              </a:rPr>
              <a:t>patriae</a:t>
            </a:r>
            <a:endParaRPr lang="hr-HR" sz="2600" i="1" dirty="0">
              <a:latin typeface="Palatino Linotype" panose="02040502050505030304" pitchFamily="18" charset="0"/>
            </a:endParaRPr>
          </a:p>
          <a:p>
            <a:pPr lvl="1"/>
            <a:r>
              <a:rPr lang="hr-HR" sz="2600" i="1" dirty="0">
                <a:latin typeface="Palatino Linotype" panose="02040502050505030304" pitchFamily="18" charset="0"/>
              </a:rPr>
              <a:t>O </a:t>
            </a:r>
            <a:r>
              <a:rPr lang="hr-HR" sz="2600" i="1" dirty="0" err="1">
                <a:latin typeface="Palatino Linotype" panose="02040502050505030304" pitchFamily="18" charset="0"/>
              </a:rPr>
              <a:t>fortunatam</a:t>
            </a:r>
            <a:r>
              <a:rPr lang="hr-HR" sz="2600" i="1" dirty="0">
                <a:latin typeface="Palatino Linotype" panose="02040502050505030304" pitchFamily="18" charset="0"/>
              </a:rPr>
              <a:t> </a:t>
            </a:r>
            <a:r>
              <a:rPr lang="hr-HR" sz="2600" i="1" dirty="0" err="1">
                <a:latin typeface="Palatino Linotype" panose="02040502050505030304" pitchFamily="18" charset="0"/>
              </a:rPr>
              <a:t>natam</a:t>
            </a:r>
            <a:r>
              <a:rPr lang="hr-HR" sz="2600" i="1" dirty="0">
                <a:latin typeface="Palatino Linotype" panose="02040502050505030304" pitchFamily="18" charset="0"/>
              </a:rPr>
              <a:t> me </a:t>
            </a:r>
            <a:r>
              <a:rPr lang="hr-HR" sz="2600" i="1" dirty="0" err="1">
                <a:latin typeface="Palatino Linotype" panose="02040502050505030304" pitchFamily="18" charset="0"/>
              </a:rPr>
              <a:t>consule</a:t>
            </a:r>
            <a:r>
              <a:rPr lang="hr-HR" sz="2600" i="1" dirty="0">
                <a:latin typeface="Palatino Linotype" panose="02040502050505030304" pitchFamily="18" charset="0"/>
              </a:rPr>
              <a:t> </a:t>
            </a:r>
            <a:r>
              <a:rPr lang="hr-HR" sz="2600" i="1" dirty="0" err="1">
                <a:latin typeface="Palatino Linotype" panose="02040502050505030304" pitchFamily="18" charset="0"/>
              </a:rPr>
              <a:t>Romam</a:t>
            </a:r>
            <a:endParaRPr lang="hr-HR" sz="2600" i="1" dirty="0">
              <a:latin typeface="Palatino Linotype" panose="0204050205050503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</a:rPr>
              <a:t>60. se odbija priključiti trijumvirima i do sljedeće se godine povlači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58. pučki tribun P. </a:t>
            </a:r>
            <a:r>
              <a:rPr lang="hr-HR" sz="2800" dirty="0" err="1">
                <a:latin typeface="Palatino Linotype" panose="02040502050505030304" pitchFamily="18" charset="0"/>
              </a:rPr>
              <a:t>Klodije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err="1">
                <a:latin typeface="Palatino Linotype" panose="02040502050505030304" pitchFamily="18" charset="0"/>
              </a:rPr>
              <a:t>Pulher</a:t>
            </a:r>
            <a:r>
              <a:rPr lang="hr-HR" sz="2800" dirty="0">
                <a:latin typeface="Palatino Linotype" panose="02040502050505030304" pitchFamily="18" charset="0"/>
              </a:rPr>
              <a:t> predlaže zakon protiv smrtne kazne rimskim građanima bez presude &gt; </a:t>
            </a:r>
            <a:r>
              <a:rPr lang="hr-HR" sz="2800" b="1" dirty="0">
                <a:latin typeface="Palatino Linotype" panose="02040502050505030304" pitchFamily="18" charset="0"/>
              </a:rPr>
              <a:t>progonstvo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57. se vraća u Rim kao odvjetnik, u </a:t>
            </a:r>
            <a:r>
              <a:rPr lang="hr-HR" sz="2800" dirty="0" err="1">
                <a:latin typeface="Palatino Linotype" panose="02040502050505030304" pitchFamily="18" charset="0"/>
              </a:rPr>
              <a:t>Tuskulu</a:t>
            </a:r>
            <a:r>
              <a:rPr lang="hr-HR" sz="2800" dirty="0">
                <a:latin typeface="Palatino Linotype" panose="02040502050505030304" pitchFamily="18" charset="0"/>
              </a:rPr>
              <a:t> se bavi znanstvenim radom (retorikom)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52. g. </a:t>
            </a:r>
            <a:r>
              <a:rPr lang="hr-HR" sz="2800" dirty="0" err="1">
                <a:latin typeface="Palatino Linotype" panose="02040502050505030304" pitchFamily="18" charset="0"/>
              </a:rPr>
              <a:t>Klodije</a:t>
            </a:r>
            <a:r>
              <a:rPr lang="hr-HR" sz="2800" dirty="0">
                <a:latin typeface="Palatino Linotype" panose="02040502050505030304" pitchFamily="18" charset="0"/>
              </a:rPr>
              <a:t> je ubijen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246" y="0"/>
            <a:ext cx="1160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bg2">
                    <a:lumMod val="10000"/>
                  </a:schemeClr>
                </a:solidFill>
              </a:rPr>
              <a:t>http://www.alamy.com/stock-photo-cicero-marcus-tullius-31106-71243-bc-roman-politician-his-mansion-33345791.html</a:t>
            </a:r>
          </a:p>
        </p:txBody>
      </p:sp>
    </p:spTree>
    <p:extLst>
      <p:ext uri="{BB962C8B-B14F-4D97-AF65-F5344CB8AC3E}">
        <p14:creationId xmlns:p14="http://schemas.microsoft.com/office/powerpoint/2010/main" val="7328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207035"/>
            <a:ext cx="10884877" cy="6490946"/>
          </a:xfrm>
        </p:spPr>
        <p:txBody>
          <a:bodyPr>
            <a:noAutofit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51-50. prokonzul u </a:t>
            </a:r>
            <a:r>
              <a:rPr lang="hr-HR" sz="2800" dirty="0" err="1">
                <a:latin typeface="Palatino Linotype" panose="02040502050505030304" pitchFamily="18" charset="0"/>
              </a:rPr>
              <a:t>Kilikiji</a:t>
            </a:r>
            <a:endParaRPr lang="hr-HR" sz="2800" dirty="0">
              <a:latin typeface="Palatino Linotype" panose="0204050205050503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</a:rPr>
              <a:t>49.g.pr.Kr. pristao uz Pompeja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Sin mu se borio u Pompejevoj</a:t>
            </a:r>
            <a:r>
              <a:rPr lang="hr-HR" sz="2400" baseline="0" dirty="0">
                <a:latin typeface="Palatino Linotype" panose="02040502050505030304" pitchFamily="18" charset="0"/>
              </a:rPr>
              <a:t> vojsci</a:t>
            </a:r>
            <a:endParaRPr lang="hr-HR" sz="2400" dirty="0">
              <a:latin typeface="Palatino Linotype" panose="0204050205050503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</a:rPr>
              <a:t>Cezar ga je pomilovao 48. nakon </a:t>
            </a:r>
            <a:r>
              <a:rPr lang="hr-HR" sz="2800" dirty="0" err="1">
                <a:latin typeface="Palatino Linotype" panose="02040502050505030304" pitchFamily="18" charset="0"/>
              </a:rPr>
              <a:t>Farsala</a:t>
            </a:r>
            <a:r>
              <a:rPr lang="hr-HR" sz="2800" dirty="0">
                <a:latin typeface="Palatino Linotype" panose="02040502050505030304" pitchFamily="18" charset="0"/>
              </a:rPr>
              <a:t> pa se opet povlači u bavljenje književnošću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47.g.pr.Kr. razveo se od žene </a:t>
            </a:r>
            <a:r>
              <a:rPr lang="hr-HR" sz="2800" dirty="0" err="1">
                <a:latin typeface="Palatino Linotype" panose="02040502050505030304" pitchFamily="18" charset="0"/>
              </a:rPr>
              <a:t>Terencije</a:t>
            </a:r>
            <a:r>
              <a:rPr lang="hr-HR" sz="2800" dirty="0">
                <a:latin typeface="Palatino Linotype" panose="02040502050505030304" pitchFamily="18" charset="0"/>
              </a:rPr>
              <a:t> i oženio mladom </a:t>
            </a:r>
            <a:r>
              <a:rPr lang="hr-HR" sz="2800" dirty="0" err="1">
                <a:latin typeface="Palatino Linotype" panose="02040502050505030304" pitchFamily="18" charset="0"/>
              </a:rPr>
              <a:t>Publilijom</a:t>
            </a:r>
            <a:r>
              <a:rPr lang="hr-HR" sz="2800" dirty="0">
                <a:latin typeface="Palatino Linotype" panose="02040502050505030304" pitchFamily="18" charset="0"/>
              </a:rPr>
              <a:t>, a 45. mu umire kći od</a:t>
            </a:r>
            <a:r>
              <a:rPr lang="hr-HR" sz="2800" baseline="0" dirty="0">
                <a:latin typeface="Palatino Linotype" panose="02040502050505030304" pitchFamily="18" charset="0"/>
              </a:rPr>
              <a:t> posljedica</a:t>
            </a:r>
            <a:r>
              <a:rPr lang="hr-HR" sz="2800" dirty="0">
                <a:latin typeface="Palatino Linotype" panose="02040502050505030304" pitchFamily="18" charset="0"/>
              </a:rPr>
              <a:t> porođaja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Nakon Cezarove smrti podupire </a:t>
            </a:r>
            <a:r>
              <a:rPr lang="hr-HR" sz="2800" dirty="0" err="1">
                <a:latin typeface="Palatino Linotype" panose="02040502050505030304" pitchFamily="18" charset="0"/>
              </a:rPr>
              <a:t>Oktavijana</a:t>
            </a:r>
            <a:endParaRPr lang="hr-HR" sz="2800" dirty="0">
              <a:latin typeface="Palatino Linotype" panose="02040502050505030304" pitchFamily="18" charset="0"/>
            </a:endParaRP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44/43. </a:t>
            </a:r>
            <a:r>
              <a:rPr lang="hr-HR" sz="2400" i="1" dirty="0">
                <a:latin typeface="Palatino Linotype" panose="02040502050505030304" pitchFamily="18" charset="0"/>
              </a:rPr>
              <a:t>In </a:t>
            </a:r>
            <a:r>
              <a:rPr lang="hr-HR" sz="2400" i="1" dirty="0" err="1">
                <a:latin typeface="Palatino Linotype" panose="02040502050505030304" pitchFamily="18" charset="0"/>
              </a:rPr>
              <a:t>Marcum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Antonium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orationes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Philippicae</a:t>
            </a:r>
            <a:endParaRPr lang="hr-HR" sz="2400" i="1" dirty="0">
              <a:latin typeface="Palatino Linotype" panose="02040502050505030304" pitchFamily="18" charset="0"/>
            </a:endParaRPr>
          </a:p>
          <a:p>
            <a:pPr lvl="2"/>
            <a:r>
              <a:rPr lang="hr-HR" sz="2000" i="0" dirty="0">
                <a:latin typeface="Palatino Linotype" panose="02040502050505030304" pitchFamily="18" charset="0"/>
              </a:rPr>
              <a:t>Zadnji primjer slobodnog političkog govora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7.XII.43. uhvatili su ga </a:t>
            </a:r>
            <a:r>
              <a:rPr lang="hr-HR" sz="2800" dirty="0" err="1">
                <a:latin typeface="Palatino Linotype" panose="02040502050505030304" pitchFamily="18" charset="0"/>
              </a:rPr>
              <a:t>Antonijevi</a:t>
            </a:r>
            <a:r>
              <a:rPr lang="hr-HR" sz="2800" dirty="0">
                <a:latin typeface="Palatino Linotype" panose="02040502050505030304" pitchFamily="18" charset="0"/>
              </a:rPr>
              <a:t> pristaše u </a:t>
            </a:r>
            <a:r>
              <a:rPr lang="hr-HR" sz="2800" dirty="0" err="1">
                <a:latin typeface="Palatino Linotype" panose="02040502050505030304" pitchFamily="18" charset="0"/>
              </a:rPr>
              <a:t>Formijima</a:t>
            </a:r>
            <a:r>
              <a:rPr lang="hr-HR" sz="2800" dirty="0">
                <a:latin typeface="Palatino Linotype" panose="02040502050505030304" pitchFamily="18" charset="0"/>
              </a:rPr>
              <a:t> kad je htio otploviti u Makedoniju 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odrubili mu glavu i odrezali ruke te ih izložili na </a:t>
            </a:r>
            <a:r>
              <a:rPr lang="hr-HR" sz="2400" i="1" dirty="0" err="1">
                <a:latin typeface="Palatino Linotype" panose="02040502050505030304" pitchFamily="18" charset="0"/>
              </a:rPr>
              <a:t>rostri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dirty="0">
                <a:latin typeface="Palatino Linotype" panose="02040502050505030304" pitchFamily="18" charset="0"/>
              </a:rPr>
              <a:t>na Forumu</a:t>
            </a:r>
          </a:p>
        </p:txBody>
      </p:sp>
    </p:spTree>
    <p:extLst>
      <p:ext uri="{BB962C8B-B14F-4D97-AF65-F5344CB8AC3E}">
        <p14:creationId xmlns:p14="http://schemas.microsoft.com/office/powerpoint/2010/main" val="398631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Opus</a:t>
            </a:r>
            <a:endParaRPr lang="hr-H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577340"/>
            <a:ext cx="10934700" cy="5074920"/>
          </a:xfrm>
        </p:spPr>
        <p:txBody>
          <a:bodyPr>
            <a:noAutofit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Retorika: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 teoretska djela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govori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Filozofski spisi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Korespondencija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Poezija: </a:t>
            </a:r>
          </a:p>
          <a:p>
            <a:pPr lvl="1"/>
            <a:r>
              <a:rPr lang="hr-HR" sz="2400" i="1" dirty="0">
                <a:latin typeface="Palatino Linotype" panose="02040502050505030304" pitchFamily="18" charset="0"/>
              </a:rPr>
              <a:t>De </a:t>
            </a:r>
            <a:r>
              <a:rPr lang="hr-HR" sz="2400" i="1" dirty="0" err="1">
                <a:latin typeface="Palatino Linotype" panose="02040502050505030304" pitchFamily="18" charset="0"/>
              </a:rPr>
              <a:t>consulatu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suo</a:t>
            </a:r>
            <a:r>
              <a:rPr lang="hr-HR" sz="2400" i="1" dirty="0">
                <a:latin typeface="Palatino Linotype" panose="02040502050505030304" pitchFamily="18" charset="0"/>
              </a:rPr>
              <a:t> libri tres, De </a:t>
            </a:r>
            <a:r>
              <a:rPr lang="hr-HR" sz="2400" i="1" dirty="0" err="1">
                <a:latin typeface="Palatino Linotype" panose="02040502050505030304" pitchFamily="18" charset="0"/>
              </a:rPr>
              <a:t>temporibus</a:t>
            </a: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latin typeface="Palatino Linotype" panose="02040502050505030304" pitchFamily="18" charset="0"/>
              </a:rPr>
              <a:t>suis</a:t>
            </a:r>
            <a:r>
              <a:rPr lang="hr-HR" sz="2400" dirty="0">
                <a:latin typeface="Palatino Linotype" panose="02040502050505030304" pitchFamily="18" charset="0"/>
              </a:rPr>
              <a:t>, razne pjesme (</a:t>
            </a:r>
            <a:r>
              <a:rPr lang="hr-HR" sz="2400" dirty="0" err="1">
                <a:latin typeface="Palatino Linotype" panose="02040502050505030304" pitchFamily="18" charset="0"/>
              </a:rPr>
              <a:t>neoteričke</a:t>
            </a:r>
            <a:r>
              <a:rPr lang="hr-HR" sz="2400" dirty="0">
                <a:latin typeface="Palatino Linotype" panose="02040502050505030304" pitchFamily="18" charset="0"/>
              </a:rPr>
              <a:t>)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Prijevodi: </a:t>
            </a:r>
          </a:p>
          <a:p>
            <a:pPr lvl="1"/>
            <a:r>
              <a:rPr lang="el-GR" sz="2400" dirty="0">
                <a:latin typeface="Palatino Linotype" panose="02040502050505030304" pitchFamily="18" charset="0"/>
              </a:rPr>
              <a:t>Φαινόμενα</a:t>
            </a:r>
            <a:r>
              <a:rPr lang="hr-HR" sz="2400" dirty="0">
                <a:latin typeface="Palatino Linotype" panose="02040502050505030304" pitchFamily="18" charset="0"/>
              </a:rPr>
              <a:t>, ep</a:t>
            </a:r>
            <a:r>
              <a:rPr lang="el-G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err="1">
                <a:latin typeface="Palatino Linotype" panose="02040502050505030304" pitchFamily="18" charset="0"/>
              </a:rPr>
              <a:t>Arata</a:t>
            </a:r>
            <a:r>
              <a:rPr lang="hr-HR" sz="2400" dirty="0">
                <a:latin typeface="Palatino Linotype" panose="02040502050505030304" pitchFamily="18" charset="0"/>
              </a:rPr>
              <a:t> iz Sola (310–240);  </a:t>
            </a:r>
            <a:r>
              <a:rPr lang="hr-HR" sz="2400" dirty="0" err="1">
                <a:latin typeface="Palatino Linotype" panose="02040502050505030304" pitchFamily="18" charset="0"/>
              </a:rPr>
              <a:t>Ksenofontovo</a:t>
            </a:r>
            <a:r>
              <a:rPr lang="hr-HR" sz="2400" dirty="0">
                <a:latin typeface="Palatino Linotype" panose="02040502050505030304" pitchFamily="18" charset="0"/>
              </a:rPr>
              <a:t> djelo </a:t>
            </a:r>
            <a:r>
              <a:rPr lang="el-GR" sz="2400" dirty="0">
                <a:latin typeface="Palatino Linotype" panose="02040502050505030304" pitchFamily="18" charset="0"/>
              </a:rPr>
              <a:t>Οἰκονομικός</a:t>
            </a:r>
            <a:r>
              <a:rPr lang="hr-HR" sz="2400" dirty="0">
                <a:latin typeface="Palatino Linotype" panose="02040502050505030304" pitchFamily="18" charset="0"/>
              </a:rPr>
              <a:t>, </a:t>
            </a:r>
            <a:r>
              <a:rPr lang="hr-HR" sz="2400" dirty="0" err="1">
                <a:latin typeface="Palatino Linotype" panose="02040502050505030304" pitchFamily="18" charset="0"/>
              </a:rPr>
              <a:t>Demostenovi</a:t>
            </a:r>
            <a:r>
              <a:rPr lang="hr-HR" sz="2400" dirty="0">
                <a:latin typeface="Palatino Linotype" panose="02040502050505030304" pitchFamily="18" charset="0"/>
              </a:rPr>
              <a:t> govori, Platonovi dijalozi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00" y="123825"/>
            <a:ext cx="6045300" cy="37682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1288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Govori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570" y="2133600"/>
            <a:ext cx="9555042" cy="3777622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Palatino Linotype" panose="02040502050505030304" pitchFamily="18" charset="0"/>
              </a:rPr>
              <a:t> Od 88 sačuvano ih je 58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 Zapisivao ih je i priređivao (Marko Tulije) Tiron (umro c.4.g.pr.Kr.), a nakon Ciceronove smrti ih je i objavio</a:t>
            </a:r>
          </a:p>
          <a:p>
            <a:pPr lvl="1"/>
            <a:r>
              <a:rPr lang="hr-HR" sz="2800" dirty="0">
                <a:latin typeface="Palatino Linotype" panose="02040502050505030304" pitchFamily="18" charset="0"/>
              </a:rPr>
              <a:t> Počeci stenografije (</a:t>
            </a:r>
            <a:r>
              <a:rPr lang="hr-HR" sz="2800" i="1" dirty="0">
                <a:latin typeface="Palatino Linotype" panose="02040502050505030304" pitchFamily="18" charset="0"/>
              </a:rPr>
              <a:t>notae Tironianae</a:t>
            </a:r>
            <a:r>
              <a:rPr lang="hr-HR" sz="2800" dirty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sz="2800" i="1" dirty="0">
                <a:latin typeface="Palatino Linotype" panose="02040502050505030304" pitchFamily="18" charset="0"/>
              </a:rPr>
              <a:t> Pro Milone</a:t>
            </a:r>
          </a:p>
          <a:p>
            <a:r>
              <a:rPr lang="hr-HR" sz="3200" dirty="0">
                <a:latin typeface="Palatino Linotype" panose="02040502050505030304" pitchFamily="18" charset="0"/>
              </a:rPr>
              <a:t> Sudski i politički</a:t>
            </a:r>
          </a:p>
        </p:txBody>
      </p:sp>
    </p:spTree>
    <p:extLst>
      <p:ext uri="{BB962C8B-B14F-4D97-AF65-F5344CB8AC3E}">
        <p14:creationId xmlns:p14="http://schemas.microsoft.com/office/powerpoint/2010/main" val="257291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Sudski</a:t>
            </a:r>
            <a:r>
              <a:rPr lang="hr-HR" dirty="0">
                <a:latin typeface="Palatino Linotype" panose="02040502050505030304" pitchFamily="18" charset="0"/>
              </a:rPr>
              <a:t>					 			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Politički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7908" y="1577340"/>
            <a:ext cx="5767754" cy="5052060"/>
          </a:xfrm>
        </p:spPr>
        <p:txBody>
          <a:bodyPr>
            <a:noAutofit/>
          </a:bodyPr>
          <a:lstStyle/>
          <a:p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Quinctio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(81.), </a:t>
            </a:r>
            <a:r>
              <a:rPr lang="it-IT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Sexto Roscio Amerino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(80.), </a:t>
            </a:r>
            <a:r>
              <a:rPr lang="it-IT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Q. Roscio Comoedo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(77.), 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Tullio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(71.)</a:t>
            </a: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Divinatio in Caecilium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(70.), </a:t>
            </a:r>
            <a:r>
              <a:rPr lang="it-IT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 Verrem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(70.)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, Pro Fonteio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(69.), 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Caecina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(69.), 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Cluentio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(66.), 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Rabirio Perduellionis Reo (63.), Pro Murena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(63.), 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Sulla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(62.), </a:t>
            </a:r>
            <a:r>
              <a:rPr lang="it-IT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Archia poeta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(62.),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Pro Antonio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(59.),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Pro Flacco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(59.),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Pro Sestio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(56.),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In Vatinium testem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(56.),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Caelio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(56.),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Pro Balbo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(56.),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Pro Plancio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(54.),</a:t>
            </a:r>
            <a:r>
              <a:rPr lang="it-IT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Pro Rabirio Postumo </a:t>
            </a:r>
            <a:r>
              <a:rPr lang="it-IT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(54.)</a:t>
            </a:r>
          </a:p>
          <a:p>
            <a:endParaRPr lang="hr-HR" sz="2400" i="1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25662" y="1577340"/>
            <a:ext cx="6166338" cy="5052060"/>
          </a:xfrm>
        </p:spPr>
        <p:txBody>
          <a:bodyPr>
            <a:noAutofit/>
          </a:bodyPr>
          <a:lstStyle/>
          <a:p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lege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Manilia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ili 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imperio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Cn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Pompei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(66.), 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 toga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candida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(+64.),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 lege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agraria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contra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Rullum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(63.), 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Catilinam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I-IV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(63.),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Post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reditum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Quirites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(57.),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Post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reditum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Senatu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(57.), 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domo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sua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(57.),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haruspicum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responsis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(57.),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Provinciis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consularibus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(56.),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Pisonem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(55.), 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Milone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(52.),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Marcello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(46.),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Ligario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(46.), 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Pro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rege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Deiotaro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(46.),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Orationes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in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Antonium</a:t>
            </a:r>
            <a:r>
              <a:rPr lang="hr-BA" altLang="sr-Latn-R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habitae</a:t>
            </a:r>
            <a:r>
              <a:rPr lang="hr-BA" altLang="sr-Latn-R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XIV sive </a:t>
            </a:r>
            <a:r>
              <a:rPr lang="hr-BA" altLang="sr-Latn-R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Philippicae</a:t>
            </a:r>
            <a:r>
              <a:rPr lang="hr-BA" altLang="sr-Latn-R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(44.)</a:t>
            </a:r>
            <a:endParaRPr lang="hr-HR" sz="26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9" y="624110"/>
            <a:ext cx="9605474" cy="1280890"/>
          </a:xfrm>
        </p:spPr>
        <p:txBody>
          <a:bodyPr/>
          <a:lstStyle/>
          <a:p>
            <a:r>
              <a:rPr lang="hr-HR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Pisma</a:t>
            </a:r>
            <a:endParaRPr lang="hr-H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3662" y="1496291"/>
            <a:ext cx="10570698" cy="5361709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Preko 800, podijeljena u 4 zbirke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Ima i tuđih; 68. – 43.g.pr.Kr.; </a:t>
            </a:r>
            <a:r>
              <a:rPr lang="hr-HR" sz="2600" i="1" dirty="0" err="1">
                <a:latin typeface="Palatino Linotype" panose="02040502050505030304" pitchFamily="18" charset="0"/>
              </a:rPr>
              <a:t>historia</a:t>
            </a:r>
            <a:r>
              <a:rPr lang="hr-HR" sz="2600" i="1" dirty="0">
                <a:latin typeface="Palatino Linotype" panose="02040502050505030304" pitchFamily="18" charset="0"/>
              </a:rPr>
              <a:t> </a:t>
            </a:r>
            <a:r>
              <a:rPr lang="hr-HR" sz="2600" i="1" dirty="0" err="1">
                <a:latin typeface="Palatino Linotype" panose="02040502050505030304" pitchFamily="18" charset="0"/>
              </a:rPr>
              <a:t>contexta</a:t>
            </a:r>
            <a:r>
              <a:rPr lang="hr-HR" sz="2600" i="1" dirty="0">
                <a:latin typeface="Palatino Linotype" panose="02040502050505030304" pitchFamily="18" charset="0"/>
              </a:rPr>
              <a:t> </a:t>
            </a:r>
            <a:r>
              <a:rPr lang="hr-HR" sz="2600" i="1" dirty="0" err="1">
                <a:latin typeface="Palatino Linotype" panose="02040502050505030304" pitchFamily="18" charset="0"/>
              </a:rPr>
              <a:t>eorum</a:t>
            </a:r>
            <a:r>
              <a:rPr lang="hr-HR" sz="2600" i="1" dirty="0">
                <a:latin typeface="Palatino Linotype" panose="02040502050505030304" pitchFamily="18" charset="0"/>
              </a:rPr>
              <a:t> </a:t>
            </a:r>
            <a:r>
              <a:rPr lang="hr-HR" sz="2600" i="1" dirty="0" err="1">
                <a:latin typeface="Palatino Linotype" panose="02040502050505030304" pitchFamily="18" charset="0"/>
              </a:rPr>
              <a:t>temporum</a:t>
            </a:r>
            <a:endParaRPr lang="hr-HR" sz="2600" i="1" dirty="0">
              <a:latin typeface="Palatino Linotype" panose="0204050205050503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</a:rPr>
              <a:t>Većinom pisana iz progonstva i službi izvan Rima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Nisu bila namijenjena objavljivanju: razgovorni(</a:t>
            </a:r>
            <a:r>
              <a:rPr lang="hr-HR" sz="2800" dirty="0" err="1">
                <a:latin typeface="Palatino Linotype" panose="02040502050505030304" pitchFamily="18" charset="0"/>
              </a:rPr>
              <a:t>ji</a:t>
            </a:r>
            <a:r>
              <a:rPr lang="hr-HR" sz="2800" dirty="0">
                <a:latin typeface="Palatino Linotype" panose="02040502050505030304" pitchFamily="18" charset="0"/>
              </a:rPr>
              <a:t>) jezik</a:t>
            </a:r>
          </a:p>
          <a:p>
            <a:r>
              <a:rPr lang="hr-HR" sz="2800" i="1" dirty="0" err="1">
                <a:latin typeface="Palatino Linotype" panose="02040502050505030304" pitchFamily="18" charset="0"/>
              </a:rPr>
              <a:t>Epistulae</a:t>
            </a:r>
            <a:r>
              <a:rPr lang="hr-HR" sz="2800" i="1" dirty="0">
                <a:latin typeface="Palatino Linotype" panose="02040502050505030304" pitchFamily="18" charset="0"/>
              </a:rPr>
              <a:t> ad </a:t>
            </a:r>
            <a:r>
              <a:rPr lang="hr-HR" sz="2800" i="1" dirty="0" err="1">
                <a:latin typeface="Palatino Linotype" panose="02040502050505030304" pitchFamily="18" charset="0"/>
              </a:rPr>
              <a:t>Quintum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fratrem</a:t>
            </a:r>
            <a:endParaRPr lang="hr-HR" sz="2800" i="1" dirty="0">
              <a:latin typeface="Palatino Linotype" panose="02040502050505030304" pitchFamily="18" charset="0"/>
            </a:endParaRP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3 knjige, 27 pisama</a:t>
            </a:r>
          </a:p>
          <a:p>
            <a:r>
              <a:rPr lang="hr-HR" sz="2800" i="1" dirty="0" err="1">
                <a:latin typeface="Palatino Linotype" panose="02040502050505030304" pitchFamily="18" charset="0"/>
              </a:rPr>
              <a:t>Epistulae</a:t>
            </a:r>
            <a:r>
              <a:rPr lang="hr-HR" sz="2800" i="1" dirty="0">
                <a:latin typeface="Palatino Linotype" panose="02040502050505030304" pitchFamily="18" charset="0"/>
              </a:rPr>
              <a:t> ad </a:t>
            </a:r>
            <a:r>
              <a:rPr lang="hr-HR" sz="2800" i="1" dirty="0" err="1">
                <a:latin typeface="Palatino Linotype" panose="02040502050505030304" pitchFamily="18" charset="0"/>
              </a:rPr>
              <a:t>familiares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pl-PL" sz="2400" dirty="0">
                <a:latin typeface="Palatino Linotype" panose="02040502050505030304" pitchFamily="18" charset="0"/>
              </a:rPr>
              <a:t>16 knjiga, ženi i djeci</a:t>
            </a:r>
            <a:r>
              <a:rPr lang="hr-HR" sz="2400" dirty="0">
                <a:latin typeface="Palatino Linotype" panose="02040502050505030304" pitchFamily="18" charset="0"/>
              </a:rPr>
              <a:t> i mnogima drugima</a:t>
            </a:r>
          </a:p>
          <a:p>
            <a:r>
              <a:rPr lang="hr-HR" sz="2800" i="1" dirty="0" err="1">
                <a:latin typeface="Palatino Linotype" panose="02040502050505030304" pitchFamily="18" charset="0"/>
              </a:rPr>
              <a:t>Epistulae</a:t>
            </a:r>
            <a:r>
              <a:rPr lang="hr-HR" sz="2800" i="1" dirty="0">
                <a:latin typeface="Palatino Linotype" panose="02040502050505030304" pitchFamily="18" charset="0"/>
              </a:rPr>
              <a:t> ad </a:t>
            </a:r>
            <a:r>
              <a:rPr lang="hr-HR" sz="2800" i="1" dirty="0" err="1">
                <a:latin typeface="Palatino Linotype" panose="02040502050505030304" pitchFamily="18" charset="0"/>
              </a:rPr>
              <a:t>Atticum</a:t>
            </a:r>
            <a:endParaRPr lang="hr-HR" sz="2800" i="1" dirty="0">
              <a:latin typeface="Palatino Linotype" panose="02040502050505030304" pitchFamily="18" charset="0"/>
            </a:endParaRP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16 knjiga Titu </a:t>
            </a:r>
            <a:r>
              <a:rPr lang="hr-HR" sz="2400" dirty="0" err="1">
                <a:latin typeface="Palatino Linotype" panose="02040502050505030304" pitchFamily="18" charset="0"/>
              </a:rPr>
              <a:t>Pomponiju</a:t>
            </a:r>
            <a:r>
              <a:rPr lang="hr-HR" sz="2400" dirty="0">
                <a:latin typeface="Palatino Linotype" panose="02040502050505030304" pitchFamily="18" charset="0"/>
              </a:rPr>
              <a:t> Atiku</a:t>
            </a:r>
          </a:p>
          <a:p>
            <a:r>
              <a:rPr lang="hr-HR" sz="2800" i="1" dirty="0" err="1">
                <a:latin typeface="Palatino Linotype" panose="02040502050505030304" pitchFamily="18" charset="0"/>
              </a:rPr>
              <a:t>Epistulae</a:t>
            </a:r>
            <a:r>
              <a:rPr lang="hr-HR" sz="2800" i="1" dirty="0">
                <a:latin typeface="Palatino Linotype" panose="02040502050505030304" pitchFamily="18" charset="0"/>
              </a:rPr>
              <a:t> ad </a:t>
            </a:r>
            <a:r>
              <a:rPr lang="hr-HR" sz="2800" i="1" dirty="0" err="1">
                <a:latin typeface="Palatino Linotype" panose="02040502050505030304" pitchFamily="18" charset="0"/>
              </a:rPr>
              <a:t>Brutum</a:t>
            </a:r>
            <a:endParaRPr lang="hr-HR" sz="2800" i="1" dirty="0">
              <a:latin typeface="Palatino Linotype" panose="02040502050505030304" pitchFamily="18" charset="0"/>
            </a:endParaRP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2 knjige, Marku </a:t>
            </a:r>
            <a:r>
              <a:rPr lang="hr-HR" sz="2600" dirty="0" err="1">
                <a:latin typeface="Palatino Linotype" panose="02040502050505030304" pitchFamily="18" charset="0"/>
              </a:rPr>
              <a:t>Brutu</a:t>
            </a:r>
            <a:endParaRPr lang="hr-HR" sz="2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2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1917</TotalTime>
  <Words>1478</Words>
  <Application>Microsoft Office PowerPoint</Application>
  <PresentationFormat>Widescreen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Palatino Linotype</vt:lpstr>
      <vt:lpstr>Times New Roman</vt:lpstr>
      <vt:lpstr>Wingdings 3</vt:lpstr>
      <vt:lpstr>Wisp</vt:lpstr>
      <vt:lpstr>Marcus  Tullius  Cicero</vt:lpstr>
      <vt:lpstr>Marko Tulije Ciceron</vt:lpstr>
      <vt:lpstr>Životni put</vt:lpstr>
      <vt:lpstr>Politička karijera</vt:lpstr>
      <vt:lpstr>PowerPoint Presentation</vt:lpstr>
      <vt:lpstr>Opus</vt:lpstr>
      <vt:lpstr>Govori</vt:lpstr>
      <vt:lpstr>Sudski         Politički</vt:lpstr>
      <vt:lpstr>Pisma</vt:lpstr>
      <vt:lpstr>Marcus  Tullius  Cicero</vt:lpstr>
      <vt:lpstr>PowerPoint Presentation</vt:lpstr>
      <vt:lpstr>Retorika</vt:lpstr>
      <vt:lpstr>PowerPoint Presentation</vt:lpstr>
      <vt:lpstr>Filozofija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 Tullius  Cicero</dc:title>
  <dc:creator>Maja</dc:creator>
  <cp:lastModifiedBy>mrmat</cp:lastModifiedBy>
  <cp:revision>91</cp:revision>
  <dcterms:created xsi:type="dcterms:W3CDTF">2016-11-09T12:38:54Z</dcterms:created>
  <dcterms:modified xsi:type="dcterms:W3CDTF">2019-11-20T18:12:46Z</dcterms:modified>
</cp:coreProperties>
</file>