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61" r:id="rId4"/>
    <p:sldId id="265" r:id="rId5"/>
    <p:sldId id="266" r:id="rId6"/>
    <p:sldId id="267" r:id="rId7"/>
    <p:sldId id="258" r:id="rId8"/>
    <p:sldId id="259" r:id="rId9"/>
    <p:sldId id="260" r:id="rId10"/>
    <p:sldId id="271" r:id="rId11"/>
    <p:sldId id="268" r:id="rId12"/>
    <p:sldId id="269" r:id="rId13"/>
    <p:sldId id="270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6" autoAdjust="0"/>
    <p:restoredTop sz="86378" autoAdjust="0"/>
  </p:normalViewPr>
  <p:slideViewPr>
    <p:cSldViewPr snapToGrid="0">
      <p:cViewPr varScale="1">
        <p:scale>
          <a:sx n="70" d="100"/>
          <a:sy n="70" d="100"/>
        </p:scale>
        <p:origin x="72" y="444"/>
      </p:cViewPr>
      <p:guideLst/>
    </p:cSldViewPr>
  </p:slideViewPr>
  <p:outlineViewPr>
    <p:cViewPr>
      <p:scale>
        <a:sx n="33" d="100"/>
        <a:sy n="33" d="100"/>
      </p:scale>
      <p:origin x="0" y="-76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2B117-468A-4623-ACC8-6123B774C879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69399-7541-4C8F-A7F4-07D73B244D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48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Primus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episcopus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Chrawacie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scit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utrumque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ydioma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latinum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quam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chrawaticum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missam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altero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istorum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ydiomatum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quocumque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sibi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placet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69399-7541-4C8F-A7F4-07D73B244D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2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76AC3-03C1-42BD-9415-6071F37D1CB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33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Knjige tajni su zapravo poticaj znanosti</a:t>
            </a:r>
          </a:p>
          <a:p>
            <a:r>
              <a:rPr lang="hr-HR" dirty="0"/>
              <a:t>Saavedra, španjolski poslanik u H monarhiji, sudjelovao</a:t>
            </a:r>
            <a:r>
              <a:rPr lang="hr-HR" baseline="0" dirty="0"/>
              <a:t> je u 30-god. ratu – Zrinski!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76AC3-03C1-42BD-9415-6071F37D1CB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0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Margareta Navarska – prva moderna žena; </a:t>
            </a:r>
            <a:r>
              <a:rPr lang="fr-F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Miroir de l'âme pécheresse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1531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(Elizabeta I ga je prevela na engl. kad je imala 11 godina); </a:t>
            </a:r>
            <a:r>
              <a:rPr lang="hr-H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Heptameron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(zbirka od 72 kratke priče prema Boccacciu)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međunarodno slavni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salon </a:t>
            </a:r>
            <a:r>
              <a:rPr lang="hr-H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 Parnas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(F. Rabelais), dopisivala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 Erazmom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76AC3-03C1-42BD-9415-6071F37D1CB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9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457498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547994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476380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82947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80665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61514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7094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56770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89241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853678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262726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7CD9E96-5520-4DF4-889F-7D834010E6B5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0F6892D-38B4-4D41-BDC6-C2E46A2EDBC7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9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47BA7-6776-4EE4-AFB6-7A438B1BC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758952"/>
            <a:ext cx="7269480" cy="3566160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Latinski </a:t>
            </a:r>
            <a:br>
              <a:rPr lang="hr-H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Hrvatskoj do renesanse</a:t>
            </a:r>
            <a:endParaRPr lang="en-GB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DE987-F19B-42F6-9DE3-B3F784D9E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2695A-53F4-4DBC-BF4A-3888AEB0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2" b="99708" l="30757" r="67928">
                        <a14:foregroundMark x1="66776" y1="14912" x2="66776" y2="78655"/>
                        <a14:foregroundMark x1="53289" y1="17544" x2="56579" y2="24269"/>
                        <a14:foregroundMark x1="56579" y1="24269" x2="64967" y2="62281"/>
                        <a14:foregroundMark x1="64967" y1="62281" x2="63158" y2="70175"/>
                        <a14:foregroundMark x1="63158" y1="70175" x2="63158" y2="70760"/>
                        <a14:foregroundMark x1="40461" y1="41813" x2="40789" y2="78655"/>
                        <a14:foregroundMark x1="40789" y1="78655" x2="59375" y2="69591"/>
                        <a14:foregroundMark x1="59375" y1="69591" x2="62336" y2="72807"/>
                        <a14:foregroundMark x1="39145" y1="83626" x2="38158" y2="91520"/>
                        <a14:foregroundMark x1="38158" y1="91520" x2="38487" y2="98538"/>
                        <a14:foregroundMark x1="67928" y1="76608" x2="67763" y2="99708"/>
                        <a14:foregroundMark x1="38816" y1="85673" x2="57401" y2="86842"/>
                        <a14:foregroundMark x1="57401" y1="86842" x2="62171" y2="86257"/>
                        <a14:foregroundMark x1="62171" y1="86257" x2="66118" y2="86842"/>
                        <a14:foregroundMark x1="40461" y1="97368" x2="62829" y2="95029"/>
                        <a14:foregroundMark x1="38651" y1="99708" x2="50329" y2="99123"/>
                        <a14:foregroundMark x1="50329" y1="99123" x2="54276" y2="99415"/>
                        <a14:foregroundMark x1="48191" y1="2924" x2="52138" y2="9357"/>
                        <a14:foregroundMark x1="52138" y1="9357" x2="50164" y2="1754"/>
                        <a14:foregroundMark x1="50164" y1="1754" x2="48355" y2="3509"/>
                        <a14:foregroundMark x1="53618" y1="2047" x2="53783" y2="10234"/>
                        <a14:foregroundMark x1="54441" y1="2924" x2="56414" y2="9357"/>
                        <a14:foregroundMark x1="30757" y1="10819" x2="36184" y2="14327"/>
                      </a14:backgroundRemoval>
                    </a14:imgEffect>
                  </a14:imgLayer>
                </a14:imgProps>
              </a:ext>
            </a:extLst>
          </a:blip>
          <a:srcRect l="34210" t="9541" r="29474"/>
          <a:stretch/>
        </p:blipFill>
        <p:spPr>
          <a:xfrm>
            <a:off x="7239000" y="8867"/>
            <a:ext cx="4888274" cy="684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FD3E5F-EF4E-4EE4-B379-858C8E147762}"/>
              </a:ext>
            </a:extLst>
          </p:cNvPr>
          <p:cNvSpPr txBox="1"/>
          <p:nvPr/>
        </p:nvSpPr>
        <p:spPr>
          <a:xfrm>
            <a:off x="0" y="6550223"/>
            <a:ext cx="8641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i="1" dirty="0">
                <a:solidFill>
                  <a:schemeClr val="accent4">
                    <a:lumMod val="50000"/>
                  </a:schemeClr>
                </a:solidFill>
              </a:rPr>
              <a:t>De </a:t>
            </a:r>
            <a:r>
              <a:rPr lang="hr-HR" sz="1400" b="1" i="1" dirty="0">
                <a:solidFill>
                  <a:schemeClr val="accent4">
                    <a:lumMod val="50000"/>
                  </a:schemeClr>
                </a:solidFill>
              </a:rPr>
              <a:t>l</a:t>
            </a:r>
            <a:r>
              <a:rPr lang="en-GB" sz="1400" b="1" i="1" dirty="0" err="1">
                <a:solidFill>
                  <a:schemeClr val="accent4">
                    <a:lumMod val="50000"/>
                  </a:schemeClr>
                </a:solidFill>
              </a:rPr>
              <a:t>audibus</a:t>
            </a:r>
            <a:r>
              <a:rPr lang="en-GB" sz="1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1400" b="1" i="1" dirty="0" err="1">
                <a:solidFill>
                  <a:schemeClr val="accent4">
                    <a:lumMod val="50000"/>
                  </a:schemeClr>
                </a:solidFill>
              </a:rPr>
              <a:t>sanctae</a:t>
            </a:r>
            <a:r>
              <a:rPr lang="en-GB" sz="14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1400" b="1" i="1" dirty="0" err="1">
                <a:solidFill>
                  <a:schemeClr val="accent4">
                    <a:lumMod val="50000"/>
                  </a:schemeClr>
                </a:solidFill>
              </a:rPr>
              <a:t>crucis</a:t>
            </a:r>
            <a:r>
              <a:rPr lang="hr-HR" sz="1400" b="1" i="1" dirty="0">
                <a:solidFill>
                  <a:schemeClr val="accent4">
                    <a:lumMod val="50000"/>
                  </a:schemeClr>
                </a:solidFill>
              </a:rPr>
              <a:t>; 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</a:rPr>
              <a:t>https://www.bl.uk/medieval-english-french-manuscripts/articles/the-latin-middle-ages</a:t>
            </a:r>
          </a:p>
        </p:txBody>
      </p:sp>
    </p:spTree>
    <p:extLst>
      <p:ext uri="{BB962C8B-B14F-4D97-AF65-F5344CB8AC3E}">
        <p14:creationId xmlns:p14="http://schemas.microsoft.com/office/powerpoint/2010/main" val="1799952204"/>
      </p:ext>
    </p:extLst>
  </p:cSld>
  <p:clrMapOvr>
    <a:masterClrMapping/>
  </p:clrMapOvr>
  <p:transition spd="med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94F934-7C6C-4B22-8C4E-EC87C246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Zadatak za sljedeći tjedan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B8DBC2-71AB-4FB7-A656-93A0325D3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hr-HR" sz="3600" dirty="0">
              <a:solidFill>
                <a:schemeClr val="accent3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ctr"/>
            <a:endParaRPr lang="hr-HR" sz="3600" dirty="0">
              <a:solidFill>
                <a:schemeClr val="accent3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hr-HR" sz="3600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Što su </a:t>
            </a:r>
            <a:r>
              <a:rPr lang="hr-HR" sz="3600" i="1" dirty="0" err="1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antiturcica</a:t>
            </a:r>
            <a:r>
              <a:rPr lang="hr-HR" sz="3600" i="1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?</a:t>
            </a:r>
            <a:endParaRPr lang="hr-HR" sz="3600" dirty="0">
              <a:solidFill>
                <a:schemeClr val="accent3">
                  <a:lumMod val="75000"/>
                </a:schemeClr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hr-HR" sz="3600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Nađite primjere.</a:t>
            </a:r>
            <a:endParaRPr lang="en-GB" sz="3600" dirty="0">
              <a:solidFill>
                <a:schemeClr val="accent3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7011"/>
      </p:ext>
    </p:extLst>
  </p:cSld>
  <p:clrMapOvr>
    <a:masterClrMapping/>
  </p:clrMapOvr>
  <p:transition spd="med"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7802C-344D-F720-8EE5-965518996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087" y="634946"/>
            <a:ext cx="4303649" cy="1212142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Jan Panonije</a:t>
            </a:r>
            <a:endParaRPr lang="en-GB" sz="40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BD0F9-5C8A-7BC1-5A4C-A5360A187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53" y="1445826"/>
            <a:ext cx="5783534" cy="4867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5F022-2082-0ED7-0CF4-4F388EBF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20" y="2237365"/>
            <a:ext cx="6025852" cy="462063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Ianus / Joannes Pannonius (Vitesius)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krivo poznat kao Ivan Česmički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nepoznato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mjesto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blizu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ušća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Drave</a:t>
            </a:r>
            <a:r>
              <a:rPr lang="en-GB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1434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Medvedgrad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kraj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Zagreba</a:t>
            </a:r>
            <a:r>
              <a:rPr lang="en-GB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1472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nećak Ivana Viteza od Sredne; pečuški biskup, na dvoru Matije Korvina; sudjelovao u neuspješnoj uroti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spoj kontinentalne i jadranske Hrvatske; Hrvatska / Ugarska / Italija / Europa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latinske pjesme (epiliji, epigrami, elegije), govori, pisma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AD2C4-C5AC-345C-2970-9B52221D7E85}"/>
              </a:ext>
            </a:extLst>
          </p:cNvPr>
          <p:cNvSpPr txBox="1"/>
          <p:nvPr/>
        </p:nvSpPr>
        <p:spPr>
          <a:xfrm>
            <a:off x="0" y="6404230"/>
            <a:ext cx="653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>
                <a:solidFill>
                  <a:schemeClr val="accent5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© </a:t>
            </a:r>
            <a:r>
              <a:rPr lang="en-GB" sz="1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Orosz</a:t>
            </a:r>
            <a:r>
              <a:rPr lang="en-GB" sz="1600" b="0" i="0" dirty="0">
                <a:solidFill>
                  <a:schemeClr val="accent5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István</a:t>
            </a:r>
            <a:r>
              <a:rPr lang="en-GB" sz="1600" b="0" i="0" dirty="0">
                <a:solidFill>
                  <a:schemeClr val="accent5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, 2008</a:t>
            </a:r>
            <a:r>
              <a:rPr lang="hr-HR" sz="1600" b="0" i="0" dirty="0">
                <a:solidFill>
                  <a:schemeClr val="accent5">
                    <a:lumMod val="50000"/>
                  </a:schemeClr>
                </a:solidFill>
                <a:effectLst/>
                <a:latin typeface="Garamond" panose="02020404030301010803" pitchFamily="18" charset="0"/>
              </a:rPr>
              <a:t>; http://www.januspannonius.hu/html/jp_eloszo.htm</a:t>
            </a:r>
            <a:endParaRPr lang="en-GB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7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01EB-69C8-45C7-A2B2-B25C3A6C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>
                <a:latin typeface="Palatino Linotype" panose="02040502050505030304" pitchFamily="18" charset="0"/>
              </a:rPr>
              <a:t>Marko Marulić</a:t>
            </a:r>
            <a:endParaRPr lang="en-GB" sz="40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E4738-ED99-4527-8EE1-51489CF79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0759"/>
            <a:ext cx="8477573" cy="4657241"/>
          </a:xfrm>
        </p:spPr>
        <p:txBody>
          <a:bodyPr>
            <a:normAutofit/>
          </a:bodyPr>
          <a:lstStyle/>
          <a:p>
            <a:r>
              <a:rPr lang="en-GB" sz="2400" i="1" dirty="0">
                <a:latin typeface="Palatino Linotype" panose="02040502050505030304" pitchFamily="18" charset="0"/>
              </a:rPr>
              <a:t>De </a:t>
            </a:r>
            <a:r>
              <a:rPr lang="en-GB" sz="2400" i="1" dirty="0" err="1">
                <a:latin typeface="Palatino Linotype" panose="02040502050505030304" pitchFamily="18" charset="0"/>
              </a:rPr>
              <a:t>institutione</a:t>
            </a:r>
            <a:r>
              <a:rPr lang="en-GB" sz="2400" i="1" dirty="0">
                <a:latin typeface="Palatino Linotype" panose="02040502050505030304" pitchFamily="18" charset="0"/>
              </a:rPr>
              <a:t> bene vivendi per exempla sanctorum </a:t>
            </a:r>
            <a:r>
              <a:rPr lang="en-GB" sz="2400" dirty="0">
                <a:latin typeface="Palatino Linotype" panose="02040502050505030304" pitchFamily="18" charset="0"/>
              </a:rPr>
              <a:t>(</a:t>
            </a:r>
            <a:r>
              <a:rPr lang="en-GB" sz="2400" dirty="0" err="1">
                <a:latin typeface="Palatino Linotype" panose="02040502050505030304" pitchFamily="18" charset="0"/>
              </a:rPr>
              <a:t>Pouke</a:t>
            </a:r>
            <a:r>
              <a:rPr lang="en-GB" sz="2400" dirty="0">
                <a:latin typeface="Palatino Linotype" panose="02040502050505030304" pitchFamily="18" charset="0"/>
              </a:rPr>
              <a:t> za </a:t>
            </a:r>
            <a:r>
              <a:rPr lang="en-GB" sz="2400" dirty="0" err="1">
                <a:latin typeface="Palatino Linotype" panose="02040502050505030304" pitchFamily="18" charset="0"/>
              </a:rPr>
              <a:t>čestit</a:t>
            </a:r>
            <a:r>
              <a:rPr lang="en-GB" sz="2400" dirty="0"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latin typeface="Palatino Linotype" panose="02040502050505030304" pitchFamily="18" charset="0"/>
              </a:rPr>
              <a:t>život</a:t>
            </a:r>
            <a:r>
              <a:rPr lang="en-GB" sz="2400" dirty="0"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latin typeface="Palatino Linotype" panose="02040502050505030304" pitchFamily="18" charset="0"/>
              </a:rPr>
              <a:t>na</a:t>
            </a:r>
            <a:r>
              <a:rPr lang="en-GB" sz="2400" dirty="0"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latin typeface="Palatino Linotype" panose="02040502050505030304" pitchFamily="18" charset="0"/>
              </a:rPr>
              <a:t>primjerima</a:t>
            </a:r>
            <a:r>
              <a:rPr lang="en-GB" sz="2400" dirty="0"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latin typeface="Palatino Linotype" panose="02040502050505030304" pitchFamily="18" charset="0"/>
              </a:rPr>
              <a:t>svetaca</a:t>
            </a:r>
            <a:r>
              <a:rPr lang="en-GB" sz="2400" dirty="0">
                <a:latin typeface="Palatino Linotype" panose="02040502050505030304" pitchFamily="18" charset="0"/>
              </a:rPr>
              <a:t>)</a:t>
            </a:r>
            <a:endParaRPr lang="hr-HR" sz="2400" dirty="0">
              <a:latin typeface="Palatino Linotype" panose="02040502050505030304" pitchFamily="18" charset="0"/>
            </a:endParaRPr>
          </a:p>
          <a:p>
            <a:pPr lvl="1"/>
            <a:r>
              <a:rPr lang="en-GB" sz="2000" dirty="0" err="1">
                <a:latin typeface="Palatino Linotype" panose="02040502050505030304" pitchFamily="18" charset="0"/>
              </a:rPr>
              <a:t>tijekom</a:t>
            </a:r>
            <a:r>
              <a:rPr lang="en-GB" sz="2000" dirty="0">
                <a:latin typeface="Palatino Linotype" panose="02040502050505030304" pitchFamily="18" charset="0"/>
              </a:rPr>
              <a:t> 16. </a:t>
            </a:r>
            <a:r>
              <a:rPr lang="en-GB" sz="2000" dirty="0" err="1">
                <a:latin typeface="Palatino Linotype" panose="02040502050505030304" pitchFamily="18" charset="0"/>
              </a:rPr>
              <a:t>i</a:t>
            </a:r>
            <a:r>
              <a:rPr lang="en-GB" sz="2000" dirty="0">
                <a:latin typeface="Palatino Linotype" panose="02040502050505030304" pitchFamily="18" charset="0"/>
              </a:rPr>
              <a:t> 17. </a:t>
            </a:r>
            <a:r>
              <a:rPr lang="en-GB" sz="2000" dirty="0" err="1">
                <a:latin typeface="Palatino Linotype" panose="02040502050505030304" pitchFamily="18" charset="0"/>
              </a:rPr>
              <a:t>stoljeća</a:t>
            </a: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 err="1">
                <a:latin typeface="Palatino Linotype" panose="02040502050505030304" pitchFamily="18" charset="0"/>
              </a:rPr>
              <a:t>tiskan</a:t>
            </a:r>
            <a:r>
              <a:rPr lang="hr-HR" sz="2000" dirty="0">
                <a:latin typeface="Palatino Linotype" panose="02040502050505030304" pitchFamily="18" charset="0"/>
              </a:rPr>
              <a:t>o</a:t>
            </a:r>
            <a:r>
              <a:rPr lang="en-GB" sz="2000" dirty="0">
                <a:latin typeface="Palatino Linotype" panose="02040502050505030304" pitchFamily="18" charset="0"/>
              </a:rPr>
              <a:t> u 1</a:t>
            </a:r>
            <a:r>
              <a:rPr lang="hr-HR" sz="2000" dirty="0">
                <a:latin typeface="Palatino Linotype" panose="02040502050505030304" pitchFamily="18" charset="0"/>
              </a:rPr>
              <a:t>5</a:t>
            </a: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 err="1">
                <a:latin typeface="Palatino Linotype" panose="02040502050505030304" pitchFamily="18" charset="0"/>
              </a:rPr>
              <a:t>izdanja</a:t>
            </a:r>
            <a:r>
              <a:rPr lang="hr-HR" sz="2000" dirty="0">
                <a:latin typeface="Palatino Linotype" panose="02040502050505030304" pitchFamily="18" charset="0"/>
              </a:rPr>
              <a:t> (kao i </a:t>
            </a:r>
            <a:r>
              <a:rPr lang="hr-HR" sz="2000" i="1" dirty="0">
                <a:latin typeface="Palatino Linotype" panose="02040502050505030304" pitchFamily="18" charset="0"/>
              </a:rPr>
              <a:t>Euangelistarium</a:t>
            </a:r>
            <a:r>
              <a:rPr lang="hr-HR" sz="2000" dirty="0">
                <a:latin typeface="Palatino Linotype" panose="02040502050505030304" pitchFamily="18" charset="0"/>
              </a:rPr>
              <a:t>)</a:t>
            </a:r>
            <a:r>
              <a:rPr lang="en-GB" sz="2000" dirty="0">
                <a:latin typeface="Palatino Linotype" panose="02040502050505030304" pitchFamily="18" charset="0"/>
              </a:rPr>
              <a:t>, a </a:t>
            </a:r>
            <a:r>
              <a:rPr lang="en-GB" sz="2000" dirty="0" err="1">
                <a:latin typeface="Palatino Linotype" panose="02040502050505030304" pitchFamily="18" charset="0"/>
              </a:rPr>
              <a:t>prev</a:t>
            </a:r>
            <a:r>
              <a:rPr lang="hr-HR" sz="2000" dirty="0">
                <a:latin typeface="Palatino Linotype" panose="02040502050505030304" pitchFamily="18" charset="0"/>
              </a:rPr>
              <a:t>ede</a:t>
            </a:r>
            <a:r>
              <a:rPr lang="en-GB" sz="2000" dirty="0">
                <a:latin typeface="Palatino Linotype" panose="02040502050505030304" pitchFamily="18" charset="0"/>
              </a:rPr>
              <a:t>n</a:t>
            </a:r>
            <a:r>
              <a:rPr lang="hr-HR" sz="2000" dirty="0">
                <a:latin typeface="Palatino Linotype" panose="02040502050505030304" pitchFamily="18" charset="0"/>
              </a:rPr>
              <a:t>o </a:t>
            </a:r>
            <a:r>
              <a:rPr lang="en-GB" sz="2000" dirty="0" err="1">
                <a:latin typeface="Palatino Linotype" panose="02040502050505030304" pitchFamily="18" charset="0"/>
              </a:rPr>
              <a:t>na</a:t>
            </a: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 err="1">
                <a:latin typeface="Palatino Linotype" panose="02040502050505030304" pitchFamily="18" charset="0"/>
              </a:rPr>
              <a:t>talijanski</a:t>
            </a:r>
            <a:r>
              <a:rPr lang="hr-HR" sz="2000" dirty="0">
                <a:latin typeface="Palatino Linotype" panose="02040502050505030304" pitchFamily="18" charset="0"/>
              </a:rPr>
              <a:t> (</a:t>
            </a:r>
            <a:r>
              <a:rPr lang="en-GB" sz="2000" dirty="0">
                <a:latin typeface="Palatino Linotype" panose="02040502050505030304" pitchFamily="18" charset="0"/>
              </a:rPr>
              <a:t>12 </a:t>
            </a:r>
            <a:r>
              <a:rPr lang="en-GB" sz="2000" dirty="0" err="1">
                <a:latin typeface="Palatino Linotype" panose="02040502050505030304" pitchFamily="18" charset="0"/>
              </a:rPr>
              <a:t>izdanja</a:t>
            </a:r>
            <a:r>
              <a:rPr lang="hr-HR" sz="2000" dirty="0">
                <a:latin typeface="Palatino Linotype" panose="02040502050505030304" pitchFamily="18" charset="0"/>
              </a:rPr>
              <a:t>)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dirty="0" err="1">
                <a:latin typeface="Palatino Linotype" panose="02040502050505030304" pitchFamily="18" charset="0"/>
              </a:rPr>
              <a:t>španjolski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dirty="0" err="1">
                <a:latin typeface="Palatino Linotype" panose="02040502050505030304" pitchFamily="18" charset="0"/>
              </a:rPr>
              <a:t>portugalski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dirty="0" err="1">
                <a:latin typeface="Palatino Linotype" panose="02040502050505030304" pitchFamily="18" charset="0"/>
              </a:rPr>
              <a:t>francuski</a:t>
            </a:r>
            <a:r>
              <a:rPr lang="en-GB" sz="2000" dirty="0">
                <a:latin typeface="Palatino Linotype" panose="02040502050505030304" pitchFamily="18" charset="0"/>
              </a:rPr>
              <a:t>, </a:t>
            </a:r>
            <a:r>
              <a:rPr lang="en-GB" sz="2000" dirty="0" err="1">
                <a:latin typeface="Palatino Linotype" panose="02040502050505030304" pitchFamily="18" charset="0"/>
              </a:rPr>
              <a:t>engleski</a:t>
            </a:r>
            <a:r>
              <a:rPr lang="hr-HR" sz="2000" dirty="0">
                <a:latin typeface="Palatino Linotype" panose="02040502050505030304" pitchFamily="18" charset="0"/>
              </a:rPr>
              <a:t>,</a:t>
            </a: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 err="1">
                <a:latin typeface="Palatino Linotype" panose="02040502050505030304" pitchFamily="18" charset="0"/>
              </a:rPr>
              <a:t>njemački</a:t>
            </a:r>
            <a:r>
              <a:rPr lang="hr-HR" sz="2000" dirty="0">
                <a:latin typeface="Palatino Linotype" panose="02040502050505030304" pitchFamily="18" charset="0"/>
              </a:rPr>
              <a:t>, islandski, češki, japanski</a:t>
            </a:r>
          </a:p>
          <a:p>
            <a:r>
              <a:rPr lang="hr-HR" sz="2200" dirty="0">
                <a:latin typeface="Palatino Linotype" panose="02040502050505030304" pitchFamily="18" charset="0"/>
              </a:rPr>
              <a:t>Preveo bestseler Tome Kempenskog </a:t>
            </a:r>
            <a:r>
              <a:rPr lang="hr-HR" sz="2200" i="1" dirty="0">
                <a:latin typeface="Palatino Linotype" panose="02040502050505030304" pitchFamily="18" charset="0"/>
              </a:rPr>
              <a:t>De imitatione Christi </a:t>
            </a:r>
            <a:r>
              <a:rPr lang="hr-HR" sz="2200" dirty="0">
                <a:latin typeface="Palatino Linotype" panose="02040502050505030304" pitchFamily="18" charset="0"/>
              </a:rPr>
              <a:t>na hrv.: </a:t>
            </a:r>
            <a:r>
              <a:rPr lang="hr-HR" sz="2200" i="1" dirty="0">
                <a:latin typeface="Palatino Linotype" panose="02040502050505030304" pitchFamily="18" charset="0"/>
              </a:rPr>
              <a:t>Od naslidovanja Isukarstova</a:t>
            </a:r>
            <a:endParaRPr lang="hr-HR" sz="2200" dirty="0">
              <a:latin typeface="Palatino Linotype" panose="02040502050505030304" pitchFamily="18" charset="0"/>
            </a:endParaRPr>
          </a:p>
          <a:p>
            <a:r>
              <a:rPr lang="hr-HR" sz="2200" dirty="0">
                <a:latin typeface="Palatino Linotype" panose="02040502050505030304" pitchFamily="18" charset="0"/>
              </a:rPr>
              <a:t>Otvoreno pismo papi Hadrijanu VI o turskim opasnostima 1522.</a:t>
            </a:r>
          </a:p>
          <a:p>
            <a:r>
              <a:rPr lang="hr-HR" sz="2200" dirty="0">
                <a:latin typeface="Palatino Linotype" panose="02040502050505030304" pitchFamily="18" charset="0"/>
              </a:rPr>
              <a:t>Čitali su ga: </a:t>
            </a:r>
            <a:r>
              <a:rPr lang="en-GB" sz="2200" dirty="0" err="1">
                <a:latin typeface="Palatino Linotype" panose="02040502050505030304" pitchFamily="18" charset="0"/>
              </a:rPr>
              <a:t>Franjo</a:t>
            </a:r>
            <a:r>
              <a:rPr lang="en-GB" sz="2200" dirty="0">
                <a:latin typeface="Palatino Linotype" panose="02040502050505030304" pitchFamily="18" charset="0"/>
              </a:rPr>
              <a:t> </a:t>
            </a:r>
            <a:r>
              <a:rPr lang="en-GB" sz="2200" dirty="0" err="1">
                <a:latin typeface="Palatino Linotype" panose="02040502050505030304" pitchFamily="18" charset="0"/>
              </a:rPr>
              <a:t>Ksaverski</a:t>
            </a:r>
            <a:r>
              <a:rPr lang="en-GB" sz="2200" dirty="0">
                <a:latin typeface="Palatino Linotype" panose="02040502050505030304" pitchFamily="18" charset="0"/>
              </a:rPr>
              <a:t>, </a:t>
            </a:r>
            <a:r>
              <a:rPr lang="en-GB" sz="2200" dirty="0" err="1">
                <a:latin typeface="Palatino Linotype" panose="02040502050505030304" pitchFamily="18" charset="0"/>
              </a:rPr>
              <a:t>Franjo</a:t>
            </a:r>
            <a:r>
              <a:rPr lang="en-GB" sz="2200" dirty="0">
                <a:latin typeface="Palatino Linotype" panose="02040502050505030304" pitchFamily="18" charset="0"/>
              </a:rPr>
              <a:t> </a:t>
            </a:r>
            <a:r>
              <a:rPr lang="en-GB" sz="2200" dirty="0" err="1">
                <a:latin typeface="Palatino Linotype" panose="02040502050505030304" pitchFamily="18" charset="0"/>
              </a:rPr>
              <a:t>Saleški</a:t>
            </a:r>
            <a:r>
              <a:rPr lang="en-GB" sz="2200" dirty="0">
                <a:latin typeface="Palatino Linotype" panose="02040502050505030304" pitchFamily="18" charset="0"/>
              </a:rPr>
              <a:t>, </a:t>
            </a:r>
            <a:r>
              <a:rPr lang="en-GB" sz="2200" dirty="0" err="1">
                <a:latin typeface="Palatino Linotype" panose="02040502050505030304" pitchFamily="18" charset="0"/>
              </a:rPr>
              <a:t>Ignacije</a:t>
            </a:r>
            <a:r>
              <a:rPr lang="en-GB" sz="2200" dirty="0">
                <a:latin typeface="Palatino Linotype" panose="02040502050505030304" pitchFamily="18" charset="0"/>
              </a:rPr>
              <a:t> </a:t>
            </a:r>
            <a:r>
              <a:rPr lang="hr-HR" sz="2200" dirty="0">
                <a:latin typeface="Palatino Linotype" panose="02040502050505030304" pitchFamily="18" charset="0"/>
              </a:rPr>
              <a:t>Lojolski, </a:t>
            </a:r>
            <a:r>
              <a:rPr lang="en-GB" sz="2200" dirty="0" err="1">
                <a:latin typeface="Palatino Linotype" panose="02040502050505030304" pitchFamily="18" charset="0"/>
              </a:rPr>
              <a:t>francuska</a:t>
            </a:r>
            <a:r>
              <a:rPr lang="en-GB" sz="2200" dirty="0">
                <a:latin typeface="Palatino Linotype" panose="02040502050505030304" pitchFamily="18" charset="0"/>
              </a:rPr>
              <a:t> </a:t>
            </a:r>
            <a:r>
              <a:rPr lang="en-GB" sz="2200" dirty="0" err="1">
                <a:latin typeface="Palatino Linotype" panose="02040502050505030304" pitchFamily="18" charset="0"/>
              </a:rPr>
              <a:t>kraljica</a:t>
            </a:r>
            <a:r>
              <a:rPr lang="en-GB" sz="2200" dirty="0">
                <a:latin typeface="Palatino Linotype" panose="02040502050505030304" pitchFamily="18" charset="0"/>
              </a:rPr>
              <a:t> Margareta</a:t>
            </a:r>
            <a:r>
              <a:rPr lang="hr-HR" sz="2200" dirty="0">
                <a:latin typeface="Palatino Linotype" panose="02040502050505030304" pitchFamily="18" charset="0"/>
              </a:rPr>
              <a:t> od Navarre, </a:t>
            </a:r>
            <a:r>
              <a:rPr lang="en-GB" sz="2200" dirty="0">
                <a:latin typeface="Palatino Linotype" panose="02040502050505030304" pitchFamily="18" charset="0"/>
              </a:rPr>
              <a:t>Henrik VIII. </a:t>
            </a:r>
            <a:r>
              <a:rPr lang="hr-HR" sz="2200" dirty="0">
                <a:latin typeface="Palatino Linotype" panose="02040502050505030304" pitchFamily="18" charset="0"/>
              </a:rPr>
              <a:t>i Toma</a:t>
            </a:r>
            <a:r>
              <a:rPr lang="en-GB" sz="2200" dirty="0">
                <a:latin typeface="Palatino Linotype" panose="02040502050505030304" pitchFamily="18" charset="0"/>
              </a:rPr>
              <a:t> More</a:t>
            </a:r>
            <a:r>
              <a:rPr lang="hr-HR" sz="2200" dirty="0">
                <a:latin typeface="Palatino Linotype" panose="02040502050505030304" pitchFamily="18" charset="0"/>
              </a:rPr>
              <a:t>; vjerojatno i Juan Luis </a:t>
            </a:r>
            <a:r>
              <a:rPr lang="hr-HR" sz="2200">
                <a:latin typeface="Palatino Linotype" panose="02040502050505030304" pitchFamily="18" charset="0"/>
              </a:rPr>
              <a:t>Vives („otac moderne psihologije”, 1493-1540</a:t>
            </a:r>
            <a:r>
              <a:rPr lang="hr-HR" sz="2200" dirty="0">
                <a:latin typeface="Palatino Linotype" panose="02040502050505030304" pitchFamily="18" charset="0"/>
              </a:rPr>
              <a:t>)</a:t>
            </a:r>
            <a:endParaRPr lang="en-GB" sz="20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AC3D3-0E46-42F5-A3B8-25DC6F901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573" y="-1"/>
            <a:ext cx="3714427" cy="5672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C10938-5DCB-4078-BC3A-2930E9D7101B}"/>
              </a:ext>
            </a:extLst>
          </p:cNvPr>
          <p:cNvSpPr txBox="1"/>
          <p:nvPr/>
        </p:nvSpPr>
        <p:spPr>
          <a:xfrm>
            <a:off x="8637365" y="5299556"/>
            <a:ext cx="3394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Izdanje</a:t>
            </a:r>
            <a:r>
              <a:rPr lang="hr-HR" sz="1600" i="1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 Evanđelistara </a:t>
            </a:r>
            <a:r>
              <a:rPr lang="hr-HR" sz="1600" dirty="0">
                <a:solidFill>
                  <a:schemeClr val="accent2">
                    <a:lumMod val="50000"/>
                  </a:schemeClr>
                </a:solidFill>
                <a:latin typeface="Palatino Linotype" panose="02040502050505030304" pitchFamily="18" charset="0"/>
              </a:rPr>
              <a:t>iz 1529 (Köln)</a:t>
            </a:r>
          </a:p>
          <a:p>
            <a:pPr algn="r"/>
            <a:endParaRPr lang="hr-HR" sz="1600" i="1" dirty="0">
              <a:solidFill>
                <a:schemeClr val="accent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algn="r"/>
            <a:r>
              <a:rPr lang="hr-HR" sz="1400" i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https://blogs.bl.uk/european/2014/06/marko-maruli%C4%87-and-the-croatian-latin-heritage.html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0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F10F42B-FB22-B003-7C47-18933BF9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9591"/>
            <a:ext cx="4819973" cy="61393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3175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E2E662-00C5-A2C7-3405-42258BF5D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083" y="901530"/>
            <a:ext cx="6170772" cy="857815"/>
          </a:xfrm>
        </p:spPr>
        <p:txBody>
          <a:bodyPr>
            <a:normAutofit/>
          </a:bodyPr>
          <a:lstStyle/>
          <a:p>
            <a:pPr algn="ctr"/>
            <a:r>
              <a:rPr lang="hr-HR" sz="3386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Prerade Marulićevih djela</a:t>
            </a:r>
            <a:endParaRPr lang="en-GB" sz="3386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4D1DA-CD84-E45C-F035-16D846444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487" y="2433234"/>
            <a:ext cx="6805145" cy="4241138"/>
          </a:xfrm>
        </p:spPr>
        <p:txBody>
          <a:bodyPr>
            <a:normAutofit/>
          </a:bodyPr>
          <a:lstStyle/>
          <a:p>
            <a:r>
              <a:rPr lang="hr-HR" sz="2419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Santosu no Gosagyo no uchi Nukigaki, </a:t>
            </a:r>
            <a:r>
              <a:rPr lang="hr-HR" sz="2419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Kazusa 1591.</a:t>
            </a:r>
          </a:p>
          <a:p>
            <a:pPr lvl="1"/>
            <a:r>
              <a:rPr lang="hr-HR" sz="1935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„Izvatci </a:t>
            </a:r>
            <a:r>
              <a:rPr lang="hr-HR" sz="1935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iz djela svetaca”</a:t>
            </a:r>
          </a:p>
          <a:p>
            <a:pPr lvl="1"/>
            <a:r>
              <a:rPr lang="hr-HR" sz="1935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Sv Franjo Ksaverski nosio je sa sobom u misije (Indija, Japan, Kina) Bibliju i </a:t>
            </a:r>
            <a:r>
              <a:rPr lang="hr-HR" sz="1935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Instituciju</a:t>
            </a:r>
            <a:endParaRPr lang="hr-HR" sz="1935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hr-HR" sz="2419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Dochiriina Kirishitan, </a:t>
            </a:r>
            <a:r>
              <a:rPr lang="hr-HR" sz="2419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Nagasaki ? prije 1600.</a:t>
            </a:r>
          </a:p>
          <a:p>
            <a:pPr lvl="1"/>
            <a:r>
              <a:rPr lang="hr-HR" sz="1935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Katekizam s osnovnim postavkama vjere</a:t>
            </a:r>
          </a:p>
          <a:p>
            <a:pPr lvl="1"/>
            <a:r>
              <a:rPr lang="hr-HR" sz="1935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Dijaloški oblik prema Marulićevoj „Pjesmi o nauku Gospodina našega Isusa Krista na križu visećega” (</a:t>
            </a:r>
            <a:r>
              <a:rPr lang="hr-HR" sz="1935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Carmen de doctrina </a:t>
            </a:r>
            <a:r>
              <a:rPr lang="it-IT" sz="1935" i="1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Domini nostri Iesu Christi pendentis in cruce</a:t>
            </a:r>
            <a:r>
              <a:rPr lang="hr-HR" sz="1935" dirty="0">
                <a:solidFill>
                  <a:schemeClr val="tx2">
                    <a:lumMod val="50000"/>
                  </a:schemeClr>
                </a:solidFill>
                <a:latin typeface="Palatino Linotype" panose="02040502050505030304" pitchFamily="18" charset="0"/>
              </a:rPr>
              <a:t>) ?</a:t>
            </a:r>
          </a:p>
          <a:p>
            <a:pPr marL="552938" lvl="1" indent="0">
              <a:buNone/>
            </a:pPr>
            <a:endParaRPr lang="hr-HR" sz="2177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>
              <a:spcBef>
                <a:spcPts val="0"/>
              </a:spcBef>
            </a:pPr>
            <a:endParaRPr lang="hr-HR" sz="2177" i="1" dirty="0">
              <a:solidFill>
                <a:schemeClr val="tx2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53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EC115B-AB6B-4D19-A66F-39AE840BF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880" y="575479"/>
            <a:ext cx="8201025" cy="6076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E6C4F1-1834-4BE4-9A17-32A92FEA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86" y="575479"/>
            <a:ext cx="2716738" cy="1450072"/>
          </a:xfrm>
        </p:spPr>
        <p:txBody>
          <a:bodyPr/>
          <a:lstStyle/>
          <a:p>
            <a:pPr algn="r"/>
            <a:r>
              <a:rPr lang="en-GB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https://www.google.com/url?sa=i&amp;url=https%3A%2F%2Flink.springer.com%2Fchapter%2F10.1007%2F978-3-319-72772-1_8&amp;psig=AOvVaw1DY0xA6n2GWBJT2W5mXFU-&amp;ust=1603988540132000&amp;source=images&amp;cd=vfe&amp;ved=0CAIQjRxqFwoTCJDYl5DZ1-wCFQAAAAAdAAAAABAI</a:t>
            </a:r>
            <a:br>
              <a:rPr lang="en-GB" sz="1100" dirty="0">
                <a:solidFill>
                  <a:schemeClr val="tx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</a:br>
            <a:endParaRPr lang="en-GB" sz="11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9E12E-C8F8-4F8B-9CAF-054119F9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3" y="136479"/>
            <a:ext cx="4299045" cy="1801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10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https://www.thomasmorestudies.org/docs/DialogueComfort1.pdf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4F701-2F50-4DFB-94C3-BDA16D31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879" y="731291"/>
            <a:ext cx="4136901" cy="576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8514-005E-45B0-AB6E-ED45866A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0" y="106887"/>
            <a:ext cx="4872252" cy="131064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Latinski u hrv. zemlje dolazi kroz Crkvu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8918-613B-4DD4-BB07-568C166B6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33580"/>
            <a:ext cx="8185627" cy="500243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Saksonski benediktinac </a:t>
            </a:r>
            <a:r>
              <a:rPr lang="hr-H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Gottschalk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učenik </a:t>
            </a:r>
            <a:r>
              <a:rPr lang="hr-H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Hrabana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Maura, na dvoru kneza Trpimira c. 847.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Jedan od prvih natpisa na lat. na području Hrvatske je epitaf Vekenege, benediktinke samostana sv. Marije u Zadru (1111.)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9. st. službeno nastaju romanski jezici &gt; razvoj pismenosti na narodnim jezicima; dvosmjerni utjecaj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rasprave o razvoju pismenosti i podrijetlu jezika osim latinskog („sveti” jezik, uz hebrejski i grčki)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1248. </a:t>
            </a: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papa </a:t>
            </a:r>
            <a:r>
              <a:rPr lang="hr-H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Inocent</a:t>
            </a: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IV. senjskom biskupu Filipu odobrava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slavljenje bogoslužja na crkvenoslavenskom jeziku - knjige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pisane glagoljicom (Hrvatska, Dalmacija i Bosna), na temelju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ideje da je sv. Jeronim začetnik glagoljice i hrvatskog jezika</a:t>
            </a:r>
            <a:endParaRPr lang="hr-HR" sz="2200" kern="12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tradicija </a:t>
            </a:r>
            <a:r>
              <a:rPr lang="hr-HR" sz="2000" kern="12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crkvslav</a:t>
            </a:r>
            <a:r>
              <a:rPr lang="hr-HR" sz="2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liturgije će živjeti i u Češkoj (u 14.st. mnogi </a:t>
            </a:r>
          </a:p>
          <a:p>
            <a:pPr marL="384048" lvl="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redovnici su doseljeni hrvatski glagoljaši)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EA3C2-ED42-4318-B396-6DD7049718FA}"/>
              </a:ext>
            </a:extLst>
          </p:cNvPr>
          <p:cNvSpPr txBox="1"/>
          <p:nvPr/>
        </p:nvSpPr>
        <p:spPr>
          <a:xfrm>
            <a:off x="1" y="6416040"/>
            <a:ext cx="611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3">
                    <a:lumMod val="50000"/>
                  </a:schemeClr>
                </a:solidFill>
              </a:rPr>
              <a:t>https://www.researchgate.net/publication/323756045_Pjesma_na_grobu_-_Vecenegin_epitaf_u_kapitulu_Samostana_Sv_Marije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1B2F18E-7A48-45AD-A447-E65D9550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747" y="-66168"/>
            <a:ext cx="4393253" cy="4831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7DFE2-47B9-4FA3-9032-C17A4AA11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365" y="4219481"/>
            <a:ext cx="5484865" cy="274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2E1413FA-7019-49F2-BAD9-0D18E274E933}"/>
              </a:ext>
            </a:extLst>
          </p:cNvPr>
          <p:cNvSpPr txBox="1"/>
          <p:nvPr/>
        </p:nvSpPr>
        <p:spPr>
          <a:xfrm>
            <a:off x="5459104" y="81887"/>
            <a:ext cx="2726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Korčulanski kodeks, 12.st. </a:t>
            </a:r>
          </a:p>
          <a:p>
            <a:pPr algn="r"/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Bijeli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grab -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vlastiti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rad, https://hr.wikipedia.org/w/index.php?curid=541799</a:t>
            </a:r>
          </a:p>
        </p:txBody>
      </p:sp>
    </p:spTree>
    <p:extLst>
      <p:ext uri="{BB962C8B-B14F-4D97-AF65-F5344CB8AC3E}">
        <p14:creationId xmlns:p14="http://schemas.microsoft.com/office/powerpoint/2010/main" val="2108807600"/>
      </p:ext>
    </p:extLst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19169-D494-4A6A-A0D5-FE8459EB4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7641"/>
            <a:ext cx="10058400" cy="1295399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Nastanak sveučilišta </a:t>
            </a:r>
            <a:br>
              <a:rPr lang="hr-H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mjesta razmjene ideja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E41D-9C93-4059-BE7A-5DD8C3802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6" y="1661162"/>
            <a:ext cx="11737075" cy="51968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Doba vojnih pohoda na Orijentu, hodočašća, velikih sajmova... kao i najvažnijih djela na srvj. lat. (Abélard i Héloise, Toma Akvinski...)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 to prolazi i kroz hrvatske zemlje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Internacionalna (učenjaci iz svih kršćanskih zemalja) =&gt; jezik komunikacije i nastave - latinski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Izrasla iz katedralnih škola u velikim gradovima (npr. Pariz) ili onima s posebnim povlasticama (Oxford, Cambridge, Heidelberg, Padova...)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Bologni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1088.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prvo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dobilo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službeni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naziv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universitas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studiorum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Padov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1222.,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Sien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1240.,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Napulj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1224.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1258.,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Zadar 1396.; Bratislava (Požun,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Universitas Istropolitana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1465. – Ivan Vitez od Sredne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Prag 1348. (Karlo IV.) - najstarije sveučilište sjeverno od Alpa i istočno od Francuske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pripadnici mnogih naroda (Čeha, Nijemaca, Poljaka); </a:t>
            </a:r>
            <a:r>
              <a:rPr lang="hr-HR" sz="18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kulturno i trgovačko središte srednje Europe, između Baltika i Venecije</a:t>
            </a:r>
          </a:p>
        </p:txBody>
      </p:sp>
    </p:spTree>
    <p:extLst>
      <p:ext uri="{BB962C8B-B14F-4D97-AF65-F5344CB8AC3E}">
        <p14:creationId xmlns:p14="http://schemas.microsoft.com/office/powerpoint/2010/main" val="1935669239"/>
      </p:ext>
    </p:extLst>
  </p:cSld>
  <p:clrMapOvr>
    <a:masterClrMapping/>
  </p:clrMapOvr>
  <p:transition spd="med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BA39-4212-43CE-9BF2-69F977BD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1197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Latinski u Hrvatskoj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AB554-17E9-48B9-90B6-C561F4F48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61160"/>
            <a:ext cx="11932920" cy="491023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Počinje u sr. vijeku, birokratski (notarski spisi, statuti, </a:t>
            </a:r>
            <a:r>
              <a:rPr lang="hr-H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Zlatna bula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 na natpisima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pismo Ivana VIII knezu Branimiru 879.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Historiografija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Sclavorum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Regnum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"Ljetopis popa Dukljanina" (12.st.),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Salonitana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Tome Arhiđakona (c. 1250.), najstarija dubrovačka kronika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Miletii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(13. ili 14.st.), anonimne kronike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Obsidio Iadrensis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Chronica Iadrensis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(14.st.)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Hagiografija (~ tradicija irskih hagiografa)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 beati Ioannis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(Trogir, 13.st.),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Christophori martyris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(Rab, poč.14. st.), 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 sanctae Anastasiae...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Crkvene rasprave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Juraj Slovinac (14/15.st.), profesor teologije na Sorbonni, „Dvorac djevičanstva” na lat. i franc.; slavi misu na dva jezika!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 sredine XIV. st. kreće </a:t>
            </a:r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humanizam</a:t>
            </a: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u Hrvatskoj (Dalmaciji):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prepisivanje lat. rukopisa, epigrafskih natpisa i sl. – Marulićev 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epigrammata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priscorum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commentarius</a:t>
            </a:r>
            <a:r>
              <a:rPr lang="hr-H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Codex Traguriensis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Gramatička i retorička djela, historiografija, moralna filozofija, pjesništvo (mitološki ili kršćanski ep)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50556"/>
      </p:ext>
    </p:extLst>
  </p:cSld>
  <p:clrMapOvr>
    <a:masterClrMapping/>
  </p:clrMapOvr>
  <p:transition spd="med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76065-7798-CA98-1AA3-A4585FCF8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532" y="286603"/>
            <a:ext cx="4778468" cy="587035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CDF8F-9F28-9774-FE73-19A80F14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434051" cy="1075269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Humanistički krugovi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BA24F-CD5D-012B-8BAE-87C1F157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31" y="1789889"/>
            <a:ext cx="11243051" cy="478150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Zadru početkom 15. stoljeća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Juraj Divnić, Federik Grisogono, Šimun Kožičić Benja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Trogir, Šibenik, Dubrovnik, Kotor sredinom 15. stoljeća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Petar i Koriolan Cipiko, Fran Trankvil Andreis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Juraj Šižgorić, Antun i Faust Vrančić, Ivan Polikarp Severitan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Ilija Crijević, Karlo Pucić, Jakov Bunić, Damjan Beneša, </a:t>
            </a:r>
          </a:p>
          <a:p>
            <a:pPr marL="201168" lvl="1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Ludovik Crijević Tuberon...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Nikola Modruški, Ivan Bona Bolica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Istra, Split u 2. pol. 15. st.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Matija Grbić, Matija Vlačić Ilirik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Marko Marulić, Toma Niger, Frano Božičević Natalis...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Hvar i Korčula, Kvarner na prijelazu 15. u 16. stoljeće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Vinko Pribojević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>
                <a:latin typeface="Times New Roman" panose="02020603050405020304" pitchFamily="18" charset="0"/>
                <a:cs typeface="Times New Roman" panose="02020603050405020304" pitchFamily="18" charset="0"/>
              </a:rPr>
              <a:t>Frane Petrić</a:t>
            </a:r>
            <a:endParaRPr lang="hr-H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Korvinov krug u Budimu, 2. pol. 15. st.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Ivan Vitez od Sredne, Jan Panonije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1CEA3-4A55-1383-EA31-F1DD2B843725}"/>
              </a:ext>
            </a:extLst>
          </p:cNvPr>
          <p:cNvSpPr txBox="1"/>
          <p:nvPr/>
        </p:nvSpPr>
        <p:spPr>
          <a:xfrm>
            <a:off x="8892517" y="6445770"/>
            <a:ext cx="3299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https://glagoljica.hr/?pr=i&amp;id=15235</a:t>
            </a:r>
          </a:p>
        </p:txBody>
      </p:sp>
    </p:spTree>
    <p:extLst>
      <p:ext uri="{BB962C8B-B14F-4D97-AF65-F5344CB8AC3E}">
        <p14:creationId xmlns:p14="http://schemas.microsoft.com/office/powerpoint/2010/main" val="4191859952"/>
      </p:ext>
    </p:extLst>
  </p:cSld>
  <p:clrMapOvr>
    <a:masterClrMapping/>
  </p:clrMapOvr>
  <p:transition spd="med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3D3D3-8EE8-43F5-BEC9-D0E34DBE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402165"/>
            <a:ext cx="3161016" cy="58263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 i="0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Grafovi koji pokazuju smanjenje nasilja </a:t>
            </a:r>
            <a:r>
              <a:rPr lang="en-US" sz="2800" b="0" i="0" kern="12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kroz</a:t>
            </a:r>
            <a:r>
              <a:rPr lang="en-US" sz="2800" b="0" i="0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800" b="0" i="0" kern="12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povijest</a:t>
            </a:r>
            <a:br>
              <a:rPr lang="hr-HR" sz="2800" b="0" i="0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hr-HR" sz="28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hr-HR" sz="28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hr-HR" sz="2800" b="0" i="0" kern="12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hr-HR" sz="2200" b="0" i="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hr-HR" sz="2200" b="0" i="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hr-HR" sz="2200" b="0" i="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br>
              <a:rPr lang="en-US" sz="2200" b="0" i="0" kern="1200" dirty="0">
                <a:solidFill>
                  <a:schemeClr val="bg2"/>
                </a:solidFill>
                <a:latin typeface="Palatino Linotype" panose="02040502050505030304" pitchFamily="18" charset="0"/>
              </a:rPr>
            </a:br>
            <a:r>
              <a:rPr lang="en-US" sz="1400" b="0" i="0" kern="1200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https://www.booksontrial.com/ironically-candide-a-satire-on-optimism-makes-me-optimistic/</a:t>
            </a:r>
            <a:endParaRPr lang="en-US" sz="2200" b="0" i="0" kern="1200" dirty="0">
              <a:solidFill>
                <a:schemeClr val="accent3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E6863-2A23-4ED4-80A4-6B72B03D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3" y="55932"/>
            <a:ext cx="4041468" cy="309172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16738E-B16E-4400-9F46-86C57DCFB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0975" y="168388"/>
            <a:ext cx="4095447" cy="2866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19468B-6B0F-4786-8810-840995FC2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67" y="3571806"/>
            <a:ext cx="4170976" cy="3117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7EAF6-B265-45B4-83B9-DDFA26BDA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284" y="3577695"/>
            <a:ext cx="4281517" cy="29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9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8FAA-C521-4DF9-AFF9-E37E1562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6" y="958021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hr-HR" dirty="0">
                <a:latin typeface="Palatino Linotype" panose="02040502050505030304" pitchFamily="18" charset="0"/>
              </a:rPr>
              <a:t>Porast pismenosti</a:t>
            </a:r>
            <a:endParaRPr lang="en-GB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63A02-B03D-4062-99EA-E5EEFDD44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5" r="5386" b="2"/>
          <a:stretch/>
        </p:blipFill>
        <p:spPr>
          <a:xfrm>
            <a:off x="-27296" y="2938363"/>
            <a:ext cx="5552661" cy="391963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5DD00-A46A-4BE8-B0D3-ABFE3E34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1" y="560769"/>
            <a:ext cx="5525708" cy="1742817"/>
          </a:xfrm>
        </p:spPr>
        <p:txBody>
          <a:bodyPr anchor="ctr">
            <a:norm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ECBB78-F314-4047-9E0F-2F28B6900872}"/>
              </a:ext>
            </a:extLst>
          </p:cNvPr>
          <p:cNvSpPr txBox="1"/>
          <p:nvPr/>
        </p:nvSpPr>
        <p:spPr>
          <a:xfrm>
            <a:off x="0" y="-15800"/>
            <a:ext cx="1037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https://www.quora.com/When-did-most-people-in-Europe-become-literate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https://ourworldindata.org/books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CD04E6-DE7B-4D56-88F6-85D6E5F2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209" y="2265867"/>
            <a:ext cx="6334538" cy="45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1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8C6C-C45F-4E73-B0AD-25D468A0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78" y="286603"/>
            <a:ext cx="11641540" cy="1450757"/>
          </a:xfrm>
        </p:spPr>
        <p:txBody>
          <a:bodyPr/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Mijenjanje svijesti o sebi i svijetu oko sebe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B6F36-ECA9-4120-B410-DCB6565CA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41" y="2031870"/>
            <a:ext cx="11955517" cy="46350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Globalizacija počinje razmjenom ideja (nadogradnja i usavršavanje)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gradovi (uživo!); Venecija, Amsterdam, Dubrovnik...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Znanstvene spoznaje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Satira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Romani (realistična fikcija) – procvat u 18. stoljeću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Jane Austen 1775-1817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epistolarni romani (Jean-Jacques Rousseau, </a:t>
            </a:r>
            <a:r>
              <a:rPr lang="fr-F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Julie, ou la nouvelle Héloïse</a:t>
            </a:r>
            <a:r>
              <a:rPr lang="hr-H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  <a:r>
              <a:rPr lang="hr-H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1761)</a:t>
            </a:r>
            <a:endParaRPr lang="hr-HR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Pisma 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Juraj Divnić papi Aleksandru VI, 1493; Ivan Vitez od Sredne (1405-1472, Korvinov hum. krug), Antun Vrančić (1504-1573; zbirka s više od 1000 pisama) ...</a:t>
            </a:r>
          </a:p>
        </p:txBody>
      </p:sp>
    </p:spTree>
    <p:extLst>
      <p:ext uri="{BB962C8B-B14F-4D97-AF65-F5344CB8AC3E}">
        <p14:creationId xmlns:p14="http://schemas.microsoft.com/office/powerpoint/2010/main" val="174606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B839B-9FEF-4456-BAE5-A5445BE91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3" b="5138"/>
          <a:stretch/>
        </p:blipFill>
        <p:spPr>
          <a:xfrm>
            <a:off x="9474483" y="0"/>
            <a:ext cx="2717517" cy="3936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33EBE-135D-4548-BB96-25105A44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23" y="1015663"/>
            <a:ext cx="8803891" cy="870813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  <a:latin typeface="Palatino Linotype" panose="02040502050505030304" pitchFamily="18" charset="0"/>
              </a:rPr>
              <a:t>Bestseleri kreću s izumom tiska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AEE44-6838-433B-B992-AF47E1781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3" y="2076773"/>
            <a:ext cx="9279809" cy="4781227"/>
          </a:xfrm>
        </p:spPr>
        <p:txBody>
          <a:bodyPr>
            <a:noAutofit/>
          </a:bodyPr>
          <a:lstStyle/>
          <a:p>
            <a:pPr lvl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hr-HR" sz="1800" dirty="0">
                <a:latin typeface="Palatino Linotype" panose="02040502050505030304" pitchFamily="18" charset="0"/>
              </a:rPr>
              <a:t>prevedeni na mnoge svjetske jezike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Palatino Linotype" panose="02040502050505030304" pitchFamily="18" charset="0"/>
              </a:rPr>
              <a:t>Biblija, kao i </a:t>
            </a:r>
            <a:r>
              <a:rPr lang="hr-HR" sz="2000" i="1" dirty="0">
                <a:latin typeface="Palatino Linotype" panose="02040502050505030304" pitchFamily="18" charset="0"/>
              </a:rPr>
              <a:t>Biblia pauperum </a:t>
            </a:r>
            <a:r>
              <a:rPr lang="hr-HR" sz="2000" dirty="0">
                <a:latin typeface="Palatino Linotype" panose="02040502050505030304" pitchFamily="18" charset="0"/>
              </a:rPr>
              <a:t>(ilustracije)</a:t>
            </a:r>
          </a:p>
          <a:p>
            <a:pPr lvl="1">
              <a:spcBef>
                <a:spcPts val="600"/>
              </a:spcBef>
            </a:pPr>
            <a:r>
              <a:rPr lang="hr-HR" sz="1800" dirty="0">
                <a:latin typeface="Palatino Linotype" panose="02040502050505030304" pitchFamily="18" charset="0"/>
              </a:rPr>
              <a:t>upute za kršćanski život: </a:t>
            </a:r>
            <a:r>
              <a:rPr lang="hr-HR" sz="1800" i="1" dirty="0">
                <a:latin typeface="Palatino Linotype" panose="02040502050505030304" pitchFamily="18" charset="0"/>
              </a:rPr>
              <a:t>Ars moriendi </a:t>
            </a:r>
            <a:r>
              <a:rPr lang="hr-HR" sz="1800" dirty="0">
                <a:latin typeface="Palatino Linotype" panose="02040502050505030304" pitchFamily="18" charset="0"/>
              </a:rPr>
              <a:t>(glagoljski </a:t>
            </a:r>
            <a:r>
              <a:rPr lang="hr-HR" sz="1800" i="1" dirty="0">
                <a:latin typeface="Palatino Linotype" panose="02040502050505030304" pitchFamily="18" charset="0"/>
              </a:rPr>
              <a:t>Meštrija dobra umrtija</a:t>
            </a:r>
            <a:r>
              <a:rPr lang="hr-HR" sz="1800" dirty="0">
                <a:latin typeface="Palatino Linotype" panose="02040502050505030304" pitchFamily="18" charset="0"/>
              </a:rPr>
              <a:t>, Senj 1507), </a:t>
            </a:r>
            <a:r>
              <a:rPr lang="hr-HR" sz="1800" i="1" dirty="0">
                <a:latin typeface="Palatino Linotype" panose="02040502050505030304" pitchFamily="18" charset="0"/>
              </a:rPr>
              <a:t>Speculum humanae salvationis, De imitatione Christi... </a:t>
            </a:r>
            <a:r>
              <a:rPr lang="hr-HR" sz="1800" dirty="0">
                <a:latin typeface="Palatino Linotype" panose="02040502050505030304" pitchFamily="18" charset="0"/>
              </a:rPr>
              <a:t>(? Jean de Gerson, 1363-1429)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Palatino Linotype" panose="02040502050505030304" pitchFamily="18" charset="0"/>
              </a:rPr>
              <a:t>Ilustrirane Ovidijeve </a:t>
            </a:r>
            <a:r>
              <a:rPr lang="hr-HR" sz="2000" i="1" dirty="0">
                <a:latin typeface="Palatino Linotype" panose="02040502050505030304" pitchFamily="18" charset="0"/>
              </a:rPr>
              <a:t>Metamorfoze</a:t>
            </a:r>
            <a:endParaRPr lang="hr-HR" sz="2000" dirty="0"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2000" i="1" dirty="0">
                <a:latin typeface="Palatino Linotype" panose="02040502050505030304" pitchFamily="18" charset="0"/>
              </a:rPr>
              <a:t>Legenda sanctorum /Legenda aurea</a:t>
            </a:r>
            <a:r>
              <a:rPr lang="hr-HR" sz="2000" dirty="0">
                <a:latin typeface="Palatino Linotype" panose="02040502050505030304" pitchFamily="18" charset="0"/>
              </a:rPr>
              <a:t>, Jacobus da Voragine (c. 1260)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Palatino Linotype" panose="02040502050505030304" pitchFamily="18" charset="0"/>
              </a:rPr>
              <a:t>Knjige tajni </a:t>
            </a:r>
          </a:p>
          <a:p>
            <a:pPr lvl="1">
              <a:spcBef>
                <a:spcPts val="600"/>
              </a:spcBef>
            </a:pPr>
            <a:r>
              <a:rPr lang="en-GB" sz="1800" dirty="0">
                <a:latin typeface="Palatino Linotype" panose="02040502050505030304" pitchFamily="18" charset="0"/>
              </a:rPr>
              <a:t> Alessio </a:t>
            </a:r>
            <a:r>
              <a:rPr lang="en-GB" sz="1800" dirty="0" err="1">
                <a:latin typeface="Palatino Linotype" panose="02040502050505030304" pitchFamily="18" charset="0"/>
              </a:rPr>
              <a:t>Piemontese</a:t>
            </a:r>
            <a:r>
              <a:rPr lang="hr-HR" sz="1800" dirty="0">
                <a:latin typeface="Palatino Linotype" panose="02040502050505030304" pitchFamily="18" charset="0"/>
              </a:rPr>
              <a:t>,</a:t>
            </a:r>
            <a:r>
              <a:rPr lang="en-GB" sz="1800" dirty="0">
                <a:latin typeface="Palatino Linotype" panose="02040502050505030304" pitchFamily="18" charset="0"/>
              </a:rPr>
              <a:t> </a:t>
            </a:r>
            <a:r>
              <a:rPr lang="en-GB" sz="1800" i="1" dirty="0" err="1">
                <a:latin typeface="Palatino Linotype" panose="02040502050505030304" pitchFamily="18" charset="0"/>
              </a:rPr>
              <a:t>Secreti</a:t>
            </a:r>
            <a:r>
              <a:rPr lang="en-GB" sz="1800" dirty="0">
                <a:latin typeface="Palatino Linotype" panose="02040502050505030304" pitchFamily="18" charset="0"/>
              </a:rPr>
              <a:t> (1555)</a:t>
            </a:r>
            <a:r>
              <a:rPr lang="hr-HR" sz="1800" dirty="0">
                <a:latin typeface="Palatino Linotype" panose="02040502050505030304" pitchFamily="18" charset="0"/>
              </a:rPr>
              <a:t> -</a:t>
            </a:r>
            <a:r>
              <a:rPr lang="en-GB" sz="1800" dirty="0">
                <a:latin typeface="Palatino Linotype" panose="02040502050505030304" pitchFamily="18" charset="0"/>
              </a:rPr>
              <a:t> </a:t>
            </a:r>
            <a:r>
              <a:rPr lang="en-GB" sz="1800" dirty="0" err="1">
                <a:latin typeface="Palatino Linotype" panose="02040502050505030304" pitchFamily="18" charset="0"/>
              </a:rPr>
              <a:t>pra</a:t>
            </a:r>
            <a:r>
              <a:rPr lang="hr-HR" sz="1800" dirty="0">
                <a:latin typeface="Palatino Linotype" panose="02040502050505030304" pitchFamily="18" charset="0"/>
              </a:rPr>
              <a:t>k</a:t>
            </a:r>
            <a:r>
              <a:rPr lang="en-GB" sz="1800" dirty="0" err="1">
                <a:latin typeface="Palatino Linotype" panose="02040502050505030304" pitchFamily="18" charset="0"/>
              </a:rPr>
              <a:t>ti</a:t>
            </a:r>
            <a:r>
              <a:rPr lang="hr-HR" sz="1800" dirty="0">
                <a:latin typeface="Palatino Linotype" panose="02040502050505030304" pitchFamily="18" charset="0"/>
              </a:rPr>
              <a:t>čni</a:t>
            </a:r>
            <a:r>
              <a:rPr lang="en-GB" sz="1800" dirty="0">
                <a:latin typeface="Palatino Linotype" panose="02040502050505030304" pitchFamily="18" charset="0"/>
              </a:rPr>
              <a:t> </a:t>
            </a:r>
            <a:r>
              <a:rPr lang="hr-HR" sz="1800" dirty="0">
                <a:latin typeface="Palatino Linotype" panose="02040502050505030304" pitchFamily="18" charset="0"/>
              </a:rPr>
              <a:t>savjeti; </a:t>
            </a:r>
            <a:r>
              <a:rPr lang="en-GB" sz="1800" dirty="0" err="1">
                <a:latin typeface="Palatino Linotype" panose="02040502050505030304" pitchFamily="18" charset="0"/>
              </a:rPr>
              <a:t>Giambattista</a:t>
            </a:r>
            <a:r>
              <a:rPr lang="en-GB" sz="1800" dirty="0">
                <a:latin typeface="Palatino Linotype" panose="02040502050505030304" pitchFamily="18" charset="0"/>
              </a:rPr>
              <a:t> Della Porta </a:t>
            </a:r>
            <a:r>
              <a:rPr lang="en-GB" sz="1800" i="1" dirty="0" err="1">
                <a:latin typeface="Palatino Linotype" panose="02040502050505030304" pitchFamily="18" charset="0"/>
              </a:rPr>
              <a:t>Magia</a:t>
            </a:r>
            <a:r>
              <a:rPr lang="en-GB" sz="1800" i="1" dirty="0">
                <a:latin typeface="Palatino Linotype" panose="02040502050505030304" pitchFamily="18" charset="0"/>
              </a:rPr>
              <a:t> </a:t>
            </a:r>
            <a:r>
              <a:rPr lang="en-GB" sz="1800" i="1" dirty="0" err="1">
                <a:latin typeface="Palatino Linotype" panose="02040502050505030304" pitchFamily="18" charset="0"/>
              </a:rPr>
              <a:t>naturalis</a:t>
            </a:r>
            <a:r>
              <a:rPr lang="en-GB" sz="1800" dirty="0">
                <a:latin typeface="Palatino Linotype" panose="02040502050505030304" pitchFamily="18" charset="0"/>
              </a:rPr>
              <a:t> (1558)</a:t>
            </a:r>
            <a:r>
              <a:rPr lang="hr-HR" sz="1800" dirty="0">
                <a:latin typeface="Palatino Linotype" panose="02040502050505030304" pitchFamily="18" charset="0"/>
              </a:rPr>
              <a:t>;</a:t>
            </a:r>
            <a:r>
              <a:rPr lang="en-GB" sz="1800" dirty="0">
                <a:latin typeface="Palatino Linotype" panose="02040502050505030304" pitchFamily="18" charset="0"/>
              </a:rPr>
              <a:t> Isabella Cortese</a:t>
            </a:r>
            <a:r>
              <a:rPr lang="hr-HR" sz="1800" dirty="0">
                <a:latin typeface="Palatino Linotype" panose="02040502050505030304" pitchFamily="18" charset="0"/>
              </a:rPr>
              <a:t>,</a:t>
            </a:r>
            <a:r>
              <a:rPr lang="en-GB" sz="1800" dirty="0">
                <a:latin typeface="Palatino Linotype" panose="02040502050505030304" pitchFamily="18" charset="0"/>
              </a:rPr>
              <a:t> </a:t>
            </a:r>
            <a:r>
              <a:rPr lang="en-GB" sz="1800" i="1" dirty="0" err="1">
                <a:latin typeface="Palatino Linotype" panose="02040502050505030304" pitchFamily="18" charset="0"/>
              </a:rPr>
              <a:t>Secreti</a:t>
            </a:r>
            <a:r>
              <a:rPr lang="en-GB" sz="1800" dirty="0">
                <a:latin typeface="Palatino Linotype" panose="02040502050505030304" pitchFamily="18" charset="0"/>
              </a:rPr>
              <a:t> (1564)</a:t>
            </a:r>
            <a:r>
              <a:rPr lang="hr-HR" sz="1800" dirty="0">
                <a:latin typeface="Palatino Linotype" panose="02040502050505030304" pitchFamily="18" charset="0"/>
              </a:rPr>
              <a:t> -</a:t>
            </a:r>
            <a:r>
              <a:rPr lang="en-GB" sz="1800" dirty="0">
                <a:latin typeface="Palatino Linotype" panose="02040502050505030304" pitchFamily="18" charset="0"/>
              </a:rPr>
              <a:t> al</a:t>
            </a:r>
            <a:r>
              <a:rPr lang="hr-HR" sz="1800" dirty="0">
                <a:latin typeface="Palatino Linotype" panose="02040502050505030304" pitchFamily="18" charset="0"/>
              </a:rPr>
              <a:t>ke</a:t>
            </a:r>
            <a:r>
              <a:rPr lang="en-GB" sz="1800" dirty="0">
                <a:latin typeface="Palatino Linotype" panose="02040502050505030304" pitchFamily="18" charset="0"/>
              </a:rPr>
              <a:t>mi</a:t>
            </a:r>
            <a:r>
              <a:rPr lang="hr-HR" sz="1800" dirty="0">
                <a:latin typeface="Palatino Linotype" panose="02040502050505030304" pitchFamily="18" charset="0"/>
              </a:rPr>
              <a:t>j</a:t>
            </a:r>
            <a:r>
              <a:rPr lang="en-GB" sz="1800" dirty="0">
                <a:latin typeface="Palatino Linotype" panose="02040502050505030304" pitchFamily="18" charset="0"/>
              </a:rPr>
              <a:t>a</a:t>
            </a:r>
            <a:endParaRPr lang="hr-HR" sz="1800" dirty="0">
              <a:latin typeface="Palatino Linotype" panose="02040502050505030304" pitchFamily="18" charset="0"/>
            </a:endParaRPr>
          </a:p>
          <a:p>
            <a:pPr>
              <a:spcBef>
                <a:spcPts val="600"/>
              </a:spcBef>
            </a:pPr>
            <a:r>
              <a:rPr lang="hr-HR" sz="2000" i="1" dirty="0">
                <a:latin typeface="Palatino Linotype" panose="02040502050505030304" pitchFamily="18" charset="0"/>
              </a:rPr>
              <a:t>Emblemata – </a:t>
            </a:r>
            <a:r>
              <a:rPr lang="hr-HR" sz="2000" dirty="0">
                <a:latin typeface="Palatino Linotype" panose="02040502050505030304" pitchFamily="18" charset="0"/>
              </a:rPr>
              <a:t>zbirke alegorijskih slika s motom i objašnjenjem</a:t>
            </a:r>
          </a:p>
          <a:p>
            <a:pPr lvl="1">
              <a:spcBef>
                <a:spcPts val="600"/>
              </a:spcBef>
            </a:pPr>
            <a:r>
              <a:rPr lang="hr-HR" sz="1800" dirty="0">
                <a:latin typeface="Palatino Linotype" panose="02040502050505030304" pitchFamily="18" charset="0"/>
              </a:rPr>
              <a:t>Andrea Alciato, </a:t>
            </a:r>
            <a:r>
              <a:rPr lang="hr-HR" sz="1800" i="1" dirty="0">
                <a:latin typeface="Palatino Linotype" panose="02040502050505030304" pitchFamily="18" charset="0"/>
              </a:rPr>
              <a:t>Emblematum liber </a:t>
            </a:r>
            <a:r>
              <a:rPr lang="hr-HR" sz="1800" dirty="0">
                <a:latin typeface="Palatino Linotype" panose="02040502050505030304" pitchFamily="18" charset="0"/>
              </a:rPr>
              <a:t>(Augsburg, 1531) – epigrami s drvorezima</a:t>
            </a:r>
          </a:p>
          <a:p>
            <a:pPr lvl="1">
              <a:spcBef>
                <a:spcPts val="600"/>
              </a:spcBef>
            </a:pPr>
            <a:r>
              <a:rPr lang="en-GB" sz="1800" dirty="0">
                <a:latin typeface="Palatino Linotype" panose="02040502050505030304" pitchFamily="18" charset="0"/>
              </a:rPr>
              <a:t>Cesare </a:t>
            </a:r>
            <a:r>
              <a:rPr lang="en-GB" sz="1800" dirty="0" err="1">
                <a:latin typeface="Palatino Linotype" panose="02040502050505030304" pitchFamily="18" charset="0"/>
              </a:rPr>
              <a:t>Ripa</a:t>
            </a:r>
            <a:r>
              <a:rPr lang="hr-HR" sz="1800" i="1" dirty="0">
                <a:latin typeface="Palatino Linotype" panose="02040502050505030304" pitchFamily="18" charset="0"/>
              </a:rPr>
              <a:t>,</a:t>
            </a:r>
            <a:r>
              <a:rPr lang="en-GB" sz="1800" dirty="0">
                <a:latin typeface="Palatino Linotype" panose="02040502050505030304" pitchFamily="18" charset="0"/>
              </a:rPr>
              <a:t> </a:t>
            </a:r>
            <a:r>
              <a:rPr lang="en-GB" sz="1800" i="1" dirty="0" err="1">
                <a:latin typeface="Palatino Linotype" panose="02040502050505030304" pitchFamily="18" charset="0"/>
              </a:rPr>
              <a:t>Iconologia</a:t>
            </a:r>
            <a:r>
              <a:rPr lang="en-GB" sz="1800" i="1" dirty="0">
                <a:latin typeface="Palatino Linotype" panose="02040502050505030304" pitchFamily="18" charset="0"/>
              </a:rPr>
              <a:t>, </a:t>
            </a:r>
            <a:r>
              <a:rPr lang="en-GB" sz="1800" dirty="0">
                <a:latin typeface="Palatino Linotype" panose="02040502050505030304" pitchFamily="18" charset="0"/>
              </a:rPr>
              <a:t>1593</a:t>
            </a:r>
            <a:endParaRPr lang="hr-HR" sz="1800" dirty="0">
              <a:latin typeface="Palatino Linotype" panose="0204050205050503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hr-HR" sz="1800" dirty="0">
                <a:latin typeface="Palatino Linotype" panose="02040502050505030304" pitchFamily="18" charset="0"/>
              </a:rPr>
              <a:t>Diego Saavedra Fajardo, </a:t>
            </a:r>
            <a:r>
              <a:rPr lang="hr-HR" sz="1800" i="1" dirty="0">
                <a:latin typeface="Palatino Linotype" panose="02040502050505030304" pitchFamily="18" charset="0"/>
              </a:rPr>
              <a:t>Idea principis Christiano-politici centum symbolis expressa, </a:t>
            </a:r>
            <a:r>
              <a:rPr lang="hr-HR" sz="1800" dirty="0">
                <a:latin typeface="Palatino Linotype" panose="02040502050505030304" pitchFamily="18" charset="0"/>
              </a:rPr>
              <a:t>izvorno objavljena na španjolskom 1640. (napisao i satiru </a:t>
            </a:r>
            <a:r>
              <a:rPr lang="hr-HR" sz="1800" i="1" dirty="0">
                <a:latin typeface="Palatino Linotype" panose="02040502050505030304" pitchFamily="18" charset="0"/>
              </a:rPr>
              <a:t>República literaria</a:t>
            </a:r>
            <a:r>
              <a:rPr lang="hr-HR" sz="1800" dirty="0">
                <a:latin typeface="Palatino Linotype" panose="02040502050505030304" pitchFamily="18" charset="0"/>
              </a:rPr>
              <a:t>)</a:t>
            </a:r>
            <a:endParaRPr lang="en-GB" sz="1800" dirty="0"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1A9EB-90F4-441D-971E-E8E1BD91747F}"/>
              </a:ext>
            </a:extLst>
          </p:cNvPr>
          <p:cNvSpPr txBox="1"/>
          <p:nvPr/>
        </p:nvSpPr>
        <p:spPr>
          <a:xfrm>
            <a:off x="194674" y="0"/>
            <a:ext cx="9279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La Metamorphose </a:t>
            </a:r>
            <a:r>
              <a:rPr lang="en-GB" sz="1200" i="1" dirty="0" err="1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d'Ovide</a:t>
            </a:r>
            <a:r>
              <a:rPr lang="hr-HR" sz="1200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GB" sz="1200" i="1" dirty="0" err="1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Figur</a:t>
            </a:r>
            <a:r>
              <a:rPr lang="hr-HR" sz="1200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é</a:t>
            </a:r>
            <a:r>
              <a:rPr lang="en-GB" sz="1200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e</a:t>
            </a:r>
            <a:r>
              <a:rPr lang="hr-HR" sz="1200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(ilustr. Bernard Salomon), d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e </a:t>
            </a:r>
            <a:r>
              <a:rPr lang="en-GB" sz="1200" dirty="0" err="1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Tournes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Lyon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en-GB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1564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</a:t>
            </a:r>
          </a:p>
          <a:p>
            <a:pPr algn="r"/>
            <a:r>
              <a:rPr lang="it-IT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Cesare Ripa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, </a:t>
            </a:r>
            <a:r>
              <a:rPr lang="it-IT" sz="1200" i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Iconologia</a:t>
            </a:r>
            <a:r>
              <a:rPr lang="it-IT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,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Roma</a:t>
            </a:r>
            <a:r>
              <a:rPr lang="it-IT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, 1603</a:t>
            </a:r>
            <a:r>
              <a:rPr lang="hr-HR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.</a:t>
            </a:r>
            <a:r>
              <a:rPr lang="it-IT" sz="1200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 </a:t>
            </a:r>
            <a:endParaRPr lang="hr-HR" sz="12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algn="r"/>
            <a:endParaRPr lang="hr-HR" sz="1400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algn="r"/>
            <a:r>
              <a:rPr lang="en-GB" sz="11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https://www.lotsearch.net/lot/la-metamorphose-dovide-figuree-31830694?perPage=50</a:t>
            </a:r>
            <a:r>
              <a:rPr lang="hr-HR" sz="1100" dirty="0">
                <a:solidFill>
                  <a:schemeClr val="accent2">
                    <a:lumMod val="40000"/>
                    <a:lumOff val="60000"/>
                  </a:schemeClr>
                </a:solidFill>
                <a:latin typeface="Palatino Linotype" panose="02040502050505030304" pitchFamily="18" charset="0"/>
              </a:rPr>
              <a:t> / https://books.google.hr/books?id=NghEAQAAMAAJ&amp;source=gbs_navlinks_s</a:t>
            </a:r>
            <a:endParaRPr lang="en-GB" sz="1100" dirty="0">
              <a:solidFill>
                <a:schemeClr val="accent2">
                  <a:lumMod val="40000"/>
                  <a:lumOff val="6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AA0B31-5A20-D6F5-E394-18CFE1A0A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4" t="1974"/>
          <a:stretch/>
        </p:blipFill>
        <p:spPr>
          <a:xfrm>
            <a:off x="9020014" y="3392819"/>
            <a:ext cx="3171986" cy="35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0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1604</TotalTime>
  <Words>1614</Words>
  <Application>Microsoft Office PowerPoint</Application>
  <PresentationFormat>Široki zaslon</PresentationFormat>
  <Paragraphs>123</Paragraphs>
  <Slides>14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Palatino Linotype</vt:lpstr>
      <vt:lpstr>Times New Roman</vt:lpstr>
      <vt:lpstr>Wingdings</vt:lpstr>
      <vt:lpstr>Retrospect</vt:lpstr>
      <vt:lpstr>Latinski  u Hrvatskoj do renesanse</vt:lpstr>
      <vt:lpstr>Latinski u hrv. zemlje dolazi kroz Crkvu</vt:lpstr>
      <vt:lpstr>Nastanak sveučilišta  - mjesta razmjene ideja</vt:lpstr>
      <vt:lpstr>Latinski u Hrvatskoj</vt:lpstr>
      <vt:lpstr>Humanistički krugovi</vt:lpstr>
      <vt:lpstr>Grafovi koji pokazuju smanjenje nasilja kroz povijest        https://www.booksontrial.com/ironically-candide-a-satire-on-optimism-makes-me-optimistic/</vt:lpstr>
      <vt:lpstr>Porast pismenosti</vt:lpstr>
      <vt:lpstr>Mijenjanje svijesti o sebi i svijetu oko sebe</vt:lpstr>
      <vt:lpstr>Bestseleri kreću s izumom tiska</vt:lpstr>
      <vt:lpstr>Zadatak za sljedeći tjedan</vt:lpstr>
      <vt:lpstr>Jan Panonije</vt:lpstr>
      <vt:lpstr>Marko Marulić</vt:lpstr>
      <vt:lpstr>Prerade Marulićevih djela</vt:lpstr>
      <vt:lpstr>https://www.google.com/url?sa=i&amp;url=https%3A%2F%2Flink.springer.com%2Fchapter%2F10.1007%2F978-3-319-72772-1_8&amp;psig=AOvVaw1DY0xA6n2GWBJT2W5mXFU-&amp;ust=1603988540132000&amp;source=images&amp;cd=vfe&amp;ved=0CAIQjRxqFwoTCJDYl5DZ1-wCFQAAAAAdAAAAABAI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mrmat</dc:creator>
  <cp:lastModifiedBy>Maja Matasović</cp:lastModifiedBy>
  <cp:revision>59</cp:revision>
  <dcterms:created xsi:type="dcterms:W3CDTF">2020-10-19T14:24:25Z</dcterms:created>
  <dcterms:modified xsi:type="dcterms:W3CDTF">2025-10-13T21:25:53Z</dcterms:modified>
</cp:coreProperties>
</file>