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8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424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9464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647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525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919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42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50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8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8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04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7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3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1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7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78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Ivan Polikarp </a:t>
            </a:r>
            <a:r>
              <a:rPr lang="hr-HR" dirty="0"/>
              <a:t>S</a:t>
            </a:r>
            <a:r>
              <a:rPr lang="hr-HR" dirty="0" smtClean="0"/>
              <a:t>everitan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345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Biografija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9829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Rođen u Šibeniku 1472.</a:t>
            </a:r>
          </a:p>
          <a:p>
            <a:r>
              <a:rPr lang="hr-HR" dirty="0" smtClean="0"/>
              <a:t>Hrvatski dominikanac i humanist</a:t>
            </a:r>
          </a:p>
          <a:p>
            <a:r>
              <a:rPr lang="hr-HR" dirty="0" smtClean="0"/>
              <a:t>Gradska gramatička škola (Šibenik)</a:t>
            </a:r>
          </a:p>
          <a:p>
            <a:endParaRPr lang="hr-HR" dirty="0"/>
          </a:p>
          <a:p>
            <a:r>
              <a:rPr lang="hr-HR" dirty="0" smtClean="0"/>
              <a:t>Sklonost pjesništvu – Rimska književna akademija</a:t>
            </a:r>
          </a:p>
          <a:p>
            <a:r>
              <a:rPr lang="hr-HR" dirty="0" smtClean="0"/>
              <a:t>Natjecanje u sastavljanju pjesama – pjesničko ime Pompilius</a:t>
            </a:r>
          </a:p>
          <a:p>
            <a:endParaRPr lang="hr-HR" dirty="0"/>
          </a:p>
          <a:p>
            <a:r>
              <a:rPr lang="hr-HR" dirty="0" smtClean="0"/>
              <a:t>U Ferrari studira filozofiju, u Bologni teologiju</a:t>
            </a:r>
          </a:p>
          <a:p>
            <a:r>
              <a:rPr lang="hr-HR" dirty="0" smtClean="0"/>
              <a:t>Rektor generalnog učilišta u Perugii i Anconi</a:t>
            </a:r>
          </a:p>
          <a:p>
            <a:r>
              <a:rPr lang="hr-HR" dirty="0" smtClean="0"/>
              <a:t>Predavao je humanističku književnost i filozofiju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613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Djela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1344"/>
            <a:ext cx="8596668" cy="3880773"/>
          </a:xfrm>
        </p:spPr>
        <p:txBody>
          <a:bodyPr/>
          <a:lstStyle/>
          <a:p>
            <a:r>
              <a:rPr lang="hr-HR" dirty="0" smtClean="0"/>
              <a:t>Komentar Senekinoj etici – 1.hrvastki humanist koji se počeo baviti izdavanjem starih klasičnih pisaca</a:t>
            </a:r>
          </a:p>
          <a:p>
            <a:r>
              <a:rPr lang="hr-HR" dirty="0" smtClean="0"/>
              <a:t>2 epska spjeva</a:t>
            </a:r>
          </a:p>
          <a:p>
            <a:r>
              <a:rPr lang="hr-HR" dirty="0" smtClean="0"/>
              <a:t>De retrogradi natura – osnove latinske metrike</a:t>
            </a:r>
          </a:p>
          <a:p>
            <a:r>
              <a:rPr lang="hr-HR" dirty="0" smtClean="0"/>
              <a:t>Komentar </a:t>
            </a:r>
            <a:r>
              <a:rPr lang="hr-HR" dirty="0" smtClean="0"/>
              <a:t>Donatove </a:t>
            </a:r>
            <a:r>
              <a:rPr lang="hr-HR" dirty="0" smtClean="0"/>
              <a:t>latinske gramatike</a:t>
            </a:r>
          </a:p>
          <a:p>
            <a:r>
              <a:rPr lang="hr-HR" dirty="0" smtClean="0"/>
              <a:t>Latinska </a:t>
            </a:r>
            <a:r>
              <a:rPr lang="hr-HR" dirty="0" smtClean="0"/>
              <a:t>gramatika – priručnik </a:t>
            </a:r>
            <a:r>
              <a:rPr lang="hr-HR" dirty="0" smtClean="0"/>
              <a:t>za učenike koji se pripremaju za studij retorike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194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2023"/>
            <a:ext cx="8596668" cy="1320800"/>
          </a:xfrm>
        </p:spPr>
        <p:txBody>
          <a:bodyPr/>
          <a:lstStyle/>
          <a:p>
            <a:r>
              <a:rPr lang="hr-HR" dirty="0" smtClean="0"/>
              <a:t>O dobro uređenoj državi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030" y="1275008"/>
            <a:ext cx="9226520" cy="5473521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Vladar - ćudoredan (etički dobar</a:t>
            </a:r>
            <a:r>
              <a:rPr lang="hr-HR" dirty="0" smtClean="0"/>
              <a:t>, moralan); treba se voditi razboritošću i mudrošću</a:t>
            </a:r>
            <a:endParaRPr lang="hr-HR" dirty="0" smtClean="0"/>
          </a:p>
          <a:p>
            <a:pPr lvl="1"/>
            <a:r>
              <a:rPr lang="hr-HR" dirty="0" smtClean="0"/>
              <a:t>njegovati </a:t>
            </a:r>
            <a:r>
              <a:rPr lang="hr-HR" dirty="0" smtClean="0"/>
              <a:t>državu pomoću raznih vještina</a:t>
            </a:r>
            <a:r>
              <a:rPr lang="hr-HR" dirty="0" smtClean="0"/>
              <a:t>; samo </a:t>
            </a:r>
            <a:r>
              <a:rPr lang="hr-HR" dirty="0" smtClean="0"/>
              <a:t>radom i pravednošću država može napredovati i povećati se (po starom rimskom običaju-nijedan senator nije odavao odluke </a:t>
            </a:r>
            <a:r>
              <a:rPr lang="hr-HR" dirty="0" smtClean="0"/>
              <a:t>drugih</a:t>
            </a:r>
            <a:r>
              <a:rPr lang="hr-HR" dirty="0"/>
              <a:t>)</a:t>
            </a:r>
            <a:endParaRPr lang="hr-HR" dirty="0" smtClean="0"/>
          </a:p>
          <a:p>
            <a:pPr lvl="1"/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reba ostaviti djeci vrlinu </a:t>
            </a:r>
            <a:r>
              <a:rPr lang="hr-HR" dirty="0" smtClean="0"/>
              <a:t>(radije nego imutak jer je ona stalnija)</a:t>
            </a:r>
          </a:p>
          <a:p>
            <a:pPr lvl="1"/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„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Raditi ono što bi htio da i drugi rade i za što bi želio da i tvoja djeca rade”</a:t>
            </a:r>
            <a:endParaRPr lang="hr-H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hr-HR" dirty="0"/>
              <a:t>t</a:t>
            </a:r>
            <a:r>
              <a:rPr lang="hr-HR" dirty="0" smtClean="0"/>
              <a:t>rajnost države – u gradovima neka </a:t>
            </a:r>
            <a:r>
              <a:rPr lang="hr-HR" dirty="0" smtClean="0"/>
              <a:t>budu hramovi Minerve (</a:t>
            </a:r>
            <a:r>
              <a:rPr lang="hr-HR" dirty="0" smtClean="0"/>
              <a:t>Atene - božice </a:t>
            </a:r>
            <a:r>
              <a:rPr lang="hr-HR" dirty="0" smtClean="0"/>
              <a:t>mudroti i vještine)</a:t>
            </a:r>
          </a:p>
          <a:p>
            <a:pPr lvl="1"/>
            <a:r>
              <a:rPr lang="hr-HR" dirty="0"/>
              <a:t>o</a:t>
            </a:r>
            <a:r>
              <a:rPr lang="hr-HR" dirty="0" smtClean="0"/>
              <a:t>bičaji svjetine: </a:t>
            </a:r>
            <a:r>
              <a:rPr lang="hr-HR" dirty="0" smtClean="0"/>
              <a:t>ne valja slušati glas svjetine već glas srčanih, jer govor svjetine,raspršen na razne glasove obično se kvari i rijetko </a:t>
            </a:r>
            <a:r>
              <a:rPr lang="hr-HR" dirty="0" smtClean="0"/>
              <a:t>potraje</a:t>
            </a:r>
          </a:p>
          <a:p>
            <a:pPr lvl="1"/>
            <a:r>
              <a:rPr lang="hr-HR" dirty="0" smtClean="0"/>
              <a:t>srčan </a:t>
            </a:r>
            <a:r>
              <a:rPr lang="hr-HR" dirty="0" smtClean="0"/>
              <a:t>vladar pučku gmilu nadvisuje blagošću i dobrim običajima</a:t>
            </a:r>
          </a:p>
          <a:p>
            <a:pPr lvl="1"/>
            <a:r>
              <a:rPr lang="hr-HR" dirty="0" smtClean="0"/>
              <a:t>običaji sudaca: </a:t>
            </a:r>
            <a:r>
              <a:rPr lang="hr-HR" dirty="0" smtClean="0"/>
              <a:t>mora biti stroži prema </a:t>
            </a:r>
            <a:r>
              <a:rPr lang="hr-HR" dirty="0" smtClean="0"/>
              <a:t>okrutnijima; neka </a:t>
            </a:r>
            <a:r>
              <a:rPr lang="hr-HR" dirty="0" smtClean="0"/>
              <a:t>bude suzdržan u srdžbi i neka je zrelošću potiskuje</a:t>
            </a:r>
          </a:p>
          <a:p>
            <a:pPr lvl="1"/>
            <a:r>
              <a:rPr lang="hr-HR" dirty="0" smtClean="0"/>
              <a:t>običaji tiranina: </a:t>
            </a:r>
            <a:r>
              <a:rPr lang="hr-HR" dirty="0" smtClean="0"/>
              <a:t>tiranin tlači dobre</a:t>
            </a:r>
            <a:r>
              <a:rPr lang="hr-HR" dirty="0" smtClean="0"/>
              <a:t>, zle </a:t>
            </a:r>
            <a:r>
              <a:rPr lang="hr-HR" dirty="0" smtClean="0"/>
              <a:t>potiče da se bune protiv </a:t>
            </a:r>
            <a:r>
              <a:rPr lang="hr-HR" dirty="0" smtClean="0"/>
              <a:t>moćnijih; nema </a:t>
            </a:r>
            <a:r>
              <a:rPr lang="hr-HR" dirty="0" smtClean="0"/>
              <a:t>pobožnosti</a:t>
            </a:r>
            <a:r>
              <a:rPr lang="hr-HR" dirty="0" smtClean="0"/>
              <a:t>, prijateljstva </a:t>
            </a:r>
            <a:r>
              <a:rPr lang="hr-HR" dirty="0" smtClean="0"/>
              <a:t>ni ljubavi prema </a:t>
            </a:r>
            <a:r>
              <a:rPr lang="hr-HR" dirty="0" smtClean="0"/>
              <a:t>vrlini</a:t>
            </a:r>
          </a:p>
          <a:p>
            <a:pPr lvl="2"/>
            <a:r>
              <a:rPr lang="hr-HR" sz="1600" dirty="0" smtClean="0"/>
              <a:t>takvog </a:t>
            </a:r>
            <a:r>
              <a:rPr lang="hr-HR" sz="1600" dirty="0" smtClean="0"/>
              <a:t>vladara nitko ne želi i stoga neće dugo potrajati </a:t>
            </a:r>
          </a:p>
          <a:p>
            <a:r>
              <a:rPr lang="hr-HR" dirty="0" smtClean="0"/>
              <a:t>4 </a:t>
            </a:r>
            <a:r>
              <a:rPr lang="hr-HR" dirty="0" smtClean="0"/>
              <a:t>osobe potrebne u svakom gradu: svećenik,liječnik,sudac i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učitelj djece</a:t>
            </a: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7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1755"/>
            <a:ext cx="8596668" cy="1320800"/>
          </a:xfrm>
        </p:spPr>
        <p:txBody>
          <a:bodyPr/>
          <a:lstStyle/>
          <a:p>
            <a:r>
              <a:rPr lang="hr-HR" dirty="0" smtClean="0"/>
              <a:t>Odnosi u </a:t>
            </a:r>
            <a:r>
              <a:rPr lang="hr-HR" dirty="0" smtClean="0"/>
              <a:t>obitelji, odgoj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4825"/>
            <a:ext cx="8596668" cy="5103096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Mladi</a:t>
            </a:r>
          </a:p>
          <a:p>
            <a:pPr lvl="1"/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e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znaju ništa osim onog što su ih poučili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roditelji ili zakoni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hr-H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hr-HR" dirty="0"/>
              <a:t>l</a:t>
            </a:r>
            <a:r>
              <a:rPr lang="hr-HR" dirty="0" smtClean="0"/>
              <a:t>akovjerni</a:t>
            </a:r>
            <a:r>
              <a:rPr lang="hr-HR" dirty="0" smtClean="0"/>
              <a:t>, odaju se tjelesnim strastima,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ne koriste razum</a:t>
            </a:r>
            <a:r>
              <a:rPr lang="hr-HR" dirty="0" smtClean="0"/>
              <a:t>, skloni laganju</a:t>
            </a:r>
          </a:p>
          <a:p>
            <a:r>
              <a:rPr lang="hr-HR" dirty="0" smtClean="0"/>
              <a:t>Stari</a:t>
            </a:r>
          </a:p>
          <a:p>
            <a:pPr lvl="1"/>
            <a:r>
              <a:rPr lang="hr-HR" dirty="0"/>
              <a:t>n</a:t>
            </a:r>
            <a:r>
              <a:rPr lang="hr-HR" dirty="0" smtClean="0"/>
              <a:t>epovjerljivi</a:t>
            </a:r>
            <a:r>
              <a:rPr lang="hr-HR" dirty="0" smtClean="0"/>
              <a:t>, puni iskustva, plašljivi, žive od uspomena</a:t>
            </a:r>
          </a:p>
          <a:p>
            <a:r>
              <a:rPr lang="hr-HR" dirty="0" smtClean="0"/>
              <a:t>Srednja dob</a:t>
            </a:r>
          </a:p>
          <a:p>
            <a:pPr lvl="1"/>
            <a:r>
              <a:rPr lang="hr-HR" dirty="0"/>
              <a:t>z</a:t>
            </a:r>
            <a:r>
              <a:rPr lang="hr-HR" dirty="0" smtClean="0"/>
              <a:t>latna </a:t>
            </a:r>
            <a:r>
              <a:rPr lang="hr-HR" dirty="0" smtClean="0"/>
              <a:t>sredina</a:t>
            </a:r>
          </a:p>
          <a:p>
            <a:pPr lvl="1"/>
            <a:endParaRPr lang="hr-HR" dirty="0"/>
          </a:p>
          <a:p>
            <a:r>
              <a:rPr lang="hr-HR" dirty="0" smtClean="0"/>
              <a:t>Ženidba - potrebna</a:t>
            </a:r>
            <a:endParaRPr lang="hr-HR" dirty="0" smtClean="0"/>
          </a:p>
          <a:p>
            <a:pPr lvl="1"/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uškarci i žene su si m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eđusobno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potrebni</a:t>
            </a:r>
          </a:p>
          <a:p>
            <a:pPr lvl="1"/>
            <a:r>
              <a:rPr lang="hr-HR" dirty="0"/>
              <a:t>r</a:t>
            </a:r>
            <a:r>
              <a:rPr lang="hr-HR" dirty="0" smtClean="0"/>
              <a:t>azličite uloge: žene podređene</a:t>
            </a:r>
          </a:p>
          <a:p>
            <a:pPr lvl="1"/>
            <a:r>
              <a:rPr lang="hr-HR" dirty="0" smtClean="0"/>
              <a:t>Protiv incesta, sličnost (godine, status, karakter)</a:t>
            </a:r>
          </a:p>
          <a:p>
            <a:r>
              <a:rPr lang="hr-HR" dirty="0" smtClean="0"/>
              <a:t>žene</a:t>
            </a:r>
          </a:p>
          <a:p>
            <a:pPr lvl="1"/>
            <a:r>
              <a:rPr lang="hr-HR" dirty="0" smtClean="0"/>
              <a:t>18+ (ni prestara ni premlada); </a:t>
            </a:r>
            <a:r>
              <a:rPr lang="hr-HR" dirty="0" smtClean="0"/>
              <a:t>moraju biti vrijedne, stidljive, šutljive, kloniti se svađa; </a:t>
            </a:r>
            <a:r>
              <a:rPr lang="hr-HR" dirty="0" smtClean="0"/>
              <a:t>važne tjelesne karakteristike (plodnost)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2467" y="2638374"/>
            <a:ext cx="2516344" cy="239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71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384220"/>
            <a:ext cx="8596668" cy="1320800"/>
          </a:xfrm>
        </p:spPr>
        <p:txBody>
          <a:bodyPr/>
          <a:lstStyle/>
          <a:p>
            <a:r>
              <a:rPr lang="hr-HR" dirty="0"/>
              <a:t>Odnosi u obitelji, odgoj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705020"/>
            <a:ext cx="8596668" cy="5164428"/>
          </a:xfrm>
        </p:spPr>
        <p:txBody>
          <a:bodyPr>
            <a:normAutofit/>
          </a:bodyPr>
          <a:lstStyle/>
          <a:p>
            <a:r>
              <a:rPr lang="hr-HR" dirty="0" smtClean="0"/>
              <a:t>DJECA</a:t>
            </a:r>
          </a:p>
          <a:p>
            <a:pPr lvl="1"/>
            <a:r>
              <a:rPr lang="hr-HR" dirty="0"/>
              <a:t>o</a:t>
            </a:r>
            <a:r>
              <a:rPr lang="hr-HR" dirty="0" smtClean="0"/>
              <a:t>d mlade dobi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poučavati vrlini i običajima</a:t>
            </a:r>
          </a:p>
          <a:p>
            <a:pPr lvl="1"/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oponašaju roditelje </a:t>
            </a:r>
            <a:r>
              <a:rPr lang="hr-HR" dirty="0" smtClean="0"/>
              <a:t>(važna uloga ljubavi)</a:t>
            </a:r>
          </a:p>
          <a:p>
            <a:pPr lvl="1"/>
            <a:r>
              <a:rPr lang="hr-HR" dirty="0" smtClean="0"/>
              <a:t>nije razvijen razum</a:t>
            </a:r>
          </a:p>
          <a:p>
            <a:pPr lvl="1"/>
            <a:r>
              <a:rPr lang="hr-HR" dirty="0" smtClean="0"/>
              <a:t>slušati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više jezika</a:t>
            </a:r>
          </a:p>
          <a:p>
            <a:pPr lvl="1"/>
            <a:r>
              <a:rPr lang="hr-HR" dirty="0" smtClean="0"/>
              <a:t>naći dobrog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učitelja</a:t>
            </a:r>
            <a:r>
              <a:rPr lang="hr-HR" dirty="0" smtClean="0"/>
              <a:t> (poučavati dobar život i slobodne vještine)</a:t>
            </a:r>
          </a:p>
          <a:p>
            <a:pPr lvl="1"/>
            <a:r>
              <a:rPr lang="hr-HR" dirty="0" smtClean="0"/>
              <a:t>ne govoriti ni slušati sramotno</a:t>
            </a:r>
          </a:p>
          <a:p>
            <a:pPr lvl="1"/>
            <a:r>
              <a:rPr lang="hr-HR" dirty="0" smtClean="0"/>
              <a:t>ne smiju odgovarati ako nisu pitani</a:t>
            </a:r>
          </a:p>
          <a:p>
            <a:pPr lvl="1"/>
            <a:r>
              <a:rPr lang="hr-HR" dirty="0" smtClean="0"/>
              <a:t>lagana i umjerena hrana; ne piti vino jer zamućuje pamet</a:t>
            </a:r>
          </a:p>
          <a:p>
            <a:pPr lvl="1"/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avikavati na hladnoću </a:t>
            </a:r>
            <a:r>
              <a:rPr lang="hr-HR" dirty="0" smtClean="0"/>
              <a:t>jer tako postaju stariji i mudriji</a:t>
            </a:r>
          </a:p>
          <a:p>
            <a:pPr lvl="1"/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do 15 godine </a:t>
            </a:r>
            <a:r>
              <a:rPr lang="hr-HR" dirty="0" smtClean="0"/>
              <a:t>moraju se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pokoravati starijima</a:t>
            </a: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005" y="198841"/>
            <a:ext cx="3029997" cy="201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651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462</Words>
  <Application>Microsoft Office PowerPoint</Application>
  <PresentationFormat>Široki zaslon</PresentationFormat>
  <Paragraphs>57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Ivan Polikarp Severitan</vt:lpstr>
      <vt:lpstr>Biografija </vt:lpstr>
      <vt:lpstr>Djela </vt:lpstr>
      <vt:lpstr>O dobro uređenoj državi</vt:lpstr>
      <vt:lpstr>Odnosi u obitelji, odgoj</vt:lpstr>
      <vt:lpstr>Odnosi u obitelji, odgoj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Ivan Polikarp Severitan</dc:title>
  <dc:creator>Profesor</dc:creator>
  <cp:lastModifiedBy>Krristina Pavlek</cp:lastModifiedBy>
  <cp:revision>11</cp:revision>
  <dcterms:created xsi:type="dcterms:W3CDTF">2018-05-17T07:05:32Z</dcterms:created>
  <dcterms:modified xsi:type="dcterms:W3CDTF">2018-05-17T14:38:58Z</dcterms:modified>
</cp:coreProperties>
</file>