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289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outlineViewPr>
    <p:cViewPr>
      <p:scale>
        <a:sx n="33" d="100"/>
        <a:sy n="33" d="100"/>
      </p:scale>
      <p:origin x="0" y="-697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1T21:22:56.459" idx="1">
    <p:pos x="4620" y="14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C82A-C97E-4E7A-BF0C-46B687D27D1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7E3F-F6E9-444B-A603-387285D1FF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83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4471-5793-4304-BE5C-D82DC447D1D1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38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4471-5793-4304-BE5C-D82DC447D1D1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44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5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22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8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79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01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0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50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5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5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3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5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3ACB-7287-4BC1-8D8F-926422F37120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3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1497" y="437108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Konfliktna teorija u sociologiji 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hr-HR" sz="4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lang="hr-HR" sz="4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2</a:t>
            </a:r>
            <a:r>
              <a:rPr lang="hr-HR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.DIO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027677" y="499409"/>
            <a:ext cx="364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Fakultet hrvatskih studija 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Odsjek za sociologiju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Sustavna sociologija 1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prof. dr. </a:t>
            </a:r>
            <a:r>
              <a:rPr lang="hr-HR" altLang="sr-Latn-RS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sc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Renato Matić 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doc.</a:t>
            </a: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dr. sc. 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Ivan Perkov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0" y="1699738"/>
            <a:ext cx="11532727" cy="50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5"/>
            <a:ext cx="10515600" cy="149732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117"/>
            <a:ext cx="10515600" cy="62434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govori samo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radnicima i kapitalistima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međusobno suprotstavljenim klasama</a:t>
            </a:r>
          </a:p>
          <a:p>
            <a:pPr marL="0" indent="0">
              <a:buNone/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Takva podjela utemeljena na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vlasničkim i nevlasničkim interesima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rentijerstvo i profiterstvo =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vlasnički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nasuprot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interesima radnika –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najamna radna snaga</a:t>
            </a:r>
          </a:p>
          <a:p>
            <a:pPr marL="0" indent="0" algn="ctr">
              <a:buNone/>
              <a:defRPr/>
            </a:pP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Radničkoj klasi pripisuje i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revolucionarno značenje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klasa koja će društvo osloboditi ekspolatacije najamnoga rada, nepravde i društvene nejednakosti</a:t>
            </a:r>
            <a:endParaRPr lang="hr-HR" sz="24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Bookman Old Style" panose="02050604050505020204" pitchFamily="18" charset="0"/>
              </a:rPr>
              <a:t>Promjena se događa i procesu, u kojemu</a:t>
            </a:r>
            <a:r>
              <a:rPr lang="hr-HR" sz="3200" b="1" noProof="0" dirty="0"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238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PO SEBI </a:t>
            </a:r>
          </a:p>
          <a:p>
            <a:pPr marL="0" indent="0">
              <a:buNone/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čijim je pripadnicima zajednički odnos prema proizvodnim snagama </a:t>
            </a:r>
          </a:p>
          <a:p>
            <a:pPr marL="0" indent="0">
              <a:buNone/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ruštvena skupina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zanimanju: samo obavlja određeni rad za nadnicu</a:t>
            </a:r>
          </a:p>
          <a:p>
            <a:pPr marL="0" indent="0" algn="ctr">
              <a:buNone/>
              <a:defRPr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postaje</a:t>
            </a:r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r-HR" sz="240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82" y="1948873"/>
            <a:ext cx="5856450" cy="39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5"/>
            <a:ext cx="10515600" cy="228390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729"/>
            <a:ext cx="4589206" cy="52232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ZA SEBE </a:t>
            </a:r>
          </a:p>
          <a:p>
            <a:pPr marL="0" indent="0">
              <a:buNone/>
              <a:defRPr/>
            </a:pPr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društvena skupina postaje u punoj mjeri klasa samo kada njeni članovi imaju  	</a:t>
            </a:r>
          </a:p>
          <a:p>
            <a:pPr lvl="1"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klasnu svijest </a:t>
            </a:r>
          </a:p>
          <a:p>
            <a:pPr lvl="1"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klasnu solidarnost</a:t>
            </a:r>
          </a:p>
          <a:p>
            <a:pPr marL="457200" lvl="1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tada su klasa svjesna svojega položaja i svojih mogućnosti</a:t>
            </a:r>
          </a:p>
          <a:p>
            <a:pPr marL="457200" lvl="1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r-HR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r-HR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90" y="2074606"/>
            <a:ext cx="6774426" cy="4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Eksploatacija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opći pojam: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iskorištavanje prirodnih dobara (zemlje, ruda, šuma, voda, plina i sl.) od strane čovjeka i korištenje u gospodarske svrhe.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Vremenom, novim spoznajama i tehnolološkim napretkom mijenjaju se načini i intenzitet iskorištavanja</a:t>
            </a: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9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latin typeface="Bookman Old Style" panose="02050604050505020204" pitchFamily="18" charset="0"/>
              </a:rPr>
              <a:t>z</a:t>
            </a:r>
            <a:r>
              <a:rPr lang="hr-HR" sz="3200" b="1" noProof="0" dirty="0">
                <a:latin typeface="Bookman Old Style" panose="02050604050505020204" pitchFamily="18" charset="0"/>
              </a:rPr>
              <a:t>a Marxa, </a:t>
            </a:r>
            <a:r>
              <a:rPr lang="hr-HR" sz="3200" b="1" i="1" noProof="0" dirty="0">
                <a:latin typeface="Bookman Old Style" panose="02050604050505020204" pitchFamily="18" charset="0"/>
              </a:rPr>
              <a:t>eksploatacija - </a:t>
            </a:r>
            <a:r>
              <a:rPr lang="hr-HR" sz="31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svaka zarada na tuđem radu </a:t>
            </a:r>
            <a:r>
              <a:rPr lang="hr-HR" sz="3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hr-HR" sz="3200" b="1" i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058"/>
            <a:ext cx="5267036" cy="6381136"/>
          </a:xfrm>
        </p:spPr>
        <p:txBody>
          <a:bodyPr>
            <a:noAutofit/>
          </a:bodyPr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vlasnika sredstava za proizvodnju </a:t>
            </a:r>
            <a:r>
              <a:rPr lang="hr-H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zapošljava klasu nevlasnika i sili je da svojim radom stvara vrijednost koju prisvajaju vlasnici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stvara svu vrijednost ...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profit tj. prinos od kapitala ili vlasništva prirodnih faktora proizvodnje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&gt; zapravo je nepravedni odbitak od vrijednosti  - koja bi trebala pripasti radniku</a:t>
            </a:r>
          </a:p>
          <a:p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14" y="1524000"/>
            <a:ext cx="6213986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/>
          </a:bodyPr>
          <a:lstStyle/>
          <a:p>
            <a:endParaRPr lang="hr-HR" sz="3200" b="1" i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058"/>
            <a:ext cx="9534832" cy="31758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Predviđa da će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upravo stvaranje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viška vrijednosti 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eksploatacija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dovesti do pada razine profita, a time i do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nestanka 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industrijskog kapitalizma ...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/>
          </a:p>
          <a:p>
            <a:pPr marL="0" indent="0">
              <a:buNone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4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Zajednica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26" y="1592826"/>
            <a:ext cx="5562600" cy="25858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jelokupna povijest do sada: 	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prividne zajednice</a:t>
            </a: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ilj društvenog kretanja: </a:t>
            </a:r>
          </a:p>
          <a:p>
            <a:pPr marL="0" indent="0">
              <a:buNone/>
              <a:defRPr/>
            </a:pPr>
            <a:r>
              <a:rPr lang="hr-HR" sz="32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stvarna zajednica</a:t>
            </a:r>
          </a:p>
          <a:p>
            <a:pPr>
              <a:defRPr/>
            </a:pPr>
            <a:endParaRPr lang="hr-HR" sz="2400" b="1" i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27" y="147321"/>
            <a:ext cx="3094183" cy="3080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145" y="4531446"/>
            <a:ext cx="106056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udruživanje u kojemu čovjek postaje stvarno slobodan - slobodno prisvaja i razvija svoju generičku bit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društveni odnosi u kojima su univerzalnost ljudskih potreba i njihove dostupnosti glavni uvjet cjelokupnog ljudskog razvitka </a:t>
            </a:r>
          </a:p>
        </p:txBody>
      </p:sp>
    </p:spTree>
    <p:extLst>
      <p:ext uri="{BB962C8B-B14F-4D97-AF65-F5344CB8AC3E}">
        <p14:creationId xmlns:p14="http://schemas.microsoft.com/office/powerpoint/2010/main" val="21885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281998"/>
            <a:ext cx="10515600" cy="524248"/>
          </a:xfrm>
        </p:spPr>
        <p:txBody>
          <a:bodyPr>
            <a:normAutofit fontScale="90000"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Birokracija</a:t>
            </a:r>
            <a:r>
              <a:rPr lang="hr-HR" sz="32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943897"/>
            <a:ext cx="4777509" cy="53000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Kritici Hegelove Filozofije državnog prava:</a:t>
            </a:r>
          </a:p>
          <a:p>
            <a:pPr marL="0" indent="0">
              <a:buNone/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zatvoreno društvo u državi koje nosi obilježja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korporativnog duha i formalizma </a:t>
            </a:r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koje samo sebe smatra krajnjim ciljem države</a:t>
            </a:r>
          </a:p>
          <a:p>
            <a:pPr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Država: 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 </a:t>
            </a:r>
            <a:r>
              <a:rPr lang="hr-HR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hr-HR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vodi zajedničke poslove čitave buržoazije” 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37" y="1892589"/>
            <a:ext cx="4922570" cy="31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rmAutofit fontScale="90000"/>
          </a:bodyPr>
          <a:lstStyle/>
          <a:p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668594"/>
            <a:ext cx="10821070" cy="499478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Ideologija</a:t>
            </a:r>
          </a:p>
          <a:p>
            <a:pPr marL="0" indent="0">
              <a:buNone/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pojam koristi na dva načina:</a:t>
            </a:r>
          </a:p>
          <a:p>
            <a:pPr marL="0" indent="0">
              <a:buNone/>
              <a:defRPr/>
            </a:pPr>
            <a:endParaRPr lang="hr-HR" altLang="en-US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široko značenje: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 za duhovnu proizvodnju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društvena nadgradnja, obuhvaća sva područja duhovne djelatnosti – moral, religiju, znanost i dr. </a:t>
            </a:r>
          </a:p>
          <a:p>
            <a:pPr marL="514350" indent="-514350">
              <a:buAutoNum type="alphaLcParenR"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iskrivljena,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lažna svijest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izmišljeno ostvarenje ljudskog bića</a:t>
            </a:r>
          </a:p>
          <a:p>
            <a:pPr marL="0" indent="0">
              <a:buNone/>
              <a:defRPr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interesi jedne društvene skupine,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predstavljaju se kao interesi cijelog društva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6"/>
            <a:ext cx="10515600" cy="270694"/>
          </a:xfrm>
        </p:spPr>
        <p:txBody>
          <a:bodyPr>
            <a:normAutofit fontScale="90000"/>
          </a:bodyPr>
          <a:lstStyle/>
          <a:p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432620"/>
            <a:ext cx="5802745" cy="64253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sz="32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KLASNA IDEOLOGIJA</a:t>
            </a:r>
          </a:p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prerasta u iluziju da je svijest cjeline</a:t>
            </a:r>
          </a:p>
          <a:p>
            <a:pPr marL="457200" lvl="1" indent="0">
              <a:buNone/>
              <a:defRPr/>
            </a:pPr>
            <a:endParaRPr lang="hr-HR" altLang="en-US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opravdava opće otuđenje koje se javlja u društvu, tumači ga kao prirodni zakon 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9" y="1383914"/>
            <a:ext cx="4470400" cy="2980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6074" y="4712014"/>
            <a:ext cx="3932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Za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sutrašnju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raspravu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posebno</a:t>
            </a:r>
            <a:r>
              <a:rPr lang="en-US" sz="2000" b="1" dirty="0">
                <a:solidFill>
                  <a:srgbClr val="C00000"/>
                </a:solidFill>
              </a:rPr>
              <a:t> se </a:t>
            </a:r>
            <a:r>
              <a:rPr lang="en-US" sz="2000" b="1" dirty="0" err="1">
                <a:solidFill>
                  <a:srgbClr val="C00000"/>
                </a:solidFill>
              </a:rPr>
              <a:t>usredotočiti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tekst</a:t>
            </a:r>
            <a:r>
              <a:rPr lang="en-US" sz="2000" b="1" dirty="0">
                <a:solidFill>
                  <a:srgbClr val="C00000"/>
                </a:solidFill>
              </a:rPr>
              <a:t> “</a:t>
            </a:r>
            <a:r>
              <a:rPr lang="en-US" sz="2000" b="1" dirty="0" err="1">
                <a:solidFill>
                  <a:srgbClr val="C00000"/>
                </a:solidFill>
              </a:rPr>
              <a:t>Sociologija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ideologija</a:t>
            </a:r>
            <a:r>
              <a:rPr lang="en-US" sz="2000" b="1" dirty="0">
                <a:solidFill>
                  <a:srgbClr val="C00000"/>
                </a:solidFill>
              </a:rPr>
              <a:t>” R. </a:t>
            </a:r>
            <a:r>
              <a:rPr lang="en-US" sz="2000" b="1" dirty="0" err="1">
                <a:solidFill>
                  <a:srgbClr val="C00000"/>
                </a:solidFill>
              </a:rPr>
              <a:t>Kalanja</a:t>
            </a:r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30"/>
          </a:xfrm>
        </p:spPr>
        <p:txBody>
          <a:bodyPr>
            <a:normAutofit fontScale="90000"/>
          </a:bodyPr>
          <a:lstStyle/>
          <a:p>
            <a:endParaRPr lang="hr-HR" sz="2800" b="1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45" y="1140542"/>
            <a:ext cx="5516418" cy="5553657"/>
          </a:xfrm>
        </p:spPr>
        <p:txBody>
          <a:bodyPr/>
          <a:lstStyle/>
          <a:p>
            <a:r>
              <a:rPr lang="hr-HR" altLang="en-US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Društvo</a:t>
            </a:r>
          </a:p>
          <a:p>
            <a:endParaRPr lang="hr-HR" altLang="en-US" b="1" i="1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altLang="en-US" b="1" i="1" u="sng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proizvod</a:t>
            </a:r>
            <a:r>
              <a:rPr lang="hr-HR" altLang="en-US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međusobnih aktivnosti i odnosa među </a:t>
            </a:r>
            <a:r>
              <a:rPr lang="hr-HR" altLang="en-US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ljudima </a:t>
            </a:r>
          </a:p>
          <a:p>
            <a:pPr marL="0" indent="0">
              <a:buNone/>
            </a:pPr>
            <a:endParaRPr lang="hr-HR" altLang="en-US" sz="2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sz="2400" b="1" i="1" noProof="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	</a:t>
            </a:r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08" y="868939"/>
            <a:ext cx="48768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617"/>
          </a:xfrm>
        </p:spPr>
        <p:txBody>
          <a:bodyPr>
            <a:normAutofit fontScale="90000"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Metoda istraživanja</a:t>
            </a:r>
            <a:r>
              <a:rPr lang="hr-HR" sz="32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72" y="1209368"/>
            <a:ext cx="6005945" cy="536841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hr-HR" sz="51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apstrakcije </a:t>
            </a:r>
          </a:p>
          <a:p>
            <a:pPr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Znanstveno ispravno</a:t>
            </a:r>
          </a:p>
          <a:p>
            <a:pPr lvl="1">
              <a:defRPr/>
            </a:pPr>
            <a:r>
              <a:rPr lang="hr-HR" sz="51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jednostavnog ka složenom</a:t>
            </a:r>
          </a:p>
          <a:p>
            <a:pPr lvl="1">
              <a:defRPr/>
            </a:pPr>
            <a:endParaRPr lang="hr-HR" sz="51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zamišljenog pojma cjeline - analiza vodi prema dijelovima iz kojih je cjelina sastavljena</a:t>
            </a:r>
          </a:p>
          <a:p>
            <a:pPr>
              <a:buNone/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Cjelina postaje konkretna i može se upotrijebiti kao </a:t>
            </a:r>
            <a:r>
              <a:rPr lang="hr-HR" sz="5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‘bogata sveukupnost mnogih odredaba i odnosa’</a:t>
            </a:r>
          </a:p>
          <a:p>
            <a:pPr lvl="1"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55" y="1690688"/>
            <a:ext cx="4584700" cy="3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64" y="2259734"/>
            <a:ext cx="400165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se uvijek biraju prema karakteru predmeta istraživanja</a:t>
            </a:r>
          </a:p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uzeti u obzir složenost i slojevitost društvenih pojava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01" y="1899516"/>
            <a:ext cx="6213725" cy="33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0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Autofit/>
          </a:bodyPr>
          <a:lstStyle/>
          <a:p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Marxovo poimanje umjetnosti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668594"/>
            <a:ext cx="12506632" cy="59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Biljana Kašić (1983.)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i njegovo povijesno pitanje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'Ljudsko odnošenje spram prirode – koje rezultira 'očovječenom prirodom', odvija se prema zakonima ljepote time što, prisebljujući prirodu radi nje same, dovodi se u suglasje s njenom biti. ...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čovjek razvija svoje stvaralačke — prirodne — potencije bivajući priroda sama'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45719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511277"/>
            <a:ext cx="12506632" cy="611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i="1" dirty="0"/>
              <a:t>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‘Životinja oblikuje samo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mjeri i potrebi vrste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kojoj ova pripada, dok čovjek znade proizvoditi prema mjeri svake vrste i znade svagdje dati predmetu inherentnu mjeru; čovjek oblikuje i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zakonima ljepote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moguće razumjeti samo u kontekstu novog, bitno drukčijeg odnosa čovjeka i prirode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usmjerenost na prirodi pripadajuće imanentne, životvorne, čulne, estetske kvalitete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već postoje u prirodi ali se oslobađaju tek pri čovjekovom stvaralačkom činu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2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Autofit/>
          </a:bodyPr>
          <a:lstStyle/>
          <a:p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668594"/>
            <a:ext cx="12506632" cy="59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nije samo posebna sfera proizvodnje,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 izmirenja proizvodnje i samoproizvodnje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prirode i rada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jedino je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umjetnosti rad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neotuđen tj. slobodan jer je istinska proizvodnja nove zbilje, povratak cjelini čovjeka kao rodnog i radnog bića</a:t>
            </a:r>
          </a:p>
          <a:p>
            <a:pPr marL="0" indent="0">
              <a:buNone/>
            </a:pPr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66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Kritika:</a:t>
            </a:r>
            <a:r>
              <a:rPr lang="hr-HR" sz="3200" b="1" noProof="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348"/>
            <a:ext cx="5802745" cy="4790615"/>
          </a:xfrm>
        </p:spPr>
        <p:txBody>
          <a:bodyPr>
            <a:normAutofit/>
          </a:bodyPr>
          <a:lstStyle/>
          <a:p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Znanstvena kritika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Prenaglašenost ekonomskog društvenog područja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Pojednostavljen prikaz tijeka povijesti i složenost društva</a:t>
            </a:r>
          </a:p>
          <a:p>
            <a:pPr marL="457200" lvl="1" indent="0">
              <a:buNone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Politička kritika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Rasističke ideje (antisemitske i </a:t>
            </a:r>
            <a:r>
              <a:rPr lang="hr-HR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antislavenske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optužbe nisu do kraja razjašnjene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Zagovaranje nasilnih metoda revolucije</a:t>
            </a:r>
          </a:p>
          <a:p>
            <a:pPr marL="457200" lvl="1" indent="0">
              <a:buNone/>
            </a:pPr>
            <a:endParaRPr lang="hr-HR" noProof="0" dirty="0">
              <a:latin typeface="Bookman Old Style" panose="02050604050505020204" pitchFamily="18" charset="0"/>
            </a:endParaRPr>
          </a:p>
          <a:p>
            <a:pPr lvl="1"/>
            <a:endParaRPr lang="hr-HR" noProof="0" dirty="0">
              <a:latin typeface="Bookman Old Style" panose="02050604050505020204" pitchFamily="18" charset="0"/>
            </a:endParaRPr>
          </a:p>
          <a:p>
            <a:endParaRPr lang="hr-HR" noProof="0" dirty="0">
              <a:latin typeface="Bookman Old Style" panose="02050604050505020204" pitchFamily="18" charset="0"/>
            </a:endParaRPr>
          </a:p>
          <a:p>
            <a:endParaRPr lang="hr-HR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1825625"/>
            <a:ext cx="3254647" cy="3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69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46" y="249105"/>
            <a:ext cx="6883275" cy="462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5154541"/>
            <a:ext cx="649316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0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09" y="-108155"/>
            <a:ext cx="4584439" cy="7226710"/>
          </a:xfrm>
        </p:spPr>
        <p:txBody>
          <a:bodyPr>
            <a:normAutofit/>
          </a:bodyPr>
          <a:lstStyle/>
          <a:p>
            <a:endParaRPr lang="hr-HR" sz="24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hr-HR" sz="2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Vidimo se na Sustavnoj sociologiji 2!</a:t>
            </a:r>
          </a:p>
          <a:p>
            <a:pPr marL="0" indent="0">
              <a:buNone/>
            </a:pPr>
            <a:endParaRPr lang="hr-HR" sz="24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Kritička škola u sociologiji</a:t>
            </a:r>
          </a:p>
          <a:p>
            <a:pPr lvl="1"/>
            <a:endParaRPr lang="hr-HR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Sociologija Maxa Webera</a:t>
            </a:r>
          </a:p>
          <a:p>
            <a:pPr lvl="1"/>
            <a:endParaRPr lang="hr-HR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Mikrosociološke teorije</a:t>
            </a:r>
          </a:p>
          <a:p>
            <a:pPr lvl="1"/>
            <a:endParaRPr lang="hr-HR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Feministička sociologija</a:t>
            </a:r>
            <a:endParaRPr lang="hr-HR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POZORNOSTI 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SURADNJI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67" y="82036"/>
            <a:ext cx="7053306" cy="55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-33634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Podjela 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90" y="1279659"/>
            <a:ext cx="4759036" cy="340215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20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Smith: 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sz="20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podjela rada se temelji na </a:t>
            </a:r>
          </a:p>
          <a:p>
            <a:pPr lvl="1">
              <a:defRPr/>
            </a:pPr>
            <a:r>
              <a:rPr lang="hr-HR" sz="20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sklonosti razmjeni i trgovanju, </a:t>
            </a:r>
          </a:p>
          <a:p>
            <a:pPr lvl="1">
              <a:defRPr/>
            </a:pPr>
            <a:r>
              <a:rPr lang="hr-HR" sz="20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ljudskom egoizmu</a:t>
            </a:r>
          </a:p>
          <a:p>
            <a:pPr lvl="1">
              <a:defRPr/>
            </a:pPr>
            <a:endParaRPr lang="hr-HR" b="0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969" y="127965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en-US" sz="20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Marx: </a:t>
            </a:r>
            <a:endParaRPr lang="hr-HR" altLang="en-US" sz="2000" b="1" i="0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altLang="en-US" sz="20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podjela </a:t>
            </a:r>
            <a:r>
              <a:rPr lang="hr-HR" altLang="en-US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 nije urođena sklonost, već posljedica i rezultat razvoja proizvodne djelatnosti ljudi</a:t>
            </a:r>
            <a:endParaRPr lang="en-US" altLang="en-US" sz="2000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nužnost koja postoji u svim oblicima društvenih odnosa</a:t>
            </a:r>
            <a:r>
              <a:rPr lang="hr-HR" altLang="en-US" sz="20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čega nastaju  različiti oblici društvene organizacije i društvenih institucija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33" y="3536802"/>
            <a:ext cx="4835067" cy="308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3810" y="5058288"/>
            <a:ext cx="442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https://www.youtube.com/watch?v=TM6LD1Hkooc </a:t>
            </a:r>
          </a:p>
        </p:txBody>
      </p:sp>
    </p:spTree>
    <p:extLst>
      <p:ext uri="{BB962C8B-B14F-4D97-AF65-F5344CB8AC3E}">
        <p14:creationId xmlns:p14="http://schemas.microsoft.com/office/powerpoint/2010/main" val="403593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2" y="1667307"/>
            <a:ext cx="6560127" cy="5615709"/>
          </a:xfrm>
        </p:spPr>
        <p:txBody>
          <a:bodyPr>
            <a:normAutofit/>
          </a:bodyPr>
          <a:lstStyle/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Različiti razvojni stupnjevi podjele rada odgovaraju različitim oblicima vlasništva </a:t>
            </a:r>
          </a:p>
          <a:p>
            <a:pPr>
              <a:buNone/>
            </a:pPr>
            <a:endParaRPr lang="hr-HR" altLang="en-US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Svaki stupanj podjele rada određuje i uzajamni odnos individuuma u vezi s 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materijalom 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oruđem 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proizvodima rada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77" y="1750434"/>
            <a:ext cx="4219286" cy="35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966" y="465003"/>
            <a:ext cx="4592782" cy="6019945"/>
          </a:xfrm>
        </p:spPr>
        <p:txBody>
          <a:bodyPr>
            <a:normAutofit/>
          </a:bodyPr>
          <a:lstStyle/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“Kad se uzmu u obzir 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... način proizvodnje i stupanj razvoja proizvodnih snaga, 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... mjesto u proizvodnji, 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... odnos prema uvjetima i oruđima rada,</a:t>
            </a: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... radnoj djelatnosti i proizvodima rada, </a:t>
            </a:r>
          </a:p>
          <a:p>
            <a:pPr>
              <a:buNone/>
            </a:pPr>
            <a:endParaRPr lang="hr-HR" altLang="en-US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dobivaju se osnovni čimbenici diferencijacije društva i formiranje određenih društvenih odnosa“</a:t>
            </a:r>
          </a:p>
        </p:txBody>
      </p:sp>
      <p:sp>
        <p:nvSpPr>
          <p:cNvPr id="5" name="Oval 4"/>
          <p:cNvSpPr/>
          <p:nvPr/>
        </p:nvSpPr>
        <p:spPr>
          <a:xfrm>
            <a:off x="7844518" y="1038475"/>
            <a:ext cx="2501415" cy="1487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KAPITALISTI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9261" y="3605135"/>
            <a:ext cx="4451928" cy="20978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RADNIČKA</a:t>
            </a:r>
            <a:r>
              <a:rPr lang="en-US" b="1" dirty="0"/>
              <a:t> </a:t>
            </a:r>
            <a:r>
              <a:rPr lang="en-US" b="1" dirty="0">
                <a:latin typeface="Bookman Old Style" panose="02050604050505020204" pitchFamily="18" charset="0"/>
              </a:rPr>
              <a:t>KLASA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9525537" y="2253907"/>
            <a:ext cx="1440872" cy="80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rot="5400000">
            <a:off x="7210622" y="3073195"/>
            <a:ext cx="1440872" cy="80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189774" y="1993970"/>
            <a:ext cx="148973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err="1">
                <a:latin typeface="Bookman Old Style" panose="02050604050505020204" pitchFamily="18" charset="0"/>
              </a:rPr>
              <a:t>Maksimizacija</a:t>
            </a:r>
            <a:r>
              <a:rPr lang="hr-HR" sz="1600" b="1" dirty="0">
                <a:latin typeface="Bookman Old Style" panose="02050604050505020204" pitchFamily="18" charset="0"/>
              </a:rPr>
              <a:t> profita, smanjenje troškova rada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8779" y="3166990"/>
            <a:ext cx="148973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Bookman Old Style" panose="02050604050505020204" pitchFamily="18" charset="0"/>
              </a:rPr>
              <a:t>Povećanje plaća i poboljšanje radnih uvjeta</a:t>
            </a:r>
          </a:p>
        </p:txBody>
      </p:sp>
    </p:spTree>
    <p:extLst>
      <p:ext uri="{BB962C8B-B14F-4D97-AF65-F5344CB8AC3E}">
        <p14:creationId xmlns:p14="http://schemas.microsoft.com/office/powerpoint/2010/main" val="83857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988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b="0" i="0" noProof="0" dirty="0">
                <a:latin typeface="Bookman Old Style" panose="02050604050505020204" pitchFamily="18" charset="0"/>
              </a:rPr>
              <a:t/>
            </a:r>
            <a:br>
              <a:rPr lang="hr-HR" sz="2400" b="0" i="0" noProof="0" dirty="0">
                <a:latin typeface="Bookman Old Style" panose="02050604050505020204" pitchFamily="18" charset="0"/>
              </a:rPr>
            </a:b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Historijske tipove društva, koji u tom procesu nastaju, tj. globalne sisteme društvenih odnosa, Marx naziva </a:t>
            </a:r>
            <a:b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DRUŠTVENO EKONOMSKE FORMACIJE </a:t>
            </a:r>
            <a:endParaRPr lang="hr-HR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2204316"/>
            <a:ext cx="543329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povijesti čovječanstva Marx izdvaja četiri društveno-ekonomske formacije tj. osnovna oblika društvene strukture:</a:t>
            </a:r>
          </a:p>
          <a:p>
            <a:pPr marL="0" indent="0">
              <a:buNone/>
              <a:defRPr/>
            </a:pPr>
            <a:endParaRPr lang="hr-HR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patrijarhalna zajednica </a:t>
            </a:r>
          </a:p>
          <a:p>
            <a:pPr>
              <a:buFontTx/>
              <a:buChar char="-"/>
              <a:defRPr/>
            </a:pP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ropstvo  </a:t>
            </a:r>
          </a:p>
          <a:p>
            <a:pPr>
              <a:buFontTx/>
              <a:buChar char="-"/>
              <a:defRPr/>
            </a:pP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feudalizam </a:t>
            </a:r>
          </a:p>
          <a:p>
            <a:pPr>
              <a:buFontTx/>
              <a:buChar char="-"/>
              <a:defRPr/>
            </a:pPr>
            <a:r>
              <a:rPr lang="hr-HR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kapitalizam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17" y="2204316"/>
            <a:ext cx="3135001" cy="40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Temeljna obilježja povijesnih formacija</a:t>
            </a:r>
            <a:endParaRPr lang="hr-HR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218382" cy="4351338"/>
          </a:xfrm>
        </p:spPr>
        <p:txBody>
          <a:bodyPr>
            <a:normAutofit fontScale="92500" lnSpcReduction="10000"/>
          </a:bodyPr>
          <a:lstStyle/>
          <a:p>
            <a:endParaRPr lang="hr-HR" altLang="en-US" sz="2400" b="0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patrijarhalne zajednice: slabo razvijena proizvodnja i podjela rad</a:t>
            </a:r>
          </a:p>
          <a:p>
            <a:endParaRPr lang="hr-HR" altLang="en-US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ropstvo – klasni sukob između robovlasnika i robova</a:t>
            </a:r>
          </a:p>
          <a:p>
            <a:endParaRPr lang="hr-HR" altLang="en-US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feudalizam - klasni sukob između feudalaca i kmetova</a:t>
            </a:r>
          </a:p>
          <a:p>
            <a:endParaRPr lang="hr-HR" altLang="en-US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kapitalizam - klasni sukob između kapitalista i najamnih radnika 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927926"/>
            <a:ext cx="4463803" cy="29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64" y="1705553"/>
            <a:ext cx="4962236" cy="4351338"/>
          </a:xfrm>
        </p:spPr>
        <p:txBody>
          <a:bodyPr>
            <a:normAutofit/>
          </a:bodyPr>
          <a:lstStyle/>
          <a:p>
            <a:r>
              <a:rPr lang="hr-HR" altLang="en-US" sz="2400" b="0" i="0" noProof="0" dirty="0">
                <a:latin typeface="Bookman Old Style" panose="02050604050505020204" pitchFamily="18" charset="0"/>
              </a:rPr>
              <a:t> </a:t>
            </a: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“buduće” društveno uređenje - socijalizam: </a:t>
            </a:r>
          </a:p>
          <a:p>
            <a:pPr>
              <a:buNone/>
            </a:pPr>
            <a:endParaRPr lang="hr-HR" altLang="en-US" sz="2400" b="1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ukidanje eksploatacije</a:t>
            </a:r>
          </a:p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="1" i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kidanje</a:t>
            </a:r>
            <a:r>
              <a:rPr lang="en-US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klasnih odnosa u društvu, </a:t>
            </a: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podruštvljenje proizvodnje </a:t>
            </a:r>
          </a:p>
          <a:p>
            <a:r>
              <a:rPr lang="hr-HR" altLang="en-US" sz="2400" b="1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prerastanje društva u slobodno besklasno udruživanje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4" y="1456172"/>
            <a:ext cx="3025749" cy="4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2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Klasa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710"/>
            <a:ext cx="10515600" cy="5574890"/>
          </a:xfrm>
        </p:spPr>
        <p:txBody>
          <a:bodyPr>
            <a:normAutofit/>
          </a:bodyPr>
          <a:lstStyle/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Razlikuje tri osnovne klase: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radnike, kapitaliste i zemljoposjednike</a:t>
            </a:r>
          </a:p>
          <a:p>
            <a:pPr marL="0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Osnova podjele: izvor prihoda</a:t>
            </a:r>
          </a:p>
          <a:p>
            <a:pPr marL="0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radnici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nadnica,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kapitalisti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</a:t>
            </a: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zemljoposjednici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renta</a:t>
            </a:r>
          </a:p>
        </p:txBody>
      </p:sp>
    </p:spTree>
    <p:extLst>
      <p:ext uri="{BB962C8B-B14F-4D97-AF65-F5344CB8AC3E}">
        <p14:creationId xmlns:p14="http://schemas.microsoft.com/office/powerpoint/2010/main" val="230804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1062</Words>
  <Application>Microsoft Office PowerPoint</Application>
  <PresentationFormat>Widescreen</PresentationFormat>
  <Paragraphs>222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Podjela rada</vt:lpstr>
      <vt:lpstr>PowerPoint Presentation</vt:lpstr>
      <vt:lpstr>PowerPoint Presentation</vt:lpstr>
      <vt:lpstr> Historijske tipove društva, koji u tom procesu nastaju, tj. globalne sisteme društvenih odnosa, Marx naziva   DRUŠTVENO EKONOMSKE FORMACIJE </vt:lpstr>
      <vt:lpstr>Temeljna obilježja povijesnih formacija</vt:lpstr>
      <vt:lpstr>PowerPoint Presentation</vt:lpstr>
      <vt:lpstr>Klasa</vt:lpstr>
      <vt:lpstr>PowerPoint Presentation</vt:lpstr>
      <vt:lpstr>Promjena se događa i procesu, u kojemu:</vt:lpstr>
      <vt:lpstr>PowerPoint Presentation</vt:lpstr>
      <vt:lpstr>Eksploatacija</vt:lpstr>
      <vt:lpstr>za Marxa, eksploatacija - svaka zarada na tuđem radu  </vt:lpstr>
      <vt:lpstr>PowerPoint Presentation</vt:lpstr>
      <vt:lpstr>Zajednica</vt:lpstr>
      <vt:lpstr>Birokracija </vt:lpstr>
      <vt:lpstr>PowerPoint Presentation</vt:lpstr>
      <vt:lpstr>PowerPoint Presentation</vt:lpstr>
      <vt:lpstr>Metoda istraživanja </vt:lpstr>
      <vt:lpstr>PowerPoint Presentation</vt:lpstr>
      <vt:lpstr>Marxovo poimanje umjetnosti</vt:lpstr>
      <vt:lpstr>PowerPoint Presentation</vt:lpstr>
      <vt:lpstr>PowerPoint Presentation</vt:lpstr>
      <vt:lpstr>Kritika: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Konfliktna teorija u sociologiji – Karl Marx</dc:title>
  <dc:creator>Windows User</dc:creator>
  <cp:lastModifiedBy>renatomatic63@gmail.com</cp:lastModifiedBy>
  <cp:revision>36</cp:revision>
  <dcterms:created xsi:type="dcterms:W3CDTF">2020-05-05T10:41:39Z</dcterms:created>
  <dcterms:modified xsi:type="dcterms:W3CDTF">2024-05-20T18:23:28Z</dcterms:modified>
</cp:coreProperties>
</file>