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4" r:id="rId7"/>
    <p:sldId id="268" r:id="rId8"/>
    <p:sldId id="270" r:id="rId9"/>
    <p:sldId id="261" r:id="rId10"/>
    <p:sldId id="266" r:id="rId11"/>
    <p:sldId id="265" r:id="rId12"/>
    <p:sldId id="267" r:id="rId13"/>
    <p:sldId id="262" r:id="rId1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BA4784-2D92-4AD4-B318-103E27DDB898}" type="datetimeFigureOut">
              <a:rPr lang="hr-HR" smtClean="0"/>
              <a:t>5.4.2022.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216539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A4784-2D92-4AD4-B318-103E27DDB898}" type="datetimeFigureOut">
              <a:rPr lang="hr-HR" smtClean="0"/>
              <a:t>5.4.2022.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164600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BA4784-2D92-4AD4-B318-103E27DDB898}" type="datetimeFigureOut">
              <a:rPr lang="hr-HR" smtClean="0"/>
              <a:t>5.4.2022.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204992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BA4784-2D92-4AD4-B318-103E27DDB898}" type="datetimeFigureOut">
              <a:rPr lang="hr-HR" smtClean="0"/>
              <a:t>5.4.2022.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1DC3394-E335-4137-A1B6-42EEFE2F27A2}" type="slidenum">
              <a:rPr lang="hr-HR" smtClean="0"/>
              <a:t>‹#›</a:t>
            </a:fld>
            <a:endParaRPr lang="hr-H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32592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BA4784-2D92-4AD4-B318-103E27DDB898}" type="datetimeFigureOut">
              <a:rPr lang="hr-HR" smtClean="0"/>
              <a:t>5.4.2022.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2750065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BA4784-2D92-4AD4-B318-103E27DDB898}" type="datetimeFigureOut">
              <a:rPr lang="hr-HR" smtClean="0"/>
              <a:t>5.4.2022.</a:t>
            </a:fld>
            <a:endParaRPr lang="hr-HR"/>
          </a:p>
        </p:txBody>
      </p:sp>
      <p:sp>
        <p:nvSpPr>
          <p:cNvPr id="4"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1524943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BA4784-2D92-4AD4-B318-103E27DDB898}" type="datetimeFigureOut">
              <a:rPr lang="hr-HR" smtClean="0"/>
              <a:t>5.4.2022.</a:t>
            </a:fld>
            <a:endParaRPr lang="hr-HR"/>
          </a:p>
        </p:txBody>
      </p:sp>
      <p:sp>
        <p:nvSpPr>
          <p:cNvPr id="4"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2146321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BA4784-2D92-4AD4-B318-103E27DDB898}" type="datetimeFigureOut">
              <a:rPr lang="hr-HR" smtClean="0"/>
              <a:t>5.4.2022.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2143017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BA4784-2D92-4AD4-B318-103E27DDB898}" type="datetimeFigureOut">
              <a:rPr lang="hr-HR" smtClean="0"/>
              <a:t>5.4.2022.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421161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9BA4784-2D92-4AD4-B318-103E27DDB898}" type="datetimeFigureOut">
              <a:rPr lang="hr-HR" smtClean="0"/>
              <a:t>5.4.2022.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425736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BA4784-2D92-4AD4-B318-103E27DDB898}" type="datetimeFigureOut">
              <a:rPr lang="hr-HR" smtClean="0"/>
              <a:t>5.4.2022.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188425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BA4784-2D92-4AD4-B318-103E27DDB898}" type="datetimeFigureOut">
              <a:rPr lang="hr-HR" smtClean="0"/>
              <a:t>5.4.2022.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57149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BA4784-2D92-4AD4-B318-103E27DDB898}" type="datetimeFigureOut">
              <a:rPr lang="hr-HR" smtClean="0"/>
              <a:t>5.4.2022.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151847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9BA4784-2D92-4AD4-B318-103E27DDB898}" type="datetimeFigureOut">
              <a:rPr lang="hr-HR" smtClean="0"/>
              <a:t>5.4.2022.</a:t>
            </a:fld>
            <a:endParaRPr lang="hr-HR"/>
          </a:p>
        </p:txBody>
      </p:sp>
      <p:sp>
        <p:nvSpPr>
          <p:cNvPr id="5" name="Footer Placeholder 3"/>
          <p:cNvSpPr>
            <a:spLocks noGrp="1"/>
          </p:cNvSpPr>
          <p:nvPr>
            <p:ph type="ftr" sz="quarter" idx="11"/>
          </p:nvPr>
        </p:nvSpPr>
        <p:spPr/>
        <p:txBody>
          <a:bodyPr/>
          <a:lstStyle/>
          <a:p>
            <a:endParaRPr lang="hr-HR"/>
          </a:p>
        </p:txBody>
      </p:sp>
      <p:sp>
        <p:nvSpPr>
          <p:cNvPr id="6" name="Slide Number Placeholder 4"/>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381953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9BA4784-2D92-4AD4-B318-103E27DDB898}" type="datetimeFigureOut">
              <a:rPr lang="hr-HR" smtClean="0"/>
              <a:t>5.4.2022.</a:t>
            </a:fld>
            <a:endParaRPr lang="hr-HR"/>
          </a:p>
        </p:txBody>
      </p:sp>
      <p:sp>
        <p:nvSpPr>
          <p:cNvPr id="5" name="Footer Placeholder 2"/>
          <p:cNvSpPr>
            <a:spLocks noGrp="1"/>
          </p:cNvSpPr>
          <p:nvPr>
            <p:ph type="ftr" sz="quarter" idx="11"/>
          </p:nvPr>
        </p:nvSpPr>
        <p:spPr/>
        <p:txBody>
          <a:bodyPr/>
          <a:lstStyle/>
          <a:p>
            <a:endParaRPr lang="hr-HR"/>
          </a:p>
        </p:txBody>
      </p:sp>
      <p:sp>
        <p:nvSpPr>
          <p:cNvPr id="6" name="Slide Number Placeholder 3"/>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172440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9BA4784-2D92-4AD4-B318-103E27DDB898}" type="datetimeFigureOut">
              <a:rPr lang="hr-HR" smtClean="0"/>
              <a:t>5.4.2022.</a:t>
            </a:fld>
            <a:endParaRPr lang="hr-HR"/>
          </a:p>
        </p:txBody>
      </p:sp>
      <p:sp>
        <p:nvSpPr>
          <p:cNvPr id="5" name="Footer Placeholder 5"/>
          <p:cNvSpPr>
            <a:spLocks noGrp="1"/>
          </p:cNvSpPr>
          <p:nvPr>
            <p:ph type="ftr" sz="quarter" idx="11"/>
          </p:nvPr>
        </p:nvSpPr>
        <p:spPr/>
        <p:txBody>
          <a:bodyPr/>
          <a:lstStyle/>
          <a:p>
            <a:endParaRPr lang="hr-HR"/>
          </a:p>
        </p:txBody>
      </p:sp>
      <p:sp>
        <p:nvSpPr>
          <p:cNvPr id="6" name="Slide Number Placeholder 6"/>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353153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A4784-2D92-4AD4-B318-103E27DDB898}" type="datetimeFigureOut">
              <a:rPr lang="hr-HR" smtClean="0"/>
              <a:t>5.4.2022.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1DC3394-E335-4137-A1B6-42EEFE2F27A2}" type="slidenum">
              <a:rPr lang="hr-HR" smtClean="0"/>
              <a:t>‹#›</a:t>
            </a:fld>
            <a:endParaRPr lang="hr-HR"/>
          </a:p>
        </p:txBody>
      </p:sp>
    </p:spTree>
    <p:extLst>
      <p:ext uri="{BB962C8B-B14F-4D97-AF65-F5344CB8AC3E}">
        <p14:creationId xmlns:p14="http://schemas.microsoft.com/office/powerpoint/2010/main" val="157026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9BA4784-2D92-4AD4-B318-103E27DDB898}" type="datetimeFigureOut">
              <a:rPr lang="hr-HR" smtClean="0"/>
              <a:t>5.4.2022.</a:t>
            </a:fld>
            <a:endParaRPr lang="hr-H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r-H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1DC3394-E335-4137-A1B6-42EEFE2F27A2}" type="slidenum">
              <a:rPr lang="hr-HR" smtClean="0"/>
              <a:t>‹#›</a:t>
            </a:fld>
            <a:endParaRPr lang="hr-HR"/>
          </a:p>
        </p:txBody>
      </p:sp>
    </p:spTree>
    <p:extLst>
      <p:ext uri="{BB962C8B-B14F-4D97-AF65-F5344CB8AC3E}">
        <p14:creationId xmlns:p14="http://schemas.microsoft.com/office/powerpoint/2010/main" val="296372496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hr.wikipedia.org/wiki/Janko_Dra%C5%A1kovi%C4%87"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sz="6000" dirty="0" smtClean="0"/>
              <a:t>Prvo razdoblje</a:t>
            </a:r>
            <a:br>
              <a:rPr lang="hr-HR" sz="6000" dirty="0" smtClean="0"/>
            </a:br>
            <a:r>
              <a:rPr lang="hr-HR" sz="6000" dirty="0" smtClean="0"/>
              <a:t>hrvatskog narodnog preporoda</a:t>
            </a:r>
            <a:endParaRPr lang="hr-HR" sz="6000" dirty="0"/>
          </a:p>
        </p:txBody>
      </p:sp>
      <p:sp>
        <p:nvSpPr>
          <p:cNvPr id="3" name="Subtitle 2"/>
          <p:cNvSpPr>
            <a:spLocks noGrp="1"/>
          </p:cNvSpPr>
          <p:nvPr>
            <p:ph type="subTitle" idx="1"/>
          </p:nvPr>
        </p:nvSpPr>
        <p:spPr/>
        <p:txBody>
          <a:bodyPr/>
          <a:lstStyle/>
          <a:p>
            <a:r>
              <a:rPr lang="hr-HR" dirty="0" smtClean="0"/>
              <a:t>Doc. dr. Kristina </a:t>
            </a:r>
            <a:r>
              <a:rPr lang="hr-HR" dirty="0" err="1" smtClean="0"/>
              <a:t>milković</a:t>
            </a:r>
            <a:endParaRPr lang="hr-HR" dirty="0"/>
          </a:p>
        </p:txBody>
      </p:sp>
    </p:spTree>
    <p:extLst>
      <p:ext uri="{BB962C8B-B14F-4D97-AF65-F5344CB8AC3E}">
        <p14:creationId xmlns:p14="http://schemas.microsoft.com/office/powerpoint/2010/main" val="3568742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Pisci i čitatelji</a:t>
            </a:r>
            <a:endParaRPr lang="hr-HR" dirty="0"/>
          </a:p>
        </p:txBody>
      </p:sp>
      <p:sp>
        <p:nvSpPr>
          <p:cNvPr id="3" name="Content Placeholder 2"/>
          <p:cNvSpPr>
            <a:spLocks noGrp="1"/>
          </p:cNvSpPr>
          <p:nvPr>
            <p:ph idx="1"/>
          </p:nvPr>
        </p:nvSpPr>
        <p:spPr/>
        <p:txBody>
          <a:bodyPr>
            <a:normAutofit lnSpcReduction="10000"/>
          </a:bodyPr>
          <a:lstStyle/>
          <a:p>
            <a:r>
              <a:rPr lang="hr-HR" dirty="0" smtClean="0"/>
              <a:t>Otvoreno je pitanje broja čitatelja – zbog vrlo niske razine pismenosti toga doba</a:t>
            </a:r>
          </a:p>
          <a:p>
            <a:r>
              <a:rPr lang="hr-HR" dirty="0" smtClean="0"/>
              <a:t>Novine toga doba (ne samo u Hrvatskoj nego i u drugim zemljama) se čitaju, ali i „slušaju” – tj. čitaju naglas većem broju slušatelja – </a:t>
            </a:r>
            <a:r>
              <a:rPr lang="hr-HR" dirty="0" err="1" smtClean="0"/>
              <a:t>sstoga</a:t>
            </a:r>
            <a:r>
              <a:rPr lang="hr-HR" dirty="0" smtClean="0"/>
              <a:t> je teško procijeniti ukupan broj „čitatelja”</a:t>
            </a:r>
          </a:p>
          <a:p>
            <a:r>
              <a:rPr lang="hr-HR" dirty="0" smtClean="0"/>
              <a:t>Važnost čitaonica koje se u to vrijeme otvaraju – prije svega zagrebačka čitaonica u okviru koje počinje djelovati Matica Ilirska (poslije preimenovana u Maticu Hrvatsku) – čiji je cilj bio promoviranje knjiga na narodnome jeziku – prvo objavljuju „Osmana” – jedan od najljepših epova hrvatske barokne književnosti - s ciljem da pokažu da se na narodnom jeziku mogu objavljivati vrhunska književna djela, ali i, s druge strane, da je dubrovačka književnost također dio hrvatske književnosti </a:t>
            </a:r>
            <a:endParaRPr lang="hr-HR" dirty="0"/>
          </a:p>
        </p:txBody>
      </p:sp>
    </p:spTree>
    <p:extLst>
      <p:ext uri="{BB962C8B-B14F-4D97-AF65-F5344CB8AC3E}">
        <p14:creationId xmlns:p14="http://schemas.microsoft.com/office/powerpoint/2010/main" val="291019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Ilirsko ime</a:t>
            </a:r>
            <a:endParaRPr lang="hr-HR" dirty="0"/>
          </a:p>
        </p:txBody>
      </p:sp>
      <p:sp>
        <p:nvSpPr>
          <p:cNvPr id="3" name="Content Placeholder 2"/>
          <p:cNvSpPr>
            <a:spLocks noGrp="1"/>
          </p:cNvSpPr>
          <p:nvPr>
            <p:ph idx="1"/>
          </p:nvPr>
        </p:nvSpPr>
        <p:spPr/>
        <p:txBody>
          <a:bodyPr/>
          <a:lstStyle/>
          <a:p>
            <a:r>
              <a:rPr lang="hr-HR" dirty="0" smtClean="0"/>
              <a:t>Gaj polazi od pogrešne i u to vrijeme proširene pretpostavke da su Južni Slaveni potomci Ilira tj. da su na ovome prostoru autohtoni</a:t>
            </a:r>
          </a:p>
          <a:p>
            <a:r>
              <a:rPr lang="hr-HR" dirty="0" smtClean="0"/>
              <a:t>Za nacionalno-integracijske ideologije iznimno je bitna priča o zajedničkom podrijetlu; ideologije integriraju prošlost, sadašnjost i budućnost</a:t>
            </a:r>
          </a:p>
          <a:p>
            <a:r>
              <a:rPr lang="hr-HR" dirty="0" smtClean="0"/>
              <a:t>Gajevo ilirstvo u prvom redu djeluje kao hrvatska nacionalno-integracijska ideologija koja je imala za cilj „pokriti” jake pokrajinske, regionalne identitete koji su bili posljedica prije svega povijesne sudbine Hrvatske tijekom ranoga novoga vijeka kada su se hrvatske zemlje nalazile u okviru triju različitih država: Habsburške Monarhije, Mletačke Republike i Osmanskoga Carstva</a:t>
            </a:r>
          </a:p>
          <a:p>
            <a:r>
              <a:rPr lang="hr-HR" dirty="0" smtClean="0"/>
              <a:t>Potom ono može biti i zajednička kulturna platforma za sve Slavene</a:t>
            </a:r>
            <a:endParaRPr lang="hr-HR" dirty="0"/>
          </a:p>
        </p:txBody>
      </p:sp>
    </p:spTree>
    <p:extLst>
      <p:ext uri="{BB962C8B-B14F-4D97-AF65-F5344CB8AC3E}">
        <p14:creationId xmlns:p14="http://schemas.microsoft.com/office/powerpoint/2010/main" val="201692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Jezik = nacionalni identitet</a:t>
            </a:r>
            <a:endParaRPr lang="hr-HR" dirty="0"/>
          </a:p>
        </p:txBody>
      </p:sp>
      <p:sp>
        <p:nvSpPr>
          <p:cNvPr id="3" name="Content Placeholder 2"/>
          <p:cNvSpPr>
            <a:spLocks noGrp="1"/>
          </p:cNvSpPr>
          <p:nvPr>
            <p:ph idx="1"/>
          </p:nvPr>
        </p:nvSpPr>
        <p:spPr/>
        <p:txBody>
          <a:bodyPr>
            <a:normAutofit lnSpcReduction="10000"/>
          </a:bodyPr>
          <a:lstStyle/>
          <a:p>
            <a:r>
              <a:rPr lang="hr-HR" dirty="0" smtClean="0"/>
              <a:t>Nacionalna integracija u Hrvatskoj se prije svega odvijala na podlozi zajedničkoga jezika i kulture (kao kod drugih srednjoeuropskih naroda – tzv. </a:t>
            </a:r>
            <a:r>
              <a:rPr lang="hr-HR" dirty="0" err="1" smtClean="0"/>
              <a:t>Kulturnation</a:t>
            </a:r>
            <a:r>
              <a:rPr lang="hr-HR" dirty="0" smtClean="0"/>
              <a:t>) – koje su jezik stavljale u svoje središte kao najvažnije obilježje nacionalnoga identiteta</a:t>
            </a:r>
          </a:p>
          <a:p>
            <a:r>
              <a:rPr lang="hr-HR" dirty="0" smtClean="0"/>
              <a:t>Preporodna djelatnost u Hrvatskoj je prije svega usmjerena na stvaranje standardnoga jezika za sve povijesne hrvatske zemlje (dok se primjerice francuska nacija oblikuje kao zajednica pojedinaca koji imaju ista politička prava)</a:t>
            </a:r>
          </a:p>
          <a:p>
            <a:r>
              <a:rPr lang="hr-HR" dirty="0" smtClean="0"/>
              <a:t>U okviru preporodnoga pokreta u Hrvatskoj ne postavljaju se gospodarska pitanja – prije svega pitanje ukidanja tlake ili njene zamjene novčanim podavanjima</a:t>
            </a:r>
          </a:p>
          <a:p>
            <a:r>
              <a:rPr lang="hr-HR" dirty="0" smtClean="0"/>
              <a:t>Ovo je pitanje bilo riješeno tek s revolucijom 1848. godine kao rješenje koje se „prelilo” na Hrvatsku iz Beča</a:t>
            </a:r>
            <a:endParaRPr lang="hr-HR" dirty="0"/>
          </a:p>
        </p:txBody>
      </p:sp>
    </p:spTree>
    <p:extLst>
      <p:ext uri="{BB962C8B-B14F-4D97-AF65-F5344CB8AC3E}">
        <p14:creationId xmlns:p14="http://schemas.microsoft.com/office/powerpoint/2010/main" val="31704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Nacionalna ideologija</a:t>
            </a:r>
            <a:endParaRPr lang="hr-HR" dirty="0"/>
          </a:p>
        </p:txBody>
      </p:sp>
      <p:sp>
        <p:nvSpPr>
          <p:cNvPr id="3" name="Content Placeholder 2"/>
          <p:cNvSpPr>
            <a:spLocks noGrp="1"/>
          </p:cNvSpPr>
          <p:nvPr>
            <p:ph idx="1"/>
          </p:nvPr>
        </p:nvSpPr>
        <p:spPr/>
        <p:txBody>
          <a:bodyPr/>
          <a:lstStyle/>
          <a:p>
            <a:r>
              <a:rPr lang="hr-HR" dirty="0" smtClean="0"/>
              <a:t>Veliku ulogu u stvaranju nacionalnoga zanosa imale su budnice:</a:t>
            </a:r>
          </a:p>
          <a:p>
            <a:r>
              <a:rPr lang="hr-HR" dirty="0" smtClean="0"/>
              <a:t>Gajeva „Horvatov </a:t>
            </a:r>
            <a:r>
              <a:rPr lang="hr-HR" dirty="0" err="1" smtClean="0"/>
              <a:t>szloga</a:t>
            </a:r>
            <a:r>
              <a:rPr lang="hr-HR" dirty="0" smtClean="0"/>
              <a:t> y </a:t>
            </a:r>
            <a:r>
              <a:rPr lang="hr-HR" dirty="0" err="1" smtClean="0"/>
              <a:t>zjedinenye</a:t>
            </a:r>
            <a:r>
              <a:rPr lang="hr-HR" dirty="0" smtClean="0"/>
              <a:t>” koja počinje stihom: „Još </a:t>
            </a:r>
            <a:r>
              <a:rPr lang="hr-HR" dirty="0" err="1" smtClean="0"/>
              <a:t>Horvatska</a:t>
            </a:r>
            <a:r>
              <a:rPr lang="hr-HR" dirty="0" smtClean="0"/>
              <a:t> </a:t>
            </a:r>
            <a:r>
              <a:rPr lang="hr-HR" dirty="0" err="1" smtClean="0"/>
              <a:t>nij</a:t>
            </a:r>
            <a:r>
              <a:rPr lang="hr-HR" dirty="0" smtClean="0"/>
              <a:t>‘ propala, dok mi živimo”  i Ljudevita </a:t>
            </a:r>
            <a:r>
              <a:rPr lang="hr-HR" dirty="0" err="1" smtClean="0"/>
              <a:t>Vukotinovića</a:t>
            </a:r>
            <a:r>
              <a:rPr lang="hr-HR" dirty="0" smtClean="0"/>
              <a:t> „</a:t>
            </a:r>
            <a:r>
              <a:rPr lang="hr-HR" dirty="0" err="1" smtClean="0"/>
              <a:t>Nek</a:t>
            </a:r>
            <a:r>
              <a:rPr lang="hr-HR" dirty="0" smtClean="0"/>
              <a:t> se </a:t>
            </a:r>
            <a:r>
              <a:rPr lang="hr-HR" dirty="0" err="1" smtClean="0"/>
              <a:t>hrusti</a:t>
            </a:r>
            <a:r>
              <a:rPr lang="hr-HR" dirty="0" smtClean="0"/>
              <a:t> šaka mala”</a:t>
            </a:r>
          </a:p>
          <a:p>
            <a:r>
              <a:rPr lang="hr-HR" dirty="0" smtClean="0"/>
              <a:t>Gajeva su razmišljanja odražavala mišljenje širega kruga, a posebno su na njega utjecali Antun Mažuranić i Vjekoslav </a:t>
            </a:r>
            <a:r>
              <a:rPr lang="hr-HR" dirty="0" err="1" smtClean="0"/>
              <a:t>Babukić</a:t>
            </a:r>
            <a:endParaRPr lang="hr-HR" dirty="0" smtClean="0"/>
          </a:p>
          <a:p>
            <a:r>
              <a:rPr lang="hr-HR" dirty="0" smtClean="0"/>
              <a:t>Gaj je surađivao s bosanskim franjevcima, a 1835. godine je </a:t>
            </a:r>
            <a:r>
              <a:rPr lang="hr-HR" dirty="0" err="1" smtClean="0"/>
              <a:t>franjvac</a:t>
            </a:r>
            <a:r>
              <a:rPr lang="hr-HR" dirty="0" smtClean="0"/>
              <a:t> Martin Nedić objavio anonimno spis „Razgovor koji vile </a:t>
            </a:r>
            <a:r>
              <a:rPr lang="hr-HR" dirty="0" err="1" smtClean="0"/>
              <a:t>Ilirkinje</a:t>
            </a:r>
            <a:r>
              <a:rPr lang="hr-HR" dirty="0" smtClean="0"/>
              <a:t> </a:t>
            </a:r>
            <a:r>
              <a:rPr lang="hr-HR" dirty="0" err="1" smtClean="0"/>
              <a:t>imadjoše</a:t>
            </a:r>
            <a:r>
              <a:rPr lang="hr-HR" dirty="0" smtClean="0"/>
              <a:t> u </a:t>
            </a:r>
            <a:r>
              <a:rPr lang="hr-HR" dirty="0" err="1" smtClean="0"/>
              <a:t>Primalitje</a:t>
            </a:r>
            <a:r>
              <a:rPr lang="hr-HR" dirty="0" smtClean="0"/>
              <a:t> 1835 u Karlovcu” – koji govori o položaju bosanske raje u Bosne – to će biti Gajev konstantni interes tijekom njegova budućeg </a:t>
            </a:r>
            <a:r>
              <a:rPr lang="hr-HR" smtClean="0"/>
              <a:t>političkog djelovanja </a:t>
            </a:r>
            <a:endParaRPr lang="hr-HR" dirty="0"/>
          </a:p>
        </p:txBody>
      </p:sp>
    </p:spTree>
    <p:extLst>
      <p:ext uri="{BB962C8B-B14F-4D97-AF65-F5344CB8AC3E}">
        <p14:creationId xmlns:p14="http://schemas.microsoft.com/office/powerpoint/2010/main" val="731874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Gospodarska osnova</a:t>
            </a:r>
            <a:endParaRPr lang="hr-HR" dirty="0"/>
          </a:p>
        </p:txBody>
      </p:sp>
      <p:sp>
        <p:nvSpPr>
          <p:cNvPr id="3" name="Content Placeholder 2"/>
          <p:cNvSpPr>
            <a:spLocks noGrp="1"/>
          </p:cNvSpPr>
          <p:nvPr>
            <p:ph idx="1"/>
          </p:nvPr>
        </p:nvSpPr>
        <p:spPr/>
        <p:txBody>
          <a:bodyPr>
            <a:normAutofit fontScale="85000" lnSpcReduction="10000"/>
          </a:bodyPr>
          <a:lstStyle/>
          <a:p>
            <a:r>
              <a:rPr lang="hr-HR" dirty="0" smtClean="0"/>
              <a:t>Gospodarska osnova hrvatskoga društva prije (područje civilne Hrvatske i Slavonije) 1848. godine: vlastelinstva i seljačka imanja – gospodarske i društvene cjeline – za pojedinoga seljaka predstavljaju sav poznati svijet – oblikuju kolektivne i individualne identitete</a:t>
            </a:r>
          </a:p>
          <a:p>
            <a:r>
              <a:rPr lang="hr-HR" dirty="0" smtClean="0"/>
              <a:t>Hrvatsko-slavonsko gospodarsko društvo, osnovano 1841. godine – ima preporodni predznak</a:t>
            </a:r>
            <a:r>
              <a:rPr lang="hr-HR" dirty="0"/>
              <a:t>;</a:t>
            </a:r>
            <a:r>
              <a:rPr lang="hr-HR" dirty="0" smtClean="0"/>
              <a:t> </a:t>
            </a:r>
            <a:r>
              <a:rPr lang="hr-HR" dirty="0" err="1" smtClean="0"/>
              <a:t>ćlanovi</a:t>
            </a:r>
            <a:r>
              <a:rPr lang="hr-HR" dirty="0" smtClean="0"/>
              <a:t> su uglavnom plemići, bavi se temama unaprjeđenja obrade zemlje (predsjednik i pokrovitelj biskup Juraj </a:t>
            </a:r>
            <a:r>
              <a:rPr lang="hr-HR" dirty="0" err="1" smtClean="0"/>
              <a:t>Haulik</a:t>
            </a:r>
            <a:r>
              <a:rPr lang="hr-HR" dirty="0" smtClean="0"/>
              <a:t>); objavljuje Gospodarski list – preko kojega promoviraju vlastite ideje</a:t>
            </a:r>
          </a:p>
          <a:p>
            <a:r>
              <a:rPr lang="hr-HR" dirty="0" smtClean="0"/>
              <a:t>Prvi pogoni – uglavnom vezani uz poljoprivredne proizvode</a:t>
            </a:r>
          </a:p>
          <a:p>
            <a:r>
              <a:rPr lang="hr-HR" dirty="0" smtClean="0"/>
              <a:t>Na području Hrvatske i Slavonije djeluju svilane, proizvodnja stakla (uglavnom na slavonskim vlastelinstvima)</a:t>
            </a:r>
          </a:p>
          <a:p>
            <a:r>
              <a:rPr lang="hr-HR" dirty="0" smtClean="0"/>
              <a:t>Pogoni za preradu šećerne repe (</a:t>
            </a:r>
            <a:r>
              <a:rPr lang="hr-HR" dirty="0" err="1" smtClean="0"/>
              <a:t>Rečica</a:t>
            </a:r>
            <a:r>
              <a:rPr lang="hr-HR" dirty="0" smtClean="0"/>
              <a:t> kod </a:t>
            </a:r>
            <a:r>
              <a:rPr lang="hr-HR" dirty="0" err="1" smtClean="0"/>
              <a:t>Kralovca</a:t>
            </a:r>
            <a:r>
              <a:rPr lang="hr-HR" dirty="0" smtClean="0"/>
              <a:t> – posjed grofa Janka Draškovića, </a:t>
            </a:r>
            <a:r>
              <a:rPr lang="hr-HR" dirty="0" err="1" smtClean="0"/>
              <a:t>Želin</a:t>
            </a:r>
            <a:r>
              <a:rPr lang="hr-HR" dirty="0" smtClean="0"/>
              <a:t> – posjed grofa </a:t>
            </a:r>
            <a:r>
              <a:rPr lang="hr-HR" dirty="0" err="1" smtClean="0"/>
              <a:t>Erdödyja</a:t>
            </a:r>
            <a:r>
              <a:rPr lang="hr-HR" dirty="0" smtClean="0"/>
              <a:t>), šećerana u Čepinu (osnovana 1836. godine na imanju Ivana </a:t>
            </a:r>
            <a:r>
              <a:rPr lang="hr-HR" dirty="0" err="1" smtClean="0"/>
              <a:t>Kpistrana</a:t>
            </a:r>
            <a:r>
              <a:rPr lang="hr-HR" dirty="0" smtClean="0"/>
              <a:t> Adamovića) i Virovitici</a:t>
            </a:r>
          </a:p>
          <a:p>
            <a:endParaRPr lang="hr-HR" dirty="0"/>
          </a:p>
        </p:txBody>
      </p:sp>
    </p:spTree>
    <p:extLst>
      <p:ext uri="{BB962C8B-B14F-4D97-AF65-F5344CB8AC3E}">
        <p14:creationId xmlns:p14="http://schemas.microsoft.com/office/powerpoint/2010/main" val="569218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Žito i drvo; posrednička trgovina</a:t>
            </a:r>
            <a:endParaRPr lang="hr-HR" dirty="0"/>
          </a:p>
        </p:txBody>
      </p:sp>
      <p:sp>
        <p:nvSpPr>
          <p:cNvPr id="3" name="Content Placeholder 2"/>
          <p:cNvSpPr>
            <a:spLocks noGrp="1"/>
          </p:cNvSpPr>
          <p:nvPr>
            <p:ph idx="1"/>
          </p:nvPr>
        </p:nvSpPr>
        <p:spPr/>
        <p:txBody>
          <a:bodyPr/>
          <a:lstStyle/>
          <a:p>
            <a:r>
              <a:rPr lang="hr-HR" dirty="0" smtClean="0"/>
              <a:t>Mlinovi – za preradu žitarica</a:t>
            </a:r>
          </a:p>
          <a:p>
            <a:r>
              <a:rPr lang="hr-HR" dirty="0" smtClean="0"/>
              <a:t>Pilane (na vodeni pogon; 1849. godine – prva parna pilana) – na području Gorskoga kotara – broj i kapacitet pilana kontinuirano se povećavao tijekom prve polovice 19. stoljeća</a:t>
            </a:r>
          </a:p>
          <a:p>
            <a:r>
              <a:rPr lang="hr-HR" dirty="0" smtClean="0"/>
              <a:t>Od sredine dvadesetih do šezdesetih godina 19. st. širilo se područje iskorištavanja šuma od istoka prema zapadu: posebno iskorištavanje šuma za izradu dužica za bačve; javlja se kritika pretjeranog iskorištavanja</a:t>
            </a:r>
          </a:p>
          <a:p>
            <a:r>
              <a:rPr lang="hr-HR" dirty="0" smtClean="0"/>
              <a:t>Gradnja jedrenjaka – Rijeka, Bakar, Kraljevica</a:t>
            </a:r>
          </a:p>
          <a:p>
            <a:r>
              <a:rPr lang="hr-HR" dirty="0" smtClean="0"/>
              <a:t>Akumulacija trgovačkoga kapitala – temelji se na posredničkoj trgovini Jadran - Podunavlje</a:t>
            </a:r>
            <a:endParaRPr lang="hr-HR" dirty="0"/>
          </a:p>
        </p:txBody>
      </p:sp>
    </p:spTree>
    <p:extLst>
      <p:ext uri="{BB962C8B-B14F-4D97-AF65-F5344CB8AC3E}">
        <p14:creationId xmlns:p14="http://schemas.microsoft.com/office/powerpoint/2010/main" val="2646426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Prva hrvatska štedionica</a:t>
            </a:r>
            <a:endParaRPr lang="hr-HR" dirty="0"/>
          </a:p>
        </p:txBody>
      </p:sp>
      <p:sp>
        <p:nvSpPr>
          <p:cNvPr id="3" name="Content Placeholder 2"/>
          <p:cNvSpPr>
            <a:spLocks noGrp="1"/>
          </p:cNvSpPr>
          <p:nvPr>
            <p:ph idx="1"/>
          </p:nvPr>
        </p:nvSpPr>
        <p:spPr/>
        <p:txBody>
          <a:bodyPr/>
          <a:lstStyle/>
          <a:p>
            <a:r>
              <a:rPr lang="hr-HR" dirty="0" smtClean="0"/>
              <a:t>Ne postoji kreditno poslovanje – ono je uglavnom u rukama privatnih osoba</a:t>
            </a:r>
          </a:p>
          <a:p>
            <a:r>
              <a:rPr lang="hr-HR" dirty="0" smtClean="0"/>
              <a:t>Godine 1846. – osnutak Prve hrvatske štedionice (Zagreb) – više simboličko značenje, nego stvaran financijski potencijal</a:t>
            </a:r>
          </a:p>
          <a:p>
            <a:r>
              <a:rPr lang="hr-HR" dirty="0" smtClean="0"/>
              <a:t>Do sredine 19. stoljeća – nema ozbiljnije modernizacije u prometu</a:t>
            </a:r>
          </a:p>
          <a:p>
            <a:r>
              <a:rPr lang="hr-HR" dirty="0" smtClean="0"/>
              <a:t>Tridesetih i četrdesetih godina izrađuju se elaborati za izgradnju željezničkih pruga u Hrvatskoj – realizacija iziskuje golema novčana sredstva i započinje tek od druge polovice 19. stoljeća</a:t>
            </a:r>
          </a:p>
          <a:p>
            <a:r>
              <a:rPr lang="hr-HR" dirty="0" smtClean="0"/>
              <a:t>Željeznica – simbol modernoga doba; stvarno i simboličko značenje</a:t>
            </a:r>
            <a:endParaRPr lang="hr-HR" dirty="0"/>
          </a:p>
        </p:txBody>
      </p:sp>
    </p:spTree>
    <p:extLst>
      <p:ext uri="{BB962C8B-B14F-4D97-AF65-F5344CB8AC3E}">
        <p14:creationId xmlns:p14="http://schemas.microsoft.com/office/powerpoint/2010/main" val="707528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Zagreb tridesetih godina</a:t>
            </a:r>
            <a:endParaRPr lang="hr-HR" dirty="0"/>
          </a:p>
        </p:txBody>
      </p:sp>
      <p:sp>
        <p:nvSpPr>
          <p:cNvPr id="3" name="Content Placeholder 2"/>
          <p:cNvSpPr>
            <a:spLocks noGrp="1"/>
          </p:cNvSpPr>
          <p:nvPr>
            <p:ph idx="1"/>
          </p:nvPr>
        </p:nvSpPr>
        <p:spPr/>
        <p:txBody>
          <a:bodyPr>
            <a:normAutofit lnSpcReduction="10000"/>
          </a:bodyPr>
          <a:lstStyle/>
          <a:p>
            <a:r>
              <a:rPr lang="hr-HR" dirty="0" smtClean="0"/>
              <a:t>Zagreb – tridesetih godina oblikuje se u gospodarski i kulturni centar</a:t>
            </a:r>
          </a:p>
          <a:p>
            <a:r>
              <a:rPr lang="hr-HR" dirty="0" smtClean="0"/>
              <a:t>Godine 1840. oko </a:t>
            </a:r>
            <a:r>
              <a:rPr lang="hr-HR" dirty="0" smtClean="0"/>
              <a:t>15 000 </a:t>
            </a:r>
            <a:r>
              <a:rPr lang="hr-HR" dirty="0" smtClean="0"/>
              <a:t>stanovnika (Gradec, Kaptol, Vlaška ulica, Nova ves) – najveći grad u Hrvatskoj (u to vrijeme Sarajevo ima 70 000 stanovnika; Beograd 30 000)</a:t>
            </a:r>
          </a:p>
          <a:p>
            <a:r>
              <a:rPr lang="hr-HR" dirty="0" smtClean="0"/>
              <a:t>Utjecajan trgovački sloj</a:t>
            </a:r>
          </a:p>
          <a:p>
            <a:r>
              <a:rPr lang="hr-HR" dirty="0" smtClean="0"/>
              <a:t>Tranzitno središte – Podunavlje – Srednja Europa</a:t>
            </a:r>
          </a:p>
          <a:p>
            <a:r>
              <a:rPr lang="hr-HR" dirty="0" smtClean="0"/>
              <a:t>Dva puta tjedno: poštarska diližansa – Zagreb – Varaždin – Beč</a:t>
            </a:r>
          </a:p>
          <a:p>
            <a:r>
              <a:rPr lang="hr-HR" dirty="0" smtClean="0"/>
              <a:t>U gradu je bilo mnogo studenata i učenika; velik broj njih je bio pučkoga podrijetla</a:t>
            </a:r>
          </a:p>
          <a:p>
            <a:r>
              <a:rPr lang="hr-HR" dirty="0" smtClean="0"/>
              <a:t>Tridesetih godina 19. stoljeća u Zagreb djeluje vrlo gusta patriotska mreža</a:t>
            </a:r>
            <a:endParaRPr lang="hr-HR" dirty="0"/>
          </a:p>
        </p:txBody>
      </p:sp>
    </p:spTree>
    <p:extLst>
      <p:ext uri="{BB962C8B-B14F-4D97-AF65-F5344CB8AC3E}">
        <p14:creationId xmlns:p14="http://schemas.microsoft.com/office/powerpoint/2010/main" val="3283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Ljudevit Gaj</a:t>
            </a:r>
            <a:endParaRPr lang="hr-HR" dirty="0"/>
          </a:p>
        </p:txBody>
      </p:sp>
      <p:sp>
        <p:nvSpPr>
          <p:cNvPr id="3" name="Content Placeholder 2"/>
          <p:cNvSpPr>
            <a:spLocks noGrp="1"/>
          </p:cNvSpPr>
          <p:nvPr>
            <p:ph idx="1"/>
          </p:nvPr>
        </p:nvSpPr>
        <p:spPr/>
        <p:txBody>
          <a:bodyPr/>
          <a:lstStyle/>
          <a:p>
            <a:r>
              <a:rPr lang="hr-HR" dirty="0" smtClean="0"/>
              <a:t>Hrvatski prostor je policentričan i </a:t>
            </a:r>
            <a:r>
              <a:rPr lang="hr-HR" dirty="0" err="1" smtClean="0"/>
              <a:t>multijezičan</a:t>
            </a:r>
            <a:r>
              <a:rPr lang="hr-HR" dirty="0" smtClean="0"/>
              <a:t> – hrvatski, latinski, njemački, talijanski jezik</a:t>
            </a:r>
          </a:p>
          <a:p>
            <a:r>
              <a:rPr lang="hr-HR" dirty="0" smtClean="0"/>
              <a:t>Standardizacija hrvatskoga jezika odvija se u posljednjoj četvrtini 18. stoljeća i prvim desetljećima 19. st., ali nejedinstveno – u sjeverozapadnoj i središnjoj Hrvatskoj na kajkavskoj, a u Slavoniji na štokavskoj osnovici</a:t>
            </a:r>
          </a:p>
          <a:p>
            <a:r>
              <a:rPr lang="hr-HR" dirty="0" smtClean="0"/>
              <a:t>Ljudevit Gaj u Budimu 1830. objavljuje „Kratku osnovu </a:t>
            </a:r>
            <a:r>
              <a:rPr lang="hr-HR" dirty="0" err="1" smtClean="0"/>
              <a:t>horvatsko</a:t>
            </a:r>
            <a:r>
              <a:rPr lang="hr-HR" dirty="0" smtClean="0"/>
              <a:t>-slavenskoga </a:t>
            </a:r>
            <a:r>
              <a:rPr lang="hr-HR" dirty="0" err="1" smtClean="0"/>
              <a:t>pravopisanja</a:t>
            </a:r>
            <a:r>
              <a:rPr lang="hr-HR" dirty="0" smtClean="0"/>
              <a:t>” – pisanu kajkavskim i njemačkim jezikom u kojoj iznosi svoj prijedlog novoga pravopisa – malu knjižicu s velikim značenjem za hrvatsku povijest</a:t>
            </a:r>
          </a:p>
          <a:p>
            <a:r>
              <a:rPr lang="hr-HR" dirty="0" smtClean="0"/>
              <a:t>Na Gaja utječu poznati slavisti onoga doba</a:t>
            </a:r>
          </a:p>
        </p:txBody>
      </p:sp>
    </p:spTree>
    <p:extLst>
      <p:ext uri="{BB962C8B-B14F-4D97-AF65-F5344CB8AC3E}">
        <p14:creationId xmlns:p14="http://schemas.microsoft.com/office/powerpoint/2010/main" val="828324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sz="1800" dirty="0" smtClean="0">
                <a:hlinkClick r:id="rId2"/>
              </a:rPr>
              <a:t>Janko Drašković</a:t>
            </a:r>
            <a:br>
              <a:rPr lang="hr-HR" sz="1800" dirty="0" smtClean="0">
                <a:hlinkClick r:id="rId2"/>
              </a:rPr>
            </a:br>
            <a:r>
              <a:rPr lang="hr-HR" sz="1800" dirty="0" smtClean="0">
                <a:hlinkClick r:id="rId2"/>
              </a:rPr>
              <a:t>https</a:t>
            </a:r>
            <a:r>
              <a:rPr lang="hr-HR" sz="1800" dirty="0">
                <a:hlinkClick r:id="rId2"/>
              </a:rPr>
              <a:t>://</a:t>
            </a:r>
            <a:r>
              <a:rPr lang="hr-HR" sz="1800" dirty="0" smtClean="0">
                <a:hlinkClick r:id="rId2"/>
              </a:rPr>
              <a:t>hr.wikipedia.org/wiki/Janko_Dra%C5%A1kovi%C4%87</a:t>
            </a:r>
            <a:r>
              <a:rPr lang="hr-HR" sz="1800" dirty="0" smtClean="0"/>
              <a:t/>
            </a:r>
            <a:br>
              <a:rPr lang="hr-HR" sz="1800" dirty="0" smtClean="0"/>
            </a:br>
            <a:r>
              <a:rPr lang="hr-HR" sz="1800" dirty="0" smtClean="0"/>
              <a:t>Ljudevit Gaj</a:t>
            </a:r>
            <a:r>
              <a:rPr lang="hr-HR" sz="1800" dirty="0"/>
              <a:t/>
            </a:r>
            <a:br>
              <a:rPr lang="hr-HR" sz="1800" dirty="0"/>
            </a:br>
            <a:r>
              <a:rPr lang="hr-HR" sz="1800" dirty="0"/>
              <a:t>https://hr.wikipedia.org/wiki/Ljudevit_Gaj</a:t>
            </a:r>
          </a:p>
        </p:txBody>
      </p:sp>
      <p:pic>
        <p:nvPicPr>
          <p:cNvPr id="8" name="Content Placeholder 7"/>
          <p:cNvPicPr>
            <a:picLocks noGrp="1" noChangeAspect="1"/>
          </p:cNvPicPr>
          <p:nvPr>
            <p:ph sz="half" idx="1"/>
          </p:nvPr>
        </p:nvPicPr>
        <p:blipFill>
          <a:blip r:embed="rId3"/>
          <a:stretch>
            <a:fillRect/>
          </a:stretch>
        </p:blipFill>
        <p:spPr>
          <a:xfrm>
            <a:off x="2253456" y="2586831"/>
            <a:ext cx="2095500" cy="3143250"/>
          </a:xfrm>
          <a:prstGeom prst="rect">
            <a:avLst/>
          </a:prstGeom>
        </p:spPr>
      </p:pic>
      <p:pic>
        <p:nvPicPr>
          <p:cNvPr id="7" name="Content Placeholder 6"/>
          <p:cNvPicPr>
            <a:picLocks noGrp="1" noChangeAspect="1"/>
          </p:cNvPicPr>
          <p:nvPr>
            <p:ph sz="half" idx="2"/>
          </p:nvPr>
        </p:nvPicPr>
        <p:blipFill>
          <a:blip r:embed="rId4"/>
          <a:stretch>
            <a:fillRect/>
          </a:stretch>
        </p:blipFill>
        <p:spPr>
          <a:xfrm>
            <a:off x="6804819" y="2670175"/>
            <a:ext cx="2095500" cy="2971800"/>
          </a:xfrm>
          <a:prstGeom prst="rect">
            <a:avLst/>
          </a:prstGeom>
        </p:spPr>
      </p:pic>
    </p:spTree>
    <p:extLst>
      <p:ext uri="{BB962C8B-B14F-4D97-AF65-F5344CB8AC3E}">
        <p14:creationId xmlns:p14="http://schemas.microsoft.com/office/powerpoint/2010/main" val="167955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smtClean="0"/>
              <a:t>Muževi ilirskog doba</a:t>
            </a:r>
            <a:endParaRPr lang="hr-HR" dirty="0"/>
          </a:p>
        </p:txBody>
      </p:sp>
      <p:pic>
        <p:nvPicPr>
          <p:cNvPr id="7" name="Content Placeholder 6"/>
          <p:cNvPicPr>
            <a:picLocks noGrp="1" noChangeAspect="1"/>
          </p:cNvPicPr>
          <p:nvPr>
            <p:ph idx="1"/>
          </p:nvPr>
        </p:nvPicPr>
        <p:blipFill>
          <a:blip r:embed="rId2"/>
          <a:stretch>
            <a:fillRect/>
          </a:stretch>
        </p:blipFill>
        <p:spPr>
          <a:xfrm>
            <a:off x="1151069" y="1853248"/>
            <a:ext cx="8498540" cy="4902553"/>
          </a:xfrm>
          <a:prstGeom prst="rect">
            <a:avLst/>
          </a:prstGeom>
        </p:spPr>
      </p:pic>
    </p:spTree>
    <p:extLst>
      <p:ext uri="{BB962C8B-B14F-4D97-AF65-F5344CB8AC3E}">
        <p14:creationId xmlns:p14="http://schemas.microsoft.com/office/powerpoint/2010/main" val="242237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Gajeve Novine</a:t>
            </a:r>
            <a:endParaRPr lang="hr-HR" dirty="0"/>
          </a:p>
        </p:txBody>
      </p:sp>
      <p:sp>
        <p:nvSpPr>
          <p:cNvPr id="3" name="Content Placeholder 2"/>
          <p:cNvSpPr>
            <a:spLocks noGrp="1"/>
          </p:cNvSpPr>
          <p:nvPr>
            <p:ph idx="1"/>
          </p:nvPr>
        </p:nvSpPr>
        <p:spPr/>
        <p:txBody>
          <a:bodyPr>
            <a:normAutofit fontScale="85000" lnSpcReduction="10000"/>
          </a:bodyPr>
          <a:lstStyle/>
          <a:p>
            <a:r>
              <a:rPr lang="hr-HR" dirty="0" smtClean="0"/>
              <a:t>Društvena pripadnost pripadnika preporodnoga pokreta: dominira inteligencija pučkoga podrijetla</a:t>
            </a:r>
          </a:p>
          <a:p>
            <a:r>
              <a:rPr lang="hr-HR" dirty="0" smtClean="0"/>
              <a:t>Gajeve „Novine” cijelu prvu godinu izlaze na kajkavskome narječju, a prilog „Danica” već od 10. broja izlazi na štokavskome narječju i Gajevim reformiranim pravopisom</a:t>
            </a:r>
          </a:p>
          <a:p>
            <a:r>
              <a:rPr lang="hr-HR" dirty="0" smtClean="0"/>
              <a:t>U „Proglasu” od 5. prosinca 1835. najavio je da potpuno napušta kajkavštinu te da prelazi na novi književni jezik i novo ime – „ilirsko” - koje je zajedničko svim južnim Slavenima od bugarske </a:t>
            </a:r>
            <a:r>
              <a:rPr lang="hr-HR" dirty="0" err="1" smtClean="0"/>
              <a:t>Varne</a:t>
            </a:r>
            <a:r>
              <a:rPr lang="hr-HR" dirty="0" smtClean="0"/>
              <a:t> do slovenskoga </a:t>
            </a:r>
            <a:r>
              <a:rPr lang="hr-HR" dirty="0" err="1" smtClean="0"/>
              <a:t>Beljaka</a:t>
            </a:r>
            <a:r>
              <a:rPr lang="hr-HR" dirty="0" smtClean="0"/>
              <a:t>, a među </a:t>
            </a:r>
            <a:r>
              <a:rPr lang="hr-HR" dirty="0" err="1" smtClean="0"/>
              <a:t>Ilirma</a:t>
            </a:r>
            <a:r>
              <a:rPr lang="hr-HR" dirty="0" smtClean="0"/>
              <a:t> je razlikovao Hrvate, Srbe i Slovence</a:t>
            </a:r>
          </a:p>
          <a:p>
            <a:r>
              <a:rPr lang="hr-HR" dirty="0" smtClean="0"/>
              <a:t>Nakon prelaska na štokavsko narječje, opada njihova naklada – nikada više nije postignut taj broj (pokazatelj broja pretplatnika)</a:t>
            </a:r>
          </a:p>
          <a:p>
            <a:r>
              <a:rPr lang="hr-HR" dirty="0" smtClean="0"/>
              <a:t>Moto istaknut na prvoj stranici novina: „Narod </a:t>
            </a:r>
            <a:r>
              <a:rPr lang="hr-HR" dirty="0" err="1" smtClean="0"/>
              <a:t>prez</a:t>
            </a:r>
            <a:r>
              <a:rPr lang="hr-HR" dirty="0" smtClean="0"/>
              <a:t> narodnosti je </a:t>
            </a:r>
            <a:r>
              <a:rPr lang="hr-HR" dirty="0" err="1" smtClean="0"/>
              <a:t>telo</a:t>
            </a:r>
            <a:r>
              <a:rPr lang="hr-HR" dirty="0" smtClean="0"/>
              <a:t> </a:t>
            </a:r>
            <a:r>
              <a:rPr lang="hr-HR" dirty="0" err="1" smtClean="0"/>
              <a:t>prez</a:t>
            </a:r>
            <a:r>
              <a:rPr lang="hr-HR" dirty="0" smtClean="0"/>
              <a:t> </a:t>
            </a:r>
            <a:r>
              <a:rPr lang="hr-HR" dirty="0" err="1" smtClean="0"/>
              <a:t>kozti</a:t>
            </a:r>
            <a:r>
              <a:rPr lang="hr-HR" dirty="0" smtClean="0"/>
              <a:t>”</a:t>
            </a:r>
          </a:p>
          <a:p>
            <a:r>
              <a:rPr lang="hr-HR" dirty="0" smtClean="0"/>
              <a:t>„Novine” – u potpunosti su obilježene Gajevom osobnošću i idejama; u njima je izdavao mnogo tekstova </a:t>
            </a:r>
            <a:r>
              <a:rPr lang="hr-HR" dirty="0" err="1" smtClean="0"/>
              <a:t>programatskoga</a:t>
            </a:r>
            <a:r>
              <a:rPr lang="hr-HR" dirty="0" smtClean="0"/>
              <a:t> karaktera</a:t>
            </a:r>
            <a:endParaRPr lang="hr-HR" dirty="0"/>
          </a:p>
        </p:txBody>
      </p:sp>
    </p:spTree>
    <p:extLst>
      <p:ext uri="{BB962C8B-B14F-4D97-AF65-F5344CB8AC3E}">
        <p14:creationId xmlns:p14="http://schemas.microsoft.com/office/powerpoint/2010/main" val="3364900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1065</TotalTime>
  <Words>1169</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Prvo razdoblje hrvatskog narodnog preporoda</vt:lpstr>
      <vt:lpstr>Gospodarska osnova</vt:lpstr>
      <vt:lpstr>Žito i drvo; posrednička trgovina</vt:lpstr>
      <vt:lpstr>Prva hrvatska štedionica</vt:lpstr>
      <vt:lpstr>Zagreb tridesetih godina</vt:lpstr>
      <vt:lpstr>Ljudevit Gaj</vt:lpstr>
      <vt:lpstr>Janko Drašković https://hr.wikipedia.org/wiki/Janko_Dra%C5%A1kovi%C4%87 Ljudevit Gaj https://hr.wikipedia.org/wiki/Ljudevit_Gaj</vt:lpstr>
      <vt:lpstr>Muževi ilirskog doba</vt:lpstr>
      <vt:lpstr>Gajeve Novine</vt:lpstr>
      <vt:lpstr>Pisci i čitatelji</vt:lpstr>
      <vt:lpstr>Ilirsko ime</vt:lpstr>
      <vt:lpstr>Jezik = nacionalni identitet</vt:lpstr>
      <vt:lpstr>Nacionalna ideologija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Hrvatski narodni preporod</dc:title>
  <dc:creator>korisnik</dc:creator>
  <cp:lastModifiedBy>Kristina Milković Šarić</cp:lastModifiedBy>
  <cp:revision>33</cp:revision>
  <dcterms:created xsi:type="dcterms:W3CDTF">2016-03-28T15:34:44Z</dcterms:created>
  <dcterms:modified xsi:type="dcterms:W3CDTF">2022-04-05T07:27:41Z</dcterms:modified>
</cp:coreProperties>
</file>