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sldIdLst>
    <p:sldId id="256" r:id="rId2"/>
    <p:sldId id="258" r:id="rId3"/>
    <p:sldId id="260" r:id="rId4"/>
    <p:sldId id="264" r:id="rId5"/>
    <p:sldId id="266" r:id="rId6"/>
    <p:sldId id="263" r:id="rId7"/>
    <p:sldId id="271" r:id="rId8"/>
    <p:sldId id="272" r:id="rId9"/>
    <p:sldId id="270" r:id="rId10"/>
    <p:sldId id="265" r:id="rId11"/>
    <p:sldId id="268" r:id="rId12"/>
    <p:sldId id="269" r:id="rId13"/>
    <p:sldId id="273" r:id="rId14"/>
    <p:sldId id="257" r:id="rId15"/>
    <p:sldId id="261" r:id="rId16"/>
    <p:sldId id="262" r:id="rId17"/>
    <p:sldId id="25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2" d="100"/>
          <a:sy n="52" d="100"/>
        </p:scale>
        <p:origin x="114" y="510"/>
      </p:cViewPr>
      <p:guideLst/>
    </p:cSldViewPr>
  </p:slideViewPr>
  <p:outlineViewPr>
    <p:cViewPr>
      <p:scale>
        <a:sx n="33" d="100"/>
        <a:sy n="33" d="100"/>
      </p:scale>
      <p:origin x="0" y="-14520"/>
    </p:cViewPr>
  </p:outlineViewPr>
  <p:notesTextViewPr>
    <p:cViewPr>
      <p:scale>
        <a:sx n="1" d="1"/>
        <a:sy n="1" d="1"/>
      </p:scale>
      <p:origin x="0" y="0"/>
    </p:cViewPr>
  </p:notesTextViewPr>
  <p:sorterViewPr>
    <p:cViewPr>
      <p:scale>
        <a:sx n="100" d="100"/>
        <a:sy n="100" d="100"/>
      </p:scale>
      <p:origin x="0" y="-23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457BD-A670-4EAE-BF5F-41A96521E4E6}" type="datetimeFigureOut">
              <a:rPr lang="hr-HR" smtClean="0"/>
              <a:t>30.10.2019.</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96D2E-3AB8-41D4-96BE-7C7F4049C011}" type="slidenum">
              <a:rPr lang="hr-HR" smtClean="0"/>
              <a:t>‹#›</a:t>
            </a:fld>
            <a:endParaRPr lang="hr-HR"/>
          </a:p>
        </p:txBody>
      </p:sp>
    </p:spTree>
    <p:extLst>
      <p:ext uri="{BB962C8B-B14F-4D97-AF65-F5344CB8AC3E}">
        <p14:creationId xmlns:p14="http://schemas.microsoft.com/office/powerpoint/2010/main" val="343029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err="1"/>
              <a:t>Kvadrigarije</a:t>
            </a:r>
            <a:r>
              <a:rPr lang="hr-HR" dirty="0"/>
              <a:t> piše od 390. kad su Gali spalili Rim, a</a:t>
            </a:r>
            <a:r>
              <a:rPr lang="hr-HR" baseline="0" dirty="0"/>
              <a:t> Ancijatovi (pretjerani) </a:t>
            </a:r>
            <a:r>
              <a:rPr lang="hr-HR" i="1" baseline="0" dirty="0"/>
              <a:t>Anali</a:t>
            </a:r>
            <a:r>
              <a:rPr lang="hr-HR" i="0" baseline="0" dirty="0"/>
              <a:t> imaju bar 75 (2/3 od T. </a:t>
            </a:r>
            <a:r>
              <a:rPr lang="hr-HR" i="0" baseline="0" dirty="0" err="1"/>
              <a:t>Grakha</a:t>
            </a:r>
            <a:r>
              <a:rPr lang="hr-HR" i="0" baseline="0" dirty="0"/>
              <a:t>)</a:t>
            </a:r>
            <a:endParaRPr lang="hr-HR" dirty="0"/>
          </a:p>
        </p:txBody>
      </p:sp>
      <p:sp>
        <p:nvSpPr>
          <p:cNvPr id="4" name="Slide Number Placeholder 3"/>
          <p:cNvSpPr>
            <a:spLocks noGrp="1"/>
          </p:cNvSpPr>
          <p:nvPr>
            <p:ph type="sldNum" sz="quarter" idx="10"/>
          </p:nvPr>
        </p:nvSpPr>
        <p:spPr/>
        <p:txBody>
          <a:bodyPr/>
          <a:lstStyle/>
          <a:p>
            <a:fld id="{7B996D2E-3AB8-41D4-96BE-7C7F4049C011}" type="slidenum">
              <a:rPr lang="hr-HR" smtClean="0"/>
              <a:t>2</a:t>
            </a:fld>
            <a:endParaRPr lang="hr-HR"/>
          </a:p>
        </p:txBody>
      </p:sp>
    </p:spTree>
    <p:extLst>
      <p:ext uri="{BB962C8B-B14F-4D97-AF65-F5344CB8AC3E}">
        <p14:creationId xmlns:p14="http://schemas.microsoft.com/office/powerpoint/2010/main" val="27865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Sempronije koristi uzročno-posljedični poredak (Polibije)</a:t>
            </a:r>
            <a:endParaRPr lang="en-GB" dirty="0"/>
          </a:p>
        </p:txBody>
      </p:sp>
      <p:sp>
        <p:nvSpPr>
          <p:cNvPr id="4" name="Slide Number Placeholder 3"/>
          <p:cNvSpPr>
            <a:spLocks noGrp="1"/>
          </p:cNvSpPr>
          <p:nvPr>
            <p:ph type="sldNum" sz="quarter" idx="5"/>
          </p:nvPr>
        </p:nvSpPr>
        <p:spPr/>
        <p:txBody>
          <a:bodyPr/>
          <a:lstStyle/>
          <a:p>
            <a:fld id="{7B996D2E-3AB8-41D4-96BE-7C7F4049C011}" type="slidenum">
              <a:rPr lang="hr-HR" smtClean="0"/>
              <a:t>3</a:t>
            </a:fld>
            <a:endParaRPr lang="hr-HR"/>
          </a:p>
        </p:txBody>
      </p:sp>
    </p:spTree>
    <p:extLst>
      <p:ext uri="{BB962C8B-B14F-4D97-AF65-F5344CB8AC3E}">
        <p14:creationId xmlns:p14="http://schemas.microsoft.com/office/powerpoint/2010/main" val="3411269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Kad su</a:t>
            </a:r>
            <a:r>
              <a:rPr lang="hr-HR" baseline="0" dirty="0"/>
              <a:t> oni koji su se skrovito povukli u šumu vidjeli prve tovare naše vojske… iznenada su svim silama izletjeli i napali naše konjanike. Nakon što su ih lako odbili i potisnuli, nevjerojatnom su se brzinom strčali do rijeke, tako da se činilo kako su neprijatelji skoro u isto vrijeme i kod šume i na rijeci i u našim rukama. Nakon toga su se pak istom brzinom usmjerili na brdo prema našem logoru i napali one koji su bili zabavljeni radovima (utvrđivanjem).</a:t>
            </a:r>
          </a:p>
          <a:p>
            <a:r>
              <a:rPr lang="hr-HR" baseline="0" dirty="0"/>
              <a:t>20. Cezar je morao sve činiti odjednom: podići zastavu, dati znak trubom, opozvati vojnike s radova, posložiti bojni red, ohrabriti vojnike, dati znak. Većinu toga je sprječavalo kratko vrijeme i nalet neprijatelja. Dvije su stvari bile na pomoć u ovim teškoćama: znanje i iskustvo vojnika, jer su u prethodnim bitkama uvježbali sami sebi odrediti što treba napraviti ništa manje prikladno nego što bi to mogli naučiti od drugih; a drugo to što je Cezar bio zabranio da pojedini legati (zapovjednici) u pojedinim legijama odu s posla ako logor nije utvrđen…</a:t>
            </a:r>
          </a:p>
          <a:p>
            <a:r>
              <a:rPr lang="hr-HR" baseline="0" dirty="0"/>
              <a:t>21. Nakon što je zapovjedio potrebne stvari, Cezar je pojurio ohrabriti vojnike na onu stranu kamo ga je sreća nanijela te je stigao do desete legije. Vojnike nije hrabrio duljim govorom nego da sačuvaju sjećanje na svoju prijašnju vrlinu te da ne budu u duhu uznemireni, već da hrabro podnesu napad neprijatelja, pa, budući da neprijatelji nisu bili dalje nego što se može doseći kopljem, dao je znak za upuštanje u borbu.</a:t>
            </a:r>
            <a:endParaRPr lang="hr-HR" dirty="0"/>
          </a:p>
        </p:txBody>
      </p:sp>
      <p:sp>
        <p:nvSpPr>
          <p:cNvPr id="4" name="Slide Number Placeholder 3"/>
          <p:cNvSpPr>
            <a:spLocks noGrp="1"/>
          </p:cNvSpPr>
          <p:nvPr>
            <p:ph type="sldNum" sz="quarter" idx="10"/>
          </p:nvPr>
        </p:nvSpPr>
        <p:spPr/>
        <p:txBody>
          <a:bodyPr/>
          <a:lstStyle/>
          <a:p>
            <a:fld id="{7B996D2E-3AB8-41D4-96BE-7C7F4049C011}" type="slidenum">
              <a:rPr lang="hr-HR" smtClean="0"/>
              <a:t>11</a:t>
            </a:fld>
            <a:endParaRPr lang="hr-HR"/>
          </a:p>
        </p:txBody>
      </p:sp>
    </p:spTree>
    <p:extLst>
      <p:ext uri="{BB962C8B-B14F-4D97-AF65-F5344CB8AC3E}">
        <p14:creationId xmlns:p14="http://schemas.microsoft.com/office/powerpoint/2010/main" val="4171483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3 Cezara!</a:t>
            </a:r>
          </a:p>
        </p:txBody>
      </p:sp>
      <p:sp>
        <p:nvSpPr>
          <p:cNvPr id="4" name="Slide Number Placeholder 3"/>
          <p:cNvSpPr>
            <a:spLocks noGrp="1"/>
          </p:cNvSpPr>
          <p:nvPr>
            <p:ph type="sldNum" sz="quarter" idx="10"/>
          </p:nvPr>
        </p:nvSpPr>
        <p:spPr/>
        <p:txBody>
          <a:bodyPr/>
          <a:lstStyle/>
          <a:p>
            <a:fld id="{7B996D2E-3AB8-41D4-96BE-7C7F4049C011}" type="slidenum">
              <a:rPr lang="hr-HR" smtClean="0"/>
              <a:t>12</a:t>
            </a:fld>
            <a:endParaRPr lang="hr-HR"/>
          </a:p>
        </p:txBody>
      </p:sp>
    </p:spTree>
    <p:extLst>
      <p:ext uri="{BB962C8B-B14F-4D97-AF65-F5344CB8AC3E}">
        <p14:creationId xmlns:p14="http://schemas.microsoft.com/office/powerpoint/2010/main" val="2129382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Dakle, dobri su se običaji (moral) njegovali kod kuće i u taboru (u miru i ratu): sloga</a:t>
            </a:r>
            <a:r>
              <a:rPr lang="hr-HR" baseline="0" dirty="0"/>
              <a:t> bijaše najveća, pohlepa najmanja; pravo i dobro kod njih nije vrijedilo/cvalo više zbog zakona nego po prirodi. Svađe, nesloge, suparništva su provodili prema neprijateljima, a građani su se s građanima nadmetali u vrlini. U žrtvama bogovima bili su velikodušni, kod kuće štedljivi, prema prijateljima vjerni. Tim dvama umijećima, odvažnošću u ratu, pravednošću kad je prispio mir, brinuli su se za sebe i republiku. Kao najveće potvrde za te stvari imam to, da se u ratu češće kažnjavalo one koji su se suprotno zapovijedi borili protiv neprijatelja i koji su se opozvani iz bitke presporo povlačili, nego one koji su se usudili ostaviti znamenje ili potisnuti napustiti mjesto; a u miru to što su više provodili vlast dobročinstvima nego strahom i što su primljene nepravde radije opraštali nego progonili.</a:t>
            </a:r>
            <a:endParaRPr lang="hr-HR" dirty="0"/>
          </a:p>
        </p:txBody>
      </p:sp>
      <p:sp>
        <p:nvSpPr>
          <p:cNvPr id="4" name="Slide Number Placeholder 3"/>
          <p:cNvSpPr>
            <a:spLocks noGrp="1"/>
          </p:cNvSpPr>
          <p:nvPr>
            <p:ph type="sldNum" sz="quarter" idx="10"/>
          </p:nvPr>
        </p:nvSpPr>
        <p:spPr/>
        <p:txBody>
          <a:bodyPr/>
          <a:lstStyle/>
          <a:p>
            <a:fld id="{7B996D2E-3AB8-41D4-96BE-7C7F4049C011}" type="slidenum">
              <a:rPr lang="hr-HR" smtClean="0"/>
              <a:t>17</a:t>
            </a:fld>
            <a:endParaRPr lang="hr-HR"/>
          </a:p>
        </p:txBody>
      </p:sp>
    </p:spTree>
    <p:extLst>
      <p:ext uri="{BB962C8B-B14F-4D97-AF65-F5344CB8AC3E}">
        <p14:creationId xmlns:p14="http://schemas.microsoft.com/office/powerpoint/2010/main" val="29950719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a:xfrm>
            <a:off x="2692397" y="5037663"/>
            <a:ext cx="5214635" cy="279400"/>
          </a:xfrm>
        </p:spPr>
        <p:txBody>
          <a:bodyPr/>
          <a:lstStyle/>
          <a:p>
            <a:endParaRPr lang="hr-HR"/>
          </a:p>
        </p:txBody>
      </p:sp>
      <p:sp>
        <p:nvSpPr>
          <p:cNvPr id="6" name="Slide Number Placeholder 5"/>
          <p:cNvSpPr>
            <a:spLocks noGrp="1"/>
          </p:cNvSpPr>
          <p:nvPr>
            <p:ph type="sldNum" sz="quarter" idx="12"/>
          </p:nvPr>
        </p:nvSpPr>
        <p:spPr>
          <a:xfrm>
            <a:off x="8956900" y="5037663"/>
            <a:ext cx="551167" cy="279400"/>
          </a:xfrm>
        </p:spPr>
        <p:txBody>
          <a:bodyPr/>
          <a:lstStyle/>
          <a:p>
            <a:fld id="{CC05F7FA-3390-4D69-BA46-9C647270F90F}" type="slidenum">
              <a:rPr lang="hr-HR" smtClean="0"/>
              <a:t>‹#›</a:t>
            </a:fld>
            <a:endParaRPr lang="hr-H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755209"/>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359E63-7B91-479B-806B-9AC6D909F9D9}"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05F7FA-3390-4D69-BA46-9C647270F90F}" type="slidenum">
              <a:rPr lang="hr-HR" smtClean="0"/>
              <a:t>‹#›</a:t>
            </a:fld>
            <a:endParaRPr lang="hr-HR"/>
          </a:p>
        </p:txBody>
      </p:sp>
    </p:spTree>
    <p:extLst>
      <p:ext uri="{BB962C8B-B14F-4D97-AF65-F5344CB8AC3E}">
        <p14:creationId xmlns:p14="http://schemas.microsoft.com/office/powerpoint/2010/main" val="2404576399"/>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31456"/>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8470671"/>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spTree>
    <p:extLst>
      <p:ext uri="{BB962C8B-B14F-4D97-AF65-F5344CB8AC3E}">
        <p14:creationId xmlns:p14="http://schemas.microsoft.com/office/powerpoint/2010/main" val="311822849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7157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5028829"/>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459438"/>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984737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spTree>
    <p:extLst>
      <p:ext uri="{BB962C8B-B14F-4D97-AF65-F5344CB8AC3E}">
        <p14:creationId xmlns:p14="http://schemas.microsoft.com/office/powerpoint/2010/main" val="197526695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359E63-7B91-479B-806B-9AC6D909F9D9}" type="datetimeFigureOut">
              <a:rPr lang="hr-HR" smtClean="0"/>
              <a:t>30.10.2019.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C05F7FA-3390-4D69-BA46-9C647270F90F}" type="slidenum">
              <a:rPr lang="hr-HR" smtClean="0"/>
              <a:t>‹#›</a:t>
            </a:fld>
            <a:endParaRPr lang="hr-H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20209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359E63-7B91-479B-806B-9AC6D909F9D9}"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05F7FA-3390-4D69-BA46-9C647270F90F}" type="slidenum">
              <a:rPr lang="hr-HR" smtClean="0"/>
              <a:t>‹#›</a:t>
            </a:fld>
            <a:endParaRPr lang="hr-H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656822"/>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359E63-7B91-479B-806B-9AC6D909F9D9}" type="datetimeFigureOut">
              <a:rPr lang="hr-HR" smtClean="0"/>
              <a:t>30.10.2019.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CC05F7FA-3390-4D69-BA46-9C647270F90F}" type="slidenum">
              <a:rPr lang="hr-HR" smtClean="0"/>
              <a:t>‹#›</a:t>
            </a:fld>
            <a:endParaRPr lang="hr-H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615964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359E63-7B91-479B-806B-9AC6D909F9D9}" type="datetimeFigureOut">
              <a:rPr lang="hr-HR" smtClean="0"/>
              <a:t>30.10.2019.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C05F7FA-3390-4D69-BA46-9C647270F90F}" type="slidenum">
              <a:rPr lang="hr-HR" smtClean="0"/>
              <a:t>‹#›</a:t>
            </a:fld>
            <a:endParaRPr lang="hr-H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853739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59E63-7B91-479B-806B-9AC6D909F9D9}" type="datetimeFigureOut">
              <a:rPr lang="hr-HR" smtClean="0"/>
              <a:t>30.10.2019.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CC05F7FA-3390-4D69-BA46-9C647270F90F}" type="slidenum">
              <a:rPr lang="hr-HR" smtClean="0"/>
              <a:t>‹#›</a:t>
            </a:fld>
            <a:endParaRPr lang="hr-HR"/>
          </a:p>
        </p:txBody>
      </p:sp>
    </p:spTree>
    <p:extLst>
      <p:ext uri="{BB962C8B-B14F-4D97-AF65-F5344CB8AC3E}">
        <p14:creationId xmlns:p14="http://schemas.microsoft.com/office/powerpoint/2010/main" val="237145035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359E63-7B91-479B-806B-9AC6D909F9D9}"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05F7FA-3390-4D69-BA46-9C647270F90F}" type="slidenum">
              <a:rPr lang="hr-HR" smtClean="0"/>
              <a:t>‹#›</a:t>
            </a:fld>
            <a:endParaRPr lang="hr-H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6549811"/>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359E63-7B91-479B-806B-9AC6D909F9D9}" type="datetimeFigureOut">
              <a:rPr lang="hr-HR" smtClean="0"/>
              <a:t>30.10.2019.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CC05F7FA-3390-4D69-BA46-9C647270F90F}" type="slidenum">
              <a:rPr lang="hr-HR" smtClean="0"/>
              <a:t>‹#›</a:t>
            </a:fld>
            <a:endParaRPr lang="hr-HR"/>
          </a:p>
        </p:txBody>
      </p:sp>
    </p:spTree>
    <p:extLst>
      <p:ext uri="{BB962C8B-B14F-4D97-AF65-F5344CB8AC3E}">
        <p14:creationId xmlns:p14="http://schemas.microsoft.com/office/powerpoint/2010/main" val="921854563"/>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E359E63-7B91-479B-806B-9AC6D909F9D9}" type="datetimeFigureOut">
              <a:rPr lang="hr-HR" smtClean="0"/>
              <a:t>30.10.2019.</a:t>
            </a:fld>
            <a:endParaRPr lang="hr-H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05F7FA-3390-4D69-BA46-9C647270F90F}" type="slidenum">
              <a:rPr lang="hr-HR" smtClean="0"/>
              <a:t>‹#›</a:t>
            </a:fld>
            <a:endParaRPr lang="hr-HR"/>
          </a:p>
        </p:txBody>
      </p:sp>
    </p:spTree>
    <p:extLst>
      <p:ext uri="{BB962C8B-B14F-4D97-AF65-F5344CB8AC3E}">
        <p14:creationId xmlns:p14="http://schemas.microsoft.com/office/powerpoint/2010/main" val="8225294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a:effectLst>
                  <a:outerShdw blurRad="38100" dist="38100" dir="2700000" algn="tl">
                    <a:srgbClr val="000000">
                      <a:alpha val="43137"/>
                    </a:srgbClr>
                  </a:outerShdw>
                </a:effectLst>
                <a:latin typeface="+mn-lt"/>
              </a:rPr>
              <a:t>HISTORIOGRAFIJA</a:t>
            </a:r>
          </a:p>
        </p:txBody>
      </p:sp>
      <p:sp>
        <p:nvSpPr>
          <p:cNvPr id="3" name="Subtitle 2"/>
          <p:cNvSpPr>
            <a:spLocks noGrp="1"/>
          </p:cNvSpPr>
          <p:nvPr>
            <p:ph type="subTitle" idx="1"/>
          </p:nvPr>
        </p:nvSpPr>
        <p:spPr/>
        <p:txBody>
          <a:bodyPr/>
          <a:lstStyle/>
          <a:p>
            <a:r>
              <a:rPr lang="hr-HR" dirty="0"/>
              <a:t>ili </a:t>
            </a:r>
            <a:endParaRPr lang="hr-HR" sz="2400" b="1" dirty="0">
              <a:solidFill>
                <a:schemeClr val="accent5">
                  <a:lumMod val="50000"/>
                </a:schemeClr>
              </a:solidFill>
              <a:effectLst>
                <a:outerShdw blurRad="38100" dist="38100" dir="2700000" algn="tl">
                  <a:srgbClr val="000000">
                    <a:alpha val="43137"/>
                  </a:srgbClr>
                </a:outerShdw>
              </a:effectLst>
            </a:endParaRPr>
          </a:p>
          <a:p>
            <a:r>
              <a:rPr lang="hr-HR" sz="3200" b="1" i="1" dirty="0">
                <a:solidFill>
                  <a:schemeClr val="accent5">
                    <a:lumMod val="50000"/>
                  </a:schemeClr>
                </a:solidFill>
                <a:effectLst>
                  <a:outerShdw blurRad="38100" dist="38100" dir="2700000" algn="tl">
                    <a:srgbClr val="000000">
                      <a:alpha val="43137"/>
                    </a:srgbClr>
                  </a:outerShdw>
                </a:effectLst>
              </a:rPr>
              <a:t>Oblikovanje prošlosti</a:t>
            </a:r>
          </a:p>
        </p:txBody>
      </p:sp>
    </p:spTree>
    <p:extLst>
      <p:ext uri="{BB962C8B-B14F-4D97-AF65-F5344CB8AC3E}">
        <p14:creationId xmlns:p14="http://schemas.microsoft.com/office/powerpoint/2010/main" val="70209351"/>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ltLang="sr-Latn-RS" b="1" dirty="0">
                <a:solidFill>
                  <a:schemeClr val="accent4">
                    <a:lumMod val="50000"/>
                  </a:schemeClr>
                </a:solidFill>
                <a:latin typeface="+mn-lt"/>
              </a:rPr>
              <a:t>Književni </a:t>
            </a:r>
            <a:r>
              <a:rPr lang="hr-HR" altLang="sr-Latn-RS" b="1" dirty="0" err="1">
                <a:solidFill>
                  <a:schemeClr val="accent4">
                    <a:lumMod val="50000"/>
                  </a:schemeClr>
                </a:solidFill>
                <a:latin typeface="+mn-lt"/>
              </a:rPr>
              <a:t>mim</a:t>
            </a:r>
            <a:endParaRPr lang="hr-HR" dirty="0">
              <a:solidFill>
                <a:schemeClr val="accent4">
                  <a:lumMod val="50000"/>
                </a:schemeClr>
              </a:solidFill>
              <a:latin typeface="+mn-lt"/>
            </a:endParaRPr>
          </a:p>
        </p:txBody>
      </p:sp>
      <p:sp>
        <p:nvSpPr>
          <p:cNvPr id="3" name="Content Placeholder 2"/>
          <p:cNvSpPr>
            <a:spLocks noGrp="1"/>
          </p:cNvSpPr>
          <p:nvPr>
            <p:ph idx="1"/>
          </p:nvPr>
        </p:nvSpPr>
        <p:spPr>
          <a:xfrm>
            <a:off x="713232" y="2556932"/>
            <a:ext cx="10844784" cy="3697564"/>
          </a:xfrm>
        </p:spPr>
        <p:txBody>
          <a:bodyPr>
            <a:noAutofit/>
          </a:bodyPr>
          <a:lstStyle/>
          <a:p>
            <a:r>
              <a:rPr lang="it-IT" altLang="sr-Latn-RS" sz="2800" b="1" i="1" dirty="0">
                <a:latin typeface="+mn-lt"/>
              </a:rPr>
              <a:t>Decimus Laberius</a:t>
            </a:r>
            <a:r>
              <a:rPr lang="hr-HR" altLang="sr-Latn-RS" sz="2800" b="1" i="1" dirty="0">
                <a:latin typeface="+mn-lt"/>
              </a:rPr>
              <a:t> </a:t>
            </a:r>
            <a:r>
              <a:rPr lang="hr-HR" altLang="sr-Latn-RS" sz="2800" dirty="0">
                <a:latin typeface="+mn-lt"/>
              </a:rPr>
              <a:t>(106.-43.pr.Kr.)</a:t>
            </a:r>
          </a:p>
          <a:p>
            <a:pPr lvl="1"/>
            <a:r>
              <a:rPr lang="hr-HR" sz="2400" dirty="0">
                <a:latin typeface="+mn-lt"/>
              </a:rPr>
              <a:t>Glumac (Cezarovom prisilom) i omiljeni autor književnog </a:t>
            </a:r>
            <a:r>
              <a:rPr lang="hr-HR" sz="2400" dirty="0" err="1">
                <a:latin typeface="+mn-lt"/>
              </a:rPr>
              <a:t>mima</a:t>
            </a:r>
            <a:endParaRPr lang="hr-HR" sz="2400" dirty="0">
              <a:latin typeface="+mn-lt"/>
            </a:endParaRPr>
          </a:p>
          <a:p>
            <a:pPr lvl="1"/>
            <a:r>
              <a:rPr lang="hr-HR" sz="2400" dirty="0">
                <a:latin typeface="+mn-lt"/>
              </a:rPr>
              <a:t>43 naslova (</a:t>
            </a:r>
            <a:r>
              <a:rPr lang="hr-HR" sz="2400" i="1" dirty="0" err="1">
                <a:latin typeface="+mn-lt"/>
              </a:rPr>
              <a:t>Restio</a:t>
            </a:r>
            <a:r>
              <a:rPr lang="hr-HR" sz="2400" i="1" dirty="0">
                <a:latin typeface="+mn-lt"/>
              </a:rPr>
              <a:t> </a:t>
            </a:r>
            <a:r>
              <a:rPr lang="hr-HR" sz="2400" dirty="0">
                <a:latin typeface="+mn-lt"/>
              </a:rPr>
              <a:t>„Užar”, </a:t>
            </a:r>
            <a:r>
              <a:rPr lang="hr-HR" altLang="sr-Latn-RS" sz="2400" i="1" dirty="0" err="1">
                <a:latin typeface="+mn-lt"/>
              </a:rPr>
              <a:t>Gemelli</a:t>
            </a:r>
            <a:r>
              <a:rPr lang="hr-HR" altLang="sr-Latn-RS" sz="2400" dirty="0">
                <a:latin typeface="+mn-lt"/>
              </a:rPr>
              <a:t> "Blizanci", </a:t>
            </a:r>
            <a:r>
              <a:rPr lang="hr-HR" altLang="sr-Latn-RS" sz="2400" i="1" dirty="0" err="1">
                <a:latin typeface="+mn-lt"/>
              </a:rPr>
              <a:t>Piscator</a:t>
            </a:r>
            <a:r>
              <a:rPr lang="hr-HR" altLang="sr-Latn-RS" sz="2400" dirty="0">
                <a:latin typeface="+mn-lt"/>
              </a:rPr>
              <a:t> "Ribar"</a:t>
            </a:r>
            <a:r>
              <a:rPr lang="hr-HR" sz="2400" dirty="0">
                <a:latin typeface="+mn-lt"/>
              </a:rPr>
              <a:t>) i stotinjak fragmenata</a:t>
            </a:r>
          </a:p>
          <a:p>
            <a:r>
              <a:rPr lang="hr-HR" altLang="sr-Latn-RS" sz="2800" b="1" i="1" dirty="0" err="1">
                <a:latin typeface="+mn-lt"/>
              </a:rPr>
              <a:t>Publilius</a:t>
            </a:r>
            <a:r>
              <a:rPr lang="hr-HR" altLang="sr-Latn-RS" sz="2800" b="1" i="1" dirty="0">
                <a:latin typeface="+mn-lt"/>
              </a:rPr>
              <a:t> </a:t>
            </a:r>
            <a:r>
              <a:rPr lang="hr-HR" altLang="sr-Latn-RS" sz="2800" b="1" i="1" dirty="0" err="1">
                <a:latin typeface="+mn-lt"/>
              </a:rPr>
              <a:t>Syrus</a:t>
            </a:r>
            <a:r>
              <a:rPr lang="hr-HR" altLang="sr-Latn-RS" sz="2800" b="1" i="1" dirty="0">
                <a:latin typeface="+mn-lt"/>
              </a:rPr>
              <a:t> </a:t>
            </a:r>
            <a:r>
              <a:rPr lang="hr-HR" altLang="sr-Latn-RS" sz="2800" dirty="0">
                <a:latin typeface="+mn-lt"/>
              </a:rPr>
              <a:t>(c.85- c. 43.pr.Kr.)</a:t>
            </a:r>
          </a:p>
          <a:p>
            <a:pPr lvl="1"/>
            <a:r>
              <a:rPr lang="hr-HR" altLang="sr-Latn-RS" sz="2400" dirty="0">
                <a:latin typeface="+mn-lt"/>
              </a:rPr>
              <a:t>Oslobođenik</a:t>
            </a:r>
          </a:p>
          <a:p>
            <a:pPr lvl="1"/>
            <a:r>
              <a:rPr lang="hr-HR" altLang="sr-Latn-RS" sz="2400" dirty="0">
                <a:latin typeface="+mn-lt"/>
              </a:rPr>
              <a:t>2 naslova (</a:t>
            </a:r>
            <a:r>
              <a:rPr lang="hr-HR" altLang="sr-Latn-RS" sz="2400" i="1" dirty="0" err="1">
                <a:latin typeface="+mn-lt"/>
              </a:rPr>
              <a:t>Putatores</a:t>
            </a:r>
            <a:r>
              <a:rPr lang="hr-HR" altLang="sr-Latn-RS" sz="2400" dirty="0">
                <a:latin typeface="+mn-lt"/>
              </a:rPr>
              <a:t> „Drvosječe” i </a:t>
            </a:r>
            <a:r>
              <a:rPr lang="hr-HR" altLang="sr-Latn-RS" sz="2400" i="1" dirty="0" err="1">
                <a:latin typeface="+mn-lt"/>
              </a:rPr>
              <a:t>Murmido</a:t>
            </a:r>
            <a:r>
              <a:rPr lang="hr-HR" altLang="sr-Latn-RS" sz="2400" dirty="0">
                <a:latin typeface="+mn-lt"/>
              </a:rPr>
              <a:t> „Gunđalo”), nešto fragmenata i zbirka sentencija</a:t>
            </a:r>
          </a:p>
        </p:txBody>
      </p:sp>
    </p:spTree>
    <p:extLst>
      <p:ext uri="{BB962C8B-B14F-4D97-AF65-F5344CB8AC3E}">
        <p14:creationId xmlns:p14="http://schemas.microsoft.com/office/powerpoint/2010/main" val="3184632497"/>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6656" y="658368"/>
            <a:ext cx="10826496" cy="5586145"/>
          </a:xfrm>
          <a:prstGeom prst="rect">
            <a:avLst/>
          </a:prstGeom>
          <a:noFill/>
        </p:spPr>
        <p:txBody>
          <a:bodyPr wrap="square" rtlCol="0">
            <a:spAutoFit/>
          </a:bodyPr>
          <a:lstStyle/>
          <a:p>
            <a:pPr algn="just"/>
            <a:r>
              <a:rPr lang="hr-HR" sz="2100" i="1" dirty="0">
                <a:solidFill>
                  <a:schemeClr val="accent2">
                    <a:lumMod val="50000"/>
                  </a:schemeClr>
                </a:solidFill>
                <a:latin typeface="Times New Roman" panose="02020603050405020304" pitchFamily="18" charset="0"/>
                <a:cs typeface="Times New Roman" panose="02020603050405020304" pitchFamily="18" charset="0"/>
              </a:rPr>
              <a:t>[19] … Ubi prima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impedimenta</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nostri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exercitus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ab</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silvis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abditi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latebant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visa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sunt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subito</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omnibus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copiis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provolaverunt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impetumque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nostros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equites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fecerunt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His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facile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pulsis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ac</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proturbatis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incredibili</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celeritate</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a:solidFill>
                  <a:schemeClr val="accent2">
                    <a:lumMod val="50000"/>
                  </a:schemeClr>
                </a:solidFill>
                <a:latin typeface="Times New Roman" panose="02020603050405020304" pitchFamily="18" charset="0"/>
                <a:cs typeface="Times New Roman" panose="02020603050405020304" pitchFamily="18" charset="0"/>
              </a:rPr>
              <a:t>ad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flumen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decucurrerunt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ut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paene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uno</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tempore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ad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silvas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flumine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iam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manibus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nostris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hostes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viderentur</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Eadem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autem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celeritate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adverso</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colle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ad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nostra</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castra</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atque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eos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opere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occupati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erant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contenderunt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a:t>
            </a:r>
          </a:p>
          <a:p>
            <a:pPr algn="just"/>
            <a:r>
              <a:rPr lang="hr-HR" sz="2100" i="1" dirty="0">
                <a:solidFill>
                  <a:schemeClr val="accent2">
                    <a:lumMod val="50000"/>
                  </a:schemeClr>
                </a:solidFill>
                <a:latin typeface="Times New Roman" panose="02020603050405020304" pitchFamily="18" charset="0"/>
                <a:cs typeface="Times New Roman" panose="02020603050405020304" pitchFamily="18" charset="0"/>
              </a:rPr>
              <a:t>[20]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Caesari</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omnia</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uno</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tempore</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erant</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agenda</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vexillum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proponendum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signum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tuba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dandum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ab</a:t>
            </a:r>
            <a:r>
              <a:rPr lang="hr-HR" sz="2100" i="1" dirty="0">
                <a:solidFill>
                  <a:schemeClr val="accent2">
                    <a:lumMod val="50000"/>
                  </a:schemeClr>
                </a:solidFill>
                <a:latin typeface="Times New Roman" panose="02020603050405020304" pitchFamily="18" charset="0"/>
                <a:cs typeface="Times New Roman" panose="02020603050405020304" pitchFamily="18" charset="0"/>
              </a:rPr>
              <a:t> opere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revocandi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milites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acies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instruenda</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milites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cohortandi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signum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dandum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Quarum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rerum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magnam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partem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temporis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brevitas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incursus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hostium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impediebat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His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difficultatibus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duae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res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erant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subsidio</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scientia</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atque</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usus</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militum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quod</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superioribus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proeliis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exercitati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quid</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fieri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oporteret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non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minus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commode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ipsi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sibi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praescribere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ab</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aliis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doceri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poterant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quod</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ab</a:t>
            </a:r>
            <a:r>
              <a:rPr lang="hr-HR" sz="2100" i="1" dirty="0">
                <a:solidFill>
                  <a:schemeClr val="accent2">
                    <a:lumMod val="50000"/>
                  </a:schemeClr>
                </a:solidFill>
                <a:latin typeface="Times New Roman" panose="02020603050405020304" pitchFamily="18" charset="0"/>
                <a:cs typeface="Times New Roman" panose="02020603050405020304" pitchFamily="18" charset="0"/>
              </a:rPr>
              <a:t> opere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singulisque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legionibus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singulos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legatos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Caesar</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discedere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nisi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munitis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castris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vetuerat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p>
          <a:p>
            <a:pPr algn="just"/>
            <a:r>
              <a:rPr lang="hr-HR" sz="2100" i="1" dirty="0">
                <a:solidFill>
                  <a:schemeClr val="accent2">
                    <a:lumMod val="50000"/>
                  </a:schemeClr>
                </a:solidFill>
                <a:latin typeface="Times New Roman" panose="02020603050405020304" pitchFamily="18" charset="0"/>
                <a:cs typeface="Times New Roman" panose="02020603050405020304" pitchFamily="18" charset="0"/>
              </a:rPr>
              <a:t>[21]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Caesar</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necessariis</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rebus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imperatis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ad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cohortandos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milites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partem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fors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obtulit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decucurrit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ad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legionem</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decimam</a:t>
            </a:r>
            <a:r>
              <a:rPr lang="hr-HR" sz="21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devenit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Milites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non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longiore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oratione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cohortatus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uti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suae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pristinae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b="1" i="1" dirty="0" err="1">
                <a:solidFill>
                  <a:schemeClr val="accent2">
                    <a:lumMod val="50000"/>
                  </a:schemeClr>
                </a:solidFill>
                <a:latin typeface="Times New Roman" panose="02020603050405020304" pitchFamily="18" charset="0"/>
                <a:cs typeface="Times New Roman" panose="02020603050405020304" pitchFamily="18" charset="0"/>
              </a:rPr>
              <a:t>virtutis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memoriam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retinerent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neu</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perturbarentur</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animo</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hostiumque</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impetum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fortiter</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sustinerent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quod</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non</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longius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hostes</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aberant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quo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telum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adigi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posset</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proelii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committendi</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signum</a:t>
            </a:r>
            <a:r>
              <a:rPr lang="hr-HR" sz="2100" i="1" dirty="0">
                <a:solidFill>
                  <a:schemeClr val="accent2">
                    <a:lumMod val="50000"/>
                  </a:schemeClr>
                </a:solidFill>
                <a:latin typeface="Times New Roman" panose="02020603050405020304" pitchFamily="18" charset="0"/>
                <a:cs typeface="Times New Roman" panose="02020603050405020304" pitchFamily="18" charset="0"/>
              </a:rPr>
              <a:t> </a:t>
            </a:r>
            <a:r>
              <a:rPr lang="hr-HR" sz="2100" i="1" dirty="0" err="1">
                <a:solidFill>
                  <a:schemeClr val="accent2">
                    <a:lumMod val="50000"/>
                  </a:schemeClr>
                </a:solidFill>
                <a:latin typeface="Times New Roman" panose="02020603050405020304" pitchFamily="18" charset="0"/>
                <a:cs typeface="Times New Roman" panose="02020603050405020304" pitchFamily="18" charset="0"/>
              </a:rPr>
              <a:t>dedit</a:t>
            </a:r>
            <a:r>
              <a:rPr lang="hr-HR" sz="2100" i="1" dirty="0">
                <a:solidFill>
                  <a:schemeClr val="accent2">
                    <a:lumMod val="50000"/>
                  </a:schemeClr>
                </a:solidFill>
                <a:latin typeface="Times New Roman" panose="02020603050405020304" pitchFamily="18" charset="0"/>
                <a:cs typeface="Times New Roman" panose="02020603050405020304" pitchFamily="18" charset="0"/>
              </a:rPr>
              <a:t>.</a:t>
            </a:r>
            <a:endParaRPr lang="hr-HR" sz="2100" dirty="0">
              <a:solidFill>
                <a:schemeClr val="accent2">
                  <a:lumMod val="50000"/>
                </a:schemeClr>
              </a:solidFill>
              <a:latin typeface="Times New Roman" panose="02020603050405020304" pitchFamily="18" charset="0"/>
              <a:cs typeface="Times New Roman" panose="02020603050405020304" pitchFamily="18" charset="0"/>
            </a:endParaRPr>
          </a:p>
          <a:p>
            <a:pPr algn="r"/>
            <a:r>
              <a:rPr lang="hr-HR" sz="2100" dirty="0">
                <a:solidFill>
                  <a:schemeClr val="bg2">
                    <a:lumMod val="10000"/>
                  </a:schemeClr>
                </a:solidFill>
                <a:latin typeface="Times New Roman" panose="02020603050405020304" pitchFamily="18" charset="0"/>
                <a:cs typeface="Times New Roman" panose="02020603050405020304" pitchFamily="18" charset="0"/>
              </a:rPr>
              <a:t>(Cezar, </a:t>
            </a:r>
            <a:r>
              <a:rPr lang="hr-HR" sz="2100" i="1" dirty="0">
                <a:solidFill>
                  <a:schemeClr val="bg2">
                    <a:lumMod val="10000"/>
                  </a:schemeClr>
                </a:solidFill>
                <a:latin typeface="Times New Roman" panose="02020603050405020304" pitchFamily="18" charset="0"/>
                <a:cs typeface="Times New Roman" panose="02020603050405020304" pitchFamily="18" charset="0"/>
              </a:rPr>
              <a:t>O Galskom ratu</a:t>
            </a:r>
            <a:r>
              <a:rPr lang="hr-HR" sz="2100" dirty="0">
                <a:solidFill>
                  <a:schemeClr val="bg2">
                    <a:lumMod val="10000"/>
                  </a:schemeClr>
                </a:solidFill>
                <a:latin typeface="Times New Roman" panose="02020603050405020304" pitchFamily="18" charset="0"/>
                <a:cs typeface="Times New Roman" panose="02020603050405020304" pitchFamily="18" charset="0"/>
              </a:rPr>
              <a:t>, II, 19-21)</a:t>
            </a:r>
          </a:p>
        </p:txBody>
      </p:sp>
    </p:spTree>
    <p:extLst>
      <p:ext uri="{BB962C8B-B14F-4D97-AF65-F5344CB8AC3E}">
        <p14:creationId xmlns:p14="http://schemas.microsoft.com/office/powerpoint/2010/main" val="249022461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2716" y="1604573"/>
            <a:ext cx="10625328" cy="1815882"/>
          </a:xfrm>
          <a:prstGeom prst="rect">
            <a:avLst/>
          </a:prstGeom>
          <a:noFill/>
        </p:spPr>
        <p:txBody>
          <a:bodyPr wrap="square" rtlCol="0">
            <a:spAutoFit/>
          </a:bodyPr>
          <a:lstStyle/>
          <a:p>
            <a:pPr algn="just"/>
            <a:r>
              <a:rPr lang="hr-HR" sz="2800" i="1" dirty="0" err="1">
                <a:solidFill>
                  <a:schemeClr val="accent2">
                    <a:lumMod val="50000"/>
                  </a:schemeClr>
                </a:solidFill>
                <a:latin typeface="Times New Roman" panose="02020603050405020304" pitchFamily="18" charset="0"/>
                <a:cs typeface="Times New Roman" panose="02020603050405020304" pitchFamily="18" charset="0"/>
              </a:rPr>
              <a:t>Dictatore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habente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comitia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Caesare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consules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creantur</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Iulius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Caesar</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P.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Servilius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enim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erat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annus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quo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per</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leges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consulem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fieri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liceret</a:t>
            </a:r>
            <a:r>
              <a:rPr lang="hr-HR" sz="2800" i="1" dirty="0">
                <a:solidFill>
                  <a:schemeClr val="accent2">
                    <a:lumMod val="50000"/>
                  </a:schemeClr>
                </a:solidFill>
                <a:latin typeface="Times New Roman" panose="02020603050405020304" pitchFamily="18" charset="0"/>
                <a:cs typeface="Times New Roman" panose="02020603050405020304" pitchFamily="18" charset="0"/>
              </a:rPr>
              <a:t>.</a:t>
            </a:r>
          </a:p>
          <a:p>
            <a:pPr algn="just"/>
            <a:endParaRPr lang="hr-HR" sz="2800" i="1" dirty="0">
              <a:solidFill>
                <a:schemeClr val="accent2">
                  <a:lumMod val="50000"/>
                </a:schemeClr>
              </a:solidFill>
              <a:latin typeface="Times New Roman" panose="02020603050405020304" pitchFamily="18" charset="0"/>
              <a:cs typeface="Times New Roman" panose="02020603050405020304" pitchFamily="18" charset="0"/>
            </a:endParaRPr>
          </a:p>
          <a:p>
            <a:pPr algn="r"/>
            <a:r>
              <a:rPr lang="hr-HR" sz="2800" dirty="0">
                <a:solidFill>
                  <a:schemeClr val="bg2">
                    <a:lumMod val="10000"/>
                  </a:schemeClr>
                </a:solidFill>
                <a:latin typeface="Times New Roman" panose="02020603050405020304" pitchFamily="18" charset="0"/>
                <a:cs typeface="Times New Roman" panose="02020603050405020304" pitchFamily="18" charset="0"/>
              </a:rPr>
              <a:t>(Cezar, </a:t>
            </a:r>
            <a:r>
              <a:rPr lang="hr-HR" sz="2800" i="1" dirty="0">
                <a:solidFill>
                  <a:schemeClr val="bg2">
                    <a:lumMod val="10000"/>
                  </a:schemeClr>
                </a:solidFill>
                <a:latin typeface="Times New Roman" panose="02020603050405020304" pitchFamily="18" charset="0"/>
                <a:cs typeface="Times New Roman" panose="02020603050405020304" pitchFamily="18" charset="0"/>
              </a:rPr>
              <a:t>O građanskom ratu</a:t>
            </a:r>
            <a:r>
              <a:rPr lang="hr-HR" sz="2800" dirty="0">
                <a:solidFill>
                  <a:schemeClr val="bg2">
                    <a:lumMod val="10000"/>
                  </a:schemeClr>
                </a:solidFill>
                <a:latin typeface="Times New Roman" panose="02020603050405020304" pitchFamily="18" charset="0"/>
                <a:cs typeface="Times New Roman" panose="02020603050405020304" pitchFamily="18" charset="0"/>
              </a:rPr>
              <a:t>, III, 1,1)</a:t>
            </a:r>
          </a:p>
        </p:txBody>
      </p:sp>
      <p:pic>
        <p:nvPicPr>
          <p:cNvPr id="3" name="Picture 2"/>
          <p:cNvPicPr>
            <a:picLocks noChangeAspect="1"/>
          </p:cNvPicPr>
          <p:nvPr/>
        </p:nvPicPr>
        <p:blipFill>
          <a:blip r:embed="rId3"/>
          <a:stretch>
            <a:fillRect/>
          </a:stretch>
        </p:blipFill>
        <p:spPr>
          <a:xfrm>
            <a:off x="1466850" y="2700868"/>
            <a:ext cx="2628072" cy="4157132"/>
          </a:xfrm>
          <a:prstGeom prst="rect">
            <a:avLst/>
          </a:prstGeom>
          <a:effectLst>
            <a:softEdge rad="63500"/>
          </a:effectLst>
        </p:spPr>
      </p:pic>
      <p:sp>
        <p:nvSpPr>
          <p:cNvPr id="4" name="TextBox 3"/>
          <p:cNvSpPr txBox="1"/>
          <p:nvPr/>
        </p:nvSpPr>
        <p:spPr>
          <a:xfrm>
            <a:off x="4094922" y="5682974"/>
            <a:ext cx="6801678" cy="369332"/>
          </a:xfrm>
          <a:prstGeom prst="rect">
            <a:avLst/>
          </a:prstGeom>
          <a:noFill/>
        </p:spPr>
        <p:txBody>
          <a:bodyPr wrap="square" rtlCol="0">
            <a:spAutoFit/>
          </a:bodyPr>
          <a:lstStyle/>
          <a:p>
            <a:r>
              <a:rPr lang="hr-HR" b="1" dirty="0">
                <a:solidFill>
                  <a:schemeClr val="accent1">
                    <a:lumMod val="75000"/>
                  </a:schemeClr>
                </a:solidFill>
              </a:rPr>
              <a:t>Portret iz </a:t>
            </a:r>
            <a:r>
              <a:rPr lang="hr-HR" b="1" dirty="0" err="1">
                <a:solidFill>
                  <a:schemeClr val="accent1">
                    <a:lumMod val="75000"/>
                  </a:schemeClr>
                </a:solidFill>
              </a:rPr>
              <a:t>Tuskula</a:t>
            </a:r>
            <a:r>
              <a:rPr lang="hr-HR" dirty="0">
                <a:solidFill>
                  <a:schemeClr val="accent1">
                    <a:lumMod val="75000"/>
                  </a:schemeClr>
                </a:solidFill>
              </a:rPr>
              <a:t>; https://en.wikipedia.org/wiki/Julius_Caesar</a:t>
            </a:r>
          </a:p>
        </p:txBody>
      </p:sp>
    </p:spTree>
    <p:extLst>
      <p:ext uri="{BB962C8B-B14F-4D97-AF65-F5344CB8AC3E}">
        <p14:creationId xmlns:p14="http://schemas.microsoft.com/office/powerpoint/2010/main" val="1224898142"/>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normAutofit/>
          </a:bodyPr>
          <a:lstStyle/>
          <a:p>
            <a:r>
              <a:rPr lang="hr-HR" sz="2800" i="1" dirty="0" err="1"/>
              <a:t>Bellum</a:t>
            </a:r>
            <a:r>
              <a:rPr lang="hr-HR" sz="2800" i="1" dirty="0"/>
              <a:t> </a:t>
            </a:r>
            <a:r>
              <a:rPr lang="hr-HR" sz="2800" i="1" dirty="0" err="1"/>
              <a:t>Alexandrinum</a:t>
            </a:r>
            <a:r>
              <a:rPr lang="hr-HR" sz="2800" i="1" dirty="0"/>
              <a:t>, </a:t>
            </a:r>
            <a:r>
              <a:rPr lang="hr-HR" sz="2800" i="1" dirty="0" err="1"/>
              <a:t>Bellum</a:t>
            </a:r>
            <a:r>
              <a:rPr lang="hr-HR" sz="2800" i="1" dirty="0"/>
              <a:t> </a:t>
            </a:r>
            <a:r>
              <a:rPr lang="hr-HR" sz="2800" i="1" dirty="0" err="1"/>
              <a:t>Africum</a:t>
            </a:r>
            <a:r>
              <a:rPr lang="hr-HR" sz="2800" i="1" dirty="0"/>
              <a:t>, </a:t>
            </a:r>
            <a:r>
              <a:rPr lang="hr-HR" sz="2800" i="1" dirty="0" err="1"/>
              <a:t>Bellum</a:t>
            </a:r>
            <a:r>
              <a:rPr lang="hr-HR" sz="2800" i="1" dirty="0"/>
              <a:t> </a:t>
            </a:r>
            <a:r>
              <a:rPr lang="hr-HR" sz="2800" i="1" dirty="0" err="1"/>
              <a:t>Hispaniense</a:t>
            </a:r>
            <a:endParaRPr lang="hr-HR" sz="2800" i="1" dirty="0"/>
          </a:p>
          <a:p>
            <a:pPr lvl="1"/>
            <a:r>
              <a:rPr lang="hr-HR" sz="2400" dirty="0"/>
              <a:t>Nastavci Cezarova </a:t>
            </a:r>
            <a:r>
              <a:rPr lang="hr-HR" sz="2400" i="1" dirty="0"/>
              <a:t>Građanskog rata</a:t>
            </a:r>
            <a:r>
              <a:rPr lang="hr-HR" sz="2400" dirty="0"/>
              <a:t>, različiti stilovi</a:t>
            </a:r>
            <a:r>
              <a:rPr lang="hr-HR" sz="2400" i="1" dirty="0"/>
              <a:t> </a:t>
            </a:r>
          </a:p>
          <a:p>
            <a:pPr lvl="1"/>
            <a:r>
              <a:rPr lang="hr-HR" sz="2400" dirty="0"/>
              <a:t>Za „Aleksandrijski rat” autor je vjerojatno također Aulo </a:t>
            </a:r>
            <a:r>
              <a:rPr lang="hr-HR" sz="2400" dirty="0" err="1"/>
              <a:t>Hircije</a:t>
            </a:r>
            <a:endParaRPr lang="hr-HR" sz="2400" dirty="0"/>
          </a:p>
          <a:p>
            <a:pPr lvl="1"/>
            <a:r>
              <a:rPr lang="hr-HR" sz="2400" dirty="0"/>
              <a:t>Više</a:t>
            </a:r>
            <a:r>
              <a:rPr lang="hr-HR" sz="2400" i="1" dirty="0"/>
              <a:t> </a:t>
            </a:r>
            <a:r>
              <a:rPr lang="hr-HR" sz="2400" i="1" dirty="0" err="1"/>
              <a:t>commentarii</a:t>
            </a:r>
            <a:r>
              <a:rPr lang="hr-HR" sz="2400" i="1" dirty="0"/>
              <a:t> </a:t>
            </a:r>
            <a:r>
              <a:rPr lang="hr-HR" sz="2400" dirty="0"/>
              <a:t>nego povijest</a:t>
            </a:r>
            <a:r>
              <a:rPr lang="hr-HR" sz="2400" i="1" dirty="0"/>
              <a:t> </a:t>
            </a:r>
          </a:p>
        </p:txBody>
      </p:sp>
    </p:spTree>
    <p:extLst>
      <p:ext uri="{BB962C8B-B14F-4D97-AF65-F5344CB8AC3E}">
        <p14:creationId xmlns:p14="http://schemas.microsoft.com/office/powerpoint/2010/main" val="577591961"/>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35828"/>
            <a:ext cx="9601196" cy="1303867"/>
          </a:xfrm>
        </p:spPr>
        <p:txBody>
          <a:bodyPr>
            <a:normAutofit fontScale="90000"/>
          </a:bodyPr>
          <a:lstStyle/>
          <a:p>
            <a:r>
              <a:rPr lang="hr-HR" b="1" dirty="0">
                <a:effectLst>
                  <a:outerShdw blurRad="38100" dist="38100" dir="2700000" algn="tl">
                    <a:srgbClr val="000000">
                      <a:alpha val="43137"/>
                    </a:srgbClr>
                  </a:outerShdw>
                </a:effectLst>
                <a:latin typeface="+mn-lt"/>
              </a:rPr>
              <a:t>Gaj </a:t>
            </a:r>
            <a:r>
              <a:rPr lang="hr-HR" b="1" dirty="0" err="1">
                <a:effectLst>
                  <a:outerShdw blurRad="38100" dist="38100" dir="2700000" algn="tl">
                    <a:srgbClr val="000000">
                      <a:alpha val="43137"/>
                    </a:srgbClr>
                  </a:outerShdw>
                </a:effectLst>
                <a:latin typeface="+mn-lt"/>
              </a:rPr>
              <a:t>Salustije</a:t>
            </a:r>
            <a:r>
              <a:rPr lang="hr-HR" b="1" dirty="0">
                <a:effectLst>
                  <a:outerShdw blurRad="38100" dist="38100" dir="2700000" algn="tl">
                    <a:srgbClr val="000000">
                      <a:alpha val="43137"/>
                    </a:srgbClr>
                  </a:outerShdw>
                </a:effectLst>
                <a:latin typeface="+mn-lt"/>
              </a:rPr>
              <a:t> </a:t>
            </a:r>
            <a:r>
              <a:rPr lang="hr-HR" b="1" dirty="0" err="1">
                <a:effectLst>
                  <a:outerShdw blurRad="38100" dist="38100" dir="2700000" algn="tl">
                    <a:srgbClr val="000000">
                      <a:alpha val="43137"/>
                    </a:srgbClr>
                  </a:outerShdw>
                </a:effectLst>
                <a:latin typeface="+mn-lt"/>
              </a:rPr>
              <a:t>Krisp</a:t>
            </a:r>
            <a:br>
              <a:rPr lang="hr-HR" b="1" dirty="0">
                <a:effectLst>
                  <a:outerShdw blurRad="38100" dist="38100" dir="2700000" algn="tl">
                    <a:srgbClr val="000000">
                      <a:alpha val="43137"/>
                    </a:srgbClr>
                  </a:outerShdw>
                </a:effectLst>
                <a:latin typeface="+mn-lt"/>
              </a:rPr>
            </a:br>
            <a:r>
              <a:rPr lang="hr-HR" i="1" dirty="0" err="1">
                <a:latin typeface="+mn-lt"/>
              </a:rPr>
              <a:t>Gaius</a:t>
            </a:r>
            <a:r>
              <a:rPr lang="hr-HR" i="1" dirty="0">
                <a:latin typeface="+mn-lt"/>
              </a:rPr>
              <a:t> </a:t>
            </a:r>
            <a:r>
              <a:rPr lang="hr-HR" i="1" dirty="0" err="1">
                <a:latin typeface="+mn-lt"/>
              </a:rPr>
              <a:t>Sallustius</a:t>
            </a:r>
            <a:r>
              <a:rPr lang="hr-HR" i="1" dirty="0">
                <a:latin typeface="+mn-lt"/>
              </a:rPr>
              <a:t> </a:t>
            </a:r>
            <a:r>
              <a:rPr lang="hr-HR" i="1" dirty="0" err="1">
                <a:latin typeface="+mn-lt"/>
              </a:rPr>
              <a:t>Crispus</a:t>
            </a:r>
            <a:endParaRPr lang="hr-HR" dirty="0">
              <a:latin typeface="+mn-lt"/>
            </a:endParaRPr>
          </a:p>
        </p:txBody>
      </p:sp>
      <p:sp>
        <p:nvSpPr>
          <p:cNvPr id="3" name="Content Placeholder 2"/>
          <p:cNvSpPr>
            <a:spLocks noGrp="1"/>
          </p:cNvSpPr>
          <p:nvPr>
            <p:ph idx="1"/>
          </p:nvPr>
        </p:nvSpPr>
        <p:spPr>
          <a:xfrm>
            <a:off x="896112" y="2450592"/>
            <a:ext cx="10991088" cy="3767328"/>
          </a:xfrm>
        </p:spPr>
        <p:txBody>
          <a:bodyPr>
            <a:normAutofit lnSpcReduction="10000"/>
          </a:bodyPr>
          <a:lstStyle/>
          <a:p>
            <a:r>
              <a:rPr lang="hr-HR" sz="2800" dirty="0">
                <a:latin typeface="+mn-lt"/>
              </a:rPr>
              <a:t>86.-35.g.pr.Kr., bogati plebejac iz </a:t>
            </a:r>
            <a:r>
              <a:rPr lang="hr-HR" sz="2800" dirty="0" err="1">
                <a:latin typeface="+mn-lt"/>
              </a:rPr>
              <a:t>Amiterna</a:t>
            </a:r>
            <a:endParaRPr lang="hr-HR" sz="2800" dirty="0">
              <a:latin typeface="+mn-lt"/>
            </a:endParaRPr>
          </a:p>
          <a:p>
            <a:r>
              <a:rPr lang="hr-HR" sz="2800" dirty="0"/>
              <a:t>52. pučki tribun, protiv </a:t>
            </a:r>
            <a:r>
              <a:rPr lang="hr-HR" sz="2800" dirty="0" err="1"/>
              <a:t>Milona</a:t>
            </a:r>
            <a:r>
              <a:rPr lang="hr-HR" sz="2800" dirty="0"/>
              <a:t> i Cicerona</a:t>
            </a:r>
            <a:endParaRPr lang="hr-HR" sz="2800" dirty="0">
              <a:latin typeface="+mn-lt"/>
            </a:endParaRPr>
          </a:p>
          <a:p>
            <a:r>
              <a:rPr lang="hr-HR" sz="2800" dirty="0">
                <a:latin typeface="+mn-lt"/>
              </a:rPr>
              <a:t>50.g.pr.Kr. izbačen iz Senata zbog nemorala, 49. ga Cezar vratio</a:t>
            </a:r>
          </a:p>
          <a:p>
            <a:pPr lvl="1"/>
            <a:r>
              <a:rPr lang="fr-FR" sz="2800" i="1" dirty="0">
                <a:latin typeface="+mn-lt"/>
              </a:rPr>
              <a:t>homo vit</a:t>
            </a:r>
            <a:r>
              <a:rPr lang="hr-HR" sz="2800" i="1" dirty="0"/>
              <a:t>a </a:t>
            </a:r>
            <a:r>
              <a:rPr lang="fr-FR" sz="2800" i="1" dirty="0">
                <a:latin typeface="+mn-lt"/>
              </a:rPr>
              <a:t>et </a:t>
            </a:r>
            <a:r>
              <a:rPr lang="fr-FR" sz="2800" i="1" dirty="0" err="1">
                <a:latin typeface="+mn-lt"/>
              </a:rPr>
              <a:t>scriptis</a:t>
            </a:r>
            <a:r>
              <a:rPr lang="fr-FR" sz="2800" i="1" dirty="0">
                <a:latin typeface="+mn-lt"/>
              </a:rPr>
              <a:t> </a:t>
            </a:r>
            <a:r>
              <a:rPr lang="fr-FR" sz="2800" i="1" dirty="0" err="1">
                <a:latin typeface="+mn-lt"/>
              </a:rPr>
              <a:t>monstruosus</a:t>
            </a:r>
            <a:endParaRPr lang="hr-HR" sz="2800" i="1" dirty="0">
              <a:latin typeface="+mn-lt"/>
            </a:endParaRPr>
          </a:p>
          <a:p>
            <a:r>
              <a:rPr lang="hr-HR" sz="2800" dirty="0">
                <a:latin typeface="+mn-lt"/>
              </a:rPr>
              <a:t>Borio se za Cezara u Iliriku, bio 46. </a:t>
            </a:r>
            <a:r>
              <a:rPr lang="hr-HR" sz="2800" dirty="0" err="1">
                <a:latin typeface="+mn-lt"/>
              </a:rPr>
              <a:t>propretor</a:t>
            </a:r>
            <a:r>
              <a:rPr lang="hr-HR" sz="2800" dirty="0">
                <a:latin typeface="+mn-lt"/>
              </a:rPr>
              <a:t> u Africi Novoj (optužen za pronevjeru)</a:t>
            </a:r>
          </a:p>
          <a:p>
            <a:r>
              <a:rPr lang="hr-HR" sz="2800" dirty="0">
                <a:latin typeface="+mn-lt"/>
              </a:rPr>
              <a:t>44.-34. bavi se pisanjem u kući blizu </a:t>
            </a:r>
            <a:r>
              <a:rPr lang="hr-HR" sz="2800" dirty="0" err="1">
                <a:latin typeface="+mn-lt"/>
              </a:rPr>
              <a:t>Kvirinala</a:t>
            </a:r>
            <a:r>
              <a:rPr lang="hr-HR" sz="2800" dirty="0">
                <a:latin typeface="+mn-lt"/>
              </a:rPr>
              <a:t> (</a:t>
            </a:r>
            <a:r>
              <a:rPr lang="hr-HR" sz="2800" i="1" dirty="0" err="1">
                <a:latin typeface="+mn-lt"/>
              </a:rPr>
              <a:t>horti</a:t>
            </a:r>
            <a:r>
              <a:rPr lang="hr-HR" sz="2800" i="1" dirty="0">
                <a:latin typeface="+mn-lt"/>
              </a:rPr>
              <a:t> </a:t>
            </a:r>
            <a:r>
              <a:rPr lang="hr-HR" sz="2800" i="1" dirty="0" err="1">
                <a:latin typeface="+mn-lt"/>
              </a:rPr>
              <a:t>Sallustiani</a:t>
            </a:r>
            <a:r>
              <a:rPr lang="hr-HR" sz="2800" dirty="0">
                <a:latin typeface="+mn-lt"/>
              </a:rPr>
              <a:t>)</a:t>
            </a:r>
          </a:p>
        </p:txBody>
      </p:sp>
    </p:spTree>
    <p:extLst>
      <p:ext uri="{BB962C8B-B14F-4D97-AF65-F5344CB8AC3E}">
        <p14:creationId xmlns:p14="http://schemas.microsoft.com/office/powerpoint/2010/main" val="1094009108"/>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014" y="650439"/>
            <a:ext cx="9601196" cy="1303867"/>
          </a:xfrm>
        </p:spPr>
        <p:txBody>
          <a:bodyPr/>
          <a:lstStyle/>
          <a:p>
            <a:r>
              <a:rPr lang="hr-HR" dirty="0">
                <a:latin typeface="+mn-lt"/>
              </a:rPr>
              <a:t>Djela</a:t>
            </a:r>
          </a:p>
        </p:txBody>
      </p:sp>
      <p:sp>
        <p:nvSpPr>
          <p:cNvPr id="3" name="Content Placeholder 2"/>
          <p:cNvSpPr>
            <a:spLocks noGrp="1"/>
          </p:cNvSpPr>
          <p:nvPr>
            <p:ph idx="1"/>
          </p:nvPr>
        </p:nvSpPr>
        <p:spPr>
          <a:xfrm>
            <a:off x="699248" y="1954306"/>
            <a:ext cx="10990728" cy="4318478"/>
          </a:xfrm>
        </p:spPr>
        <p:txBody>
          <a:bodyPr>
            <a:normAutofit/>
          </a:bodyPr>
          <a:lstStyle/>
          <a:p>
            <a:r>
              <a:rPr lang="hr-HR" b="1" i="1" dirty="0" err="1">
                <a:latin typeface="+mn-lt"/>
              </a:rPr>
              <a:t>Bellum</a:t>
            </a:r>
            <a:r>
              <a:rPr lang="hr-HR" b="1" i="1" dirty="0">
                <a:latin typeface="+mn-lt"/>
              </a:rPr>
              <a:t> </a:t>
            </a:r>
            <a:r>
              <a:rPr lang="hr-HR" b="1" i="1" dirty="0" err="1">
                <a:latin typeface="+mn-lt"/>
              </a:rPr>
              <a:t>Catilinae</a:t>
            </a:r>
            <a:r>
              <a:rPr lang="hr-HR" b="1" i="1" dirty="0">
                <a:latin typeface="+mn-lt"/>
              </a:rPr>
              <a:t> / De </a:t>
            </a:r>
            <a:r>
              <a:rPr lang="hr-HR" b="1" i="1" dirty="0" err="1">
                <a:latin typeface="+mn-lt"/>
              </a:rPr>
              <a:t>Catilinae</a:t>
            </a:r>
            <a:r>
              <a:rPr lang="hr-HR" b="1" i="1" dirty="0">
                <a:latin typeface="+mn-lt"/>
              </a:rPr>
              <a:t> </a:t>
            </a:r>
            <a:r>
              <a:rPr lang="hr-HR" b="1" i="1" dirty="0" err="1">
                <a:latin typeface="+mn-lt"/>
              </a:rPr>
              <a:t>coniuratione</a:t>
            </a:r>
            <a:r>
              <a:rPr lang="hr-HR" b="1" i="1" dirty="0">
                <a:latin typeface="+mn-lt"/>
              </a:rPr>
              <a:t> </a:t>
            </a:r>
            <a:r>
              <a:rPr lang="hr-HR" dirty="0">
                <a:latin typeface="+mn-lt"/>
              </a:rPr>
              <a:t>(43.)</a:t>
            </a:r>
          </a:p>
          <a:p>
            <a:pPr lvl="1"/>
            <a:r>
              <a:rPr lang="hr-HR" dirty="0">
                <a:latin typeface="+mn-lt"/>
              </a:rPr>
              <a:t>Monografija, opravdava Cezarovu ulogu u uroti</a:t>
            </a:r>
          </a:p>
          <a:p>
            <a:pPr lvl="1"/>
            <a:r>
              <a:rPr lang="hr-HR" dirty="0">
                <a:latin typeface="+mn-lt"/>
              </a:rPr>
              <a:t>Kontrast pokvarene sadašnjosti s idealističkom prošlosti</a:t>
            </a:r>
          </a:p>
          <a:p>
            <a:r>
              <a:rPr lang="hr-HR" b="1" i="1" dirty="0" err="1">
                <a:latin typeface="+mn-lt"/>
              </a:rPr>
              <a:t>Bellum</a:t>
            </a:r>
            <a:r>
              <a:rPr lang="hr-HR" b="1" i="1" dirty="0">
                <a:latin typeface="+mn-lt"/>
              </a:rPr>
              <a:t> </a:t>
            </a:r>
            <a:r>
              <a:rPr lang="hr-HR" b="1" i="1" dirty="0" err="1">
                <a:latin typeface="+mn-lt"/>
              </a:rPr>
              <a:t>Iugurthinum</a:t>
            </a:r>
            <a:r>
              <a:rPr lang="hr-HR" b="1" i="1" dirty="0">
                <a:latin typeface="+mn-lt"/>
              </a:rPr>
              <a:t> </a:t>
            </a:r>
            <a:r>
              <a:rPr lang="hr-HR" dirty="0">
                <a:latin typeface="+mn-lt"/>
              </a:rPr>
              <a:t>(43.)</a:t>
            </a:r>
          </a:p>
          <a:p>
            <a:pPr lvl="1"/>
            <a:r>
              <a:rPr lang="hr-HR" dirty="0">
                <a:latin typeface="+mn-lt"/>
              </a:rPr>
              <a:t>Rat s </a:t>
            </a:r>
            <a:r>
              <a:rPr lang="hr-HR" dirty="0" err="1">
                <a:latin typeface="+mn-lt"/>
              </a:rPr>
              <a:t>numidijskim</a:t>
            </a:r>
            <a:r>
              <a:rPr lang="hr-HR" dirty="0">
                <a:latin typeface="+mn-lt"/>
              </a:rPr>
              <a:t> kraljem </a:t>
            </a:r>
            <a:r>
              <a:rPr lang="hr-HR" dirty="0" err="1">
                <a:latin typeface="+mn-lt"/>
              </a:rPr>
              <a:t>Jugurtom</a:t>
            </a:r>
            <a:r>
              <a:rPr lang="hr-HR" dirty="0">
                <a:latin typeface="+mn-lt"/>
              </a:rPr>
              <a:t> (111-106); kritika korumpiranih </a:t>
            </a:r>
            <a:r>
              <a:rPr lang="hr-HR" dirty="0" err="1">
                <a:latin typeface="+mn-lt"/>
              </a:rPr>
              <a:t>optimata</a:t>
            </a:r>
            <a:r>
              <a:rPr lang="hr-HR" dirty="0">
                <a:latin typeface="+mn-lt"/>
              </a:rPr>
              <a:t> i uspjeh Marija (Cezarov tetak)</a:t>
            </a:r>
          </a:p>
          <a:p>
            <a:r>
              <a:rPr lang="hr-HR" i="1" dirty="0" err="1">
                <a:latin typeface="+mn-lt"/>
              </a:rPr>
              <a:t>Historiae</a:t>
            </a:r>
            <a:r>
              <a:rPr lang="hr-HR" i="1" dirty="0">
                <a:latin typeface="+mn-lt"/>
              </a:rPr>
              <a:t> </a:t>
            </a:r>
            <a:r>
              <a:rPr lang="hr-HR" i="1" dirty="0" err="1">
                <a:latin typeface="+mn-lt"/>
              </a:rPr>
              <a:t>lib</a:t>
            </a:r>
            <a:r>
              <a:rPr lang="hr-HR" i="1" dirty="0">
                <a:latin typeface="+mn-lt"/>
              </a:rPr>
              <a:t>. XVI </a:t>
            </a:r>
            <a:r>
              <a:rPr lang="hr-HR" dirty="0">
                <a:latin typeface="+mn-lt"/>
              </a:rPr>
              <a:t>(39.)</a:t>
            </a:r>
          </a:p>
          <a:p>
            <a:pPr lvl="1"/>
            <a:r>
              <a:rPr lang="hr-HR" dirty="0"/>
              <a:t>Povijest </a:t>
            </a:r>
            <a:r>
              <a:rPr lang="hr-HR" dirty="0">
                <a:latin typeface="+mn-lt"/>
              </a:rPr>
              <a:t>od 78.-67.pr.Kr.; </a:t>
            </a:r>
            <a:r>
              <a:rPr lang="hr-HR" dirty="0"/>
              <a:t>sačuvani mnogi fragmenti: većina </a:t>
            </a:r>
            <a:r>
              <a:rPr lang="hr-HR" dirty="0" err="1"/>
              <a:t>proemija</a:t>
            </a:r>
            <a:r>
              <a:rPr lang="hr-HR" dirty="0"/>
              <a:t>, 4 </a:t>
            </a:r>
            <a:r>
              <a:rPr lang="hr-HR" dirty="0">
                <a:latin typeface="+mn-lt"/>
              </a:rPr>
              <a:t>govora, dva pisma</a:t>
            </a:r>
          </a:p>
          <a:p>
            <a:r>
              <a:rPr lang="hr-HR" dirty="0">
                <a:latin typeface="+mn-lt"/>
              </a:rPr>
              <a:t>Neautentično:</a:t>
            </a:r>
            <a:r>
              <a:rPr lang="hr-HR" i="1" dirty="0">
                <a:latin typeface="+mn-lt"/>
              </a:rPr>
              <a:t> </a:t>
            </a:r>
            <a:r>
              <a:rPr lang="hr-HR" i="1" dirty="0" err="1">
                <a:latin typeface="+mn-lt"/>
              </a:rPr>
              <a:t>Invectiva</a:t>
            </a:r>
            <a:r>
              <a:rPr lang="hr-HR" i="1" dirty="0">
                <a:latin typeface="+mn-lt"/>
              </a:rPr>
              <a:t> </a:t>
            </a:r>
            <a:r>
              <a:rPr lang="hr-HR" i="1" dirty="0" err="1">
                <a:latin typeface="+mn-lt"/>
              </a:rPr>
              <a:t>in</a:t>
            </a:r>
            <a:r>
              <a:rPr lang="hr-HR" i="1" dirty="0">
                <a:latin typeface="+mn-lt"/>
              </a:rPr>
              <a:t> </a:t>
            </a:r>
            <a:r>
              <a:rPr lang="hr-HR" i="1" dirty="0" err="1">
                <a:latin typeface="+mn-lt"/>
              </a:rPr>
              <a:t>Ciceronem</a:t>
            </a:r>
            <a:r>
              <a:rPr lang="hr-HR" i="1" dirty="0">
                <a:latin typeface="+mn-lt"/>
              </a:rPr>
              <a:t>; </a:t>
            </a:r>
            <a:r>
              <a:rPr lang="hr-HR" i="1" dirty="0" err="1">
                <a:latin typeface="+mn-lt"/>
              </a:rPr>
              <a:t>Epistulae</a:t>
            </a:r>
            <a:r>
              <a:rPr lang="hr-HR" i="1" dirty="0">
                <a:latin typeface="+mn-lt"/>
              </a:rPr>
              <a:t> ad </a:t>
            </a:r>
            <a:r>
              <a:rPr lang="hr-HR" i="1" dirty="0" err="1">
                <a:latin typeface="+mn-lt"/>
              </a:rPr>
              <a:t>Caesarem</a:t>
            </a:r>
            <a:r>
              <a:rPr lang="hr-HR" i="1" dirty="0">
                <a:latin typeface="+mn-lt"/>
              </a:rPr>
              <a:t> </a:t>
            </a:r>
            <a:r>
              <a:rPr lang="hr-HR" i="1" dirty="0" err="1">
                <a:latin typeface="+mn-lt"/>
              </a:rPr>
              <a:t>senem</a:t>
            </a:r>
            <a:r>
              <a:rPr lang="hr-HR" i="1" dirty="0">
                <a:latin typeface="+mn-lt"/>
              </a:rPr>
              <a:t> de </a:t>
            </a:r>
            <a:r>
              <a:rPr lang="hr-HR" i="1" dirty="0" err="1">
                <a:latin typeface="+mn-lt"/>
              </a:rPr>
              <a:t>re</a:t>
            </a:r>
            <a:r>
              <a:rPr lang="hr-HR" i="1" dirty="0">
                <a:latin typeface="+mn-lt"/>
              </a:rPr>
              <a:t> </a:t>
            </a:r>
            <a:r>
              <a:rPr lang="hr-HR" i="1" dirty="0" err="1">
                <a:latin typeface="+mn-lt"/>
              </a:rPr>
              <a:t>publica</a:t>
            </a:r>
            <a:r>
              <a:rPr lang="hr-HR" i="1" dirty="0">
                <a:latin typeface="+mn-lt"/>
              </a:rPr>
              <a:t> </a:t>
            </a:r>
            <a:r>
              <a:rPr lang="hr-HR" dirty="0">
                <a:latin typeface="+mn-lt"/>
              </a:rPr>
              <a:t>(2 pisma)</a:t>
            </a:r>
          </a:p>
        </p:txBody>
      </p:sp>
    </p:spTree>
    <p:extLst>
      <p:ext uri="{BB962C8B-B14F-4D97-AF65-F5344CB8AC3E}">
        <p14:creationId xmlns:p14="http://schemas.microsoft.com/office/powerpoint/2010/main" val="4254885575"/>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mn-lt"/>
              </a:rPr>
              <a:t>Stil</a:t>
            </a:r>
          </a:p>
        </p:txBody>
      </p:sp>
      <p:sp>
        <p:nvSpPr>
          <p:cNvPr id="3" name="Content Placeholder 2"/>
          <p:cNvSpPr>
            <a:spLocks noGrp="1"/>
          </p:cNvSpPr>
          <p:nvPr>
            <p:ph idx="1"/>
          </p:nvPr>
        </p:nvSpPr>
        <p:spPr/>
        <p:txBody>
          <a:bodyPr/>
          <a:lstStyle/>
          <a:p>
            <a:r>
              <a:rPr lang="hr-HR" dirty="0">
                <a:latin typeface="+mn-lt"/>
              </a:rPr>
              <a:t>„Zakučast”, nespretan jezik, pun kraćenja, arhaizama i antiteza</a:t>
            </a:r>
          </a:p>
          <a:p>
            <a:r>
              <a:rPr lang="hr-HR" dirty="0"/>
              <a:t>Izbjegava subordinaciju, ritmičke klauzule, pomoćne glagole…</a:t>
            </a:r>
            <a:endParaRPr lang="hr-HR" dirty="0">
              <a:latin typeface="+mn-lt"/>
            </a:endParaRPr>
          </a:p>
          <a:p>
            <a:r>
              <a:rPr lang="hr-HR" dirty="0"/>
              <a:t>Motivacijski govori, karakterizacija likova</a:t>
            </a:r>
            <a:endParaRPr lang="hr-HR" dirty="0">
              <a:latin typeface="+mn-lt"/>
            </a:endParaRPr>
          </a:p>
          <a:p>
            <a:r>
              <a:rPr lang="hr-HR" dirty="0">
                <a:latin typeface="+mn-lt"/>
              </a:rPr>
              <a:t>Povijest koja odgaja (političare) i uvjerava čitatelja</a:t>
            </a:r>
          </a:p>
          <a:p>
            <a:pPr lvl="1"/>
            <a:r>
              <a:rPr lang="hr-HR" dirty="0"/>
              <a:t>Usmjerena na određene krizne točke u prošlosti</a:t>
            </a:r>
          </a:p>
          <a:p>
            <a:pPr lvl="1"/>
            <a:r>
              <a:rPr lang="hr-HR" dirty="0">
                <a:latin typeface="+mn-lt"/>
              </a:rPr>
              <a:t>Kraća djela (</a:t>
            </a:r>
            <a:r>
              <a:rPr lang="hr-HR" dirty="0" err="1">
                <a:latin typeface="+mn-lt"/>
              </a:rPr>
              <a:t>neoterički</a:t>
            </a:r>
            <a:r>
              <a:rPr lang="hr-HR" dirty="0">
                <a:latin typeface="+mn-lt"/>
              </a:rPr>
              <a:t>)</a:t>
            </a:r>
          </a:p>
        </p:txBody>
      </p:sp>
      <p:pic>
        <p:nvPicPr>
          <p:cNvPr id="4" name="Picture 3"/>
          <p:cNvPicPr>
            <a:picLocks noChangeAspect="1"/>
          </p:cNvPicPr>
          <p:nvPr/>
        </p:nvPicPr>
        <p:blipFill>
          <a:blip r:embed="rId2"/>
          <a:stretch>
            <a:fillRect/>
          </a:stretch>
        </p:blipFill>
        <p:spPr>
          <a:xfrm>
            <a:off x="9015663" y="2461572"/>
            <a:ext cx="2502317" cy="3685230"/>
          </a:xfrm>
          <a:prstGeom prst="rect">
            <a:avLst/>
          </a:prstGeom>
        </p:spPr>
      </p:pic>
      <p:sp>
        <p:nvSpPr>
          <p:cNvPr id="5" name="TextBox 4"/>
          <p:cNvSpPr txBox="1"/>
          <p:nvPr/>
        </p:nvSpPr>
        <p:spPr>
          <a:xfrm>
            <a:off x="6448926" y="5980552"/>
            <a:ext cx="2967790" cy="261610"/>
          </a:xfrm>
          <a:prstGeom prst="rect">
            <a:avLst/>
          </a:prstGeom>
          <a:noFill/>
        </p:spPr>
        <p:txBody>
          <a:bodyPr wrap="square" rtlCol="0">
            <a:spAutoFit/>
          </a:bodyPr>
          <a:lstStyle/>
          <a:p>
            <a:r>
              <a:rPr lang="hr-HR" sz="1100" dirty="0">
                <a:solidFill>
                  <a:schemeClr val="accent1">
                    <a:lumMod val="75000"/>
                  </a:schemeClr>
                </a:solidFill>
              </a:rPr>
              <a:t>http://www.persona.rin.ru/eng/images/28268.jpg</a:t>
            </a:r>
          </a:p>
        </p:txBody>
      </p:sp>
    </p:spTree>
    <p:extLst>
      <p:ext uri="{BB962C8B-B14F-4D97-AF65-F5344CB8AC3E}">
        <p14:creationId xmlns:p14="http://schemas.microsoft.com/office/powerpoint/2010/main" val="212215487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 y="987552"/>
            <a:ext cx="10881360" cy="5262979"/>
          </a:xfrm>
          <a:prstGeom prst="rect">
            <a:avLst/>
          </a:prstGeom>
          <a:noFill/>
        </p:spPr>
        <p:txBody>
          <a:bodyPr wrap="square" rtlCol="0">
            <a:spAutoFit/>
          </a:bodyPr>
          <a:lstStyle/>
          <a:p>
            <a:pPr algn="just"/>
            <a:r>
              <a:rPr lang="hr-HR" sz="2800" i="1" dirty="0" err="1">
                <a:solidFill>
                  <a:schemeClr val="accent2">
                    <a:lumMod val="50000"/>
                  </a:schemeClr>
                </a:solidFill>
                <a:latin typeface="Times New Roman" panose="02020603050405020304" pitchFamily="18" charset="0"/>
                <a:cs typeface="Times New Roman" panose="02020603050405020304" pitchFamily="18" charset="0"/>
              </a:rPr>
              <a:t>Igitur</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domi</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militiaeque</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boni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mores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colebantur</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concordia</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maxuma</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minuma</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avaritia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erat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bonumque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apud</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eos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non</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legibus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magis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natura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valebat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Iurgia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discordias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simultates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hostibus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exercebant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cives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civibus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de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virtute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certabant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In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suppliciis</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deorum</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magnifici</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domi</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parci,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amicos</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fideles</a:t>
            </a:r>
            <a:r>
              <a:rPr lang="hr-HR" sz="2800" b="1"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erant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Duabus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his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artibus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audacia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bello</a:t>
            </a:r>
            <a:r>
              <a:rPr lang="hr-HR" sz="2800" i="1" dirty="0">
                <a:solidFill>
                  <a:schemeClr val="accent2">
                    <a:lumMod val="50000"/>
                  </a:schemeClr>
                </a:solidFill>
                <a:latin typeface="Times New Roman" panose="02020603050405020304" pitchFamily="18" charset="0"/>
                <a:cs typeface="Times New Roman" panose="02020603050405020304" pitchFamily="18" charset="0"/>
              </a:rPr>
              <a:t>, ubi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pax</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evenerat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aequitate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seque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remque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publicam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curabant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Quarum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rerum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ego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maxuma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b="1" i="1" dirty="0" err="1">
                <a:solidFill>
                  <a:schemeClr val="accent2">
                    <a:lumMod val="50000"/>
                  </a:schemeClr>
                </a:solidFill>
                <a:latin typeface="Times New Roman" panose="02020603050405020304" pitchFamily="18" charset="0"/>
                <a:cs typeface="Times New Roman" panose="02020603050405020304" pitchFamily="18" charset="0"/>
              </a:rPr>
              <a:t>documenta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haec</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habeo</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quod</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bello</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saepius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vindicatum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est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eos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contra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imperium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hostem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pugnaverant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quique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tardius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revocati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proelio</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excesserant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signa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relinquere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aut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pulsi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loco</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cedere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ausi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erant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in</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pace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vero</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quod</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beneficiis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magis</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metu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imperium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agitabant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et</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accepta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iniuria</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ignoscere</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quam</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persequi</a:t>
            </a:r>
            <a:r>
              <a:rPr lang="hr-HR" sz="2800" i="1" dirty="0">
                <a:solidFill>
                  <a:schemeClr val="accent2">
                    <a:lumMod val="50000"/>
                  </a:schemeClr>
                </a:solidFill>
                <a:latin typeface="Times New Roman" panose="02020603050405020304" pitchFamily="18" charset="0"/>
                <a:cs typeface="Times New Roman" panose="02020603050405020304" pitchFamily="18" charset="0"/>
              </a:rPr>
              <a:t> </a:t>
            </a:r>
            <a:r>
              <a:rPr lang="hr-HR" sz="2800" i="1" dirty="0" err="1">
                <a:solidFill>
                  <a:schemeClr val="accent2">
                    <a:lumMod val="50000"/>
                  </a:schemeClr>
                </a:solidFill>
                <a:latin typeface="Times New Roman" panose="02020603050405020304" pitchFamily="18" charset="0"/>
                <a:cs typeface="Times New Roman" panose="02020603050405020304" pitchFamily="18" charset="0"/>
              </a:rPr>
              <a:t>malebant</a:t>
            </a:r>
            <a:r>
              <a:rPr lang="hr-HR" sz="2800" i="1" dirty="0">
                <a:solidFill>
                  <a:schemeClr val="accent2">
                    <a:lumMod val="50000"/>
                  </a:schemeClr>
                </a:solidFill>
                <a:latin typeface="Times New Roman" panose="02020603050405020304" pitchFamily="18" charset="0"/>
                <a:cs typeface="Times New Roman" panose="02020603050405020304" pitchFamily="18" charset="0"/>
              </a:rPr>
              <a:t>.</a:t>
            </a:r>
          </a:p>
          <a:p>
            <a:pPr algn="r"/>
            <a:r>
              <a:rPr lang="hr-HR" sz="2800" dirty="0">
                <a:solidFill>
                  <a:schemeClr val="bg2">
                    <a:lumMod val="10000"/>
                  </a:schemeClr>
                </a:solidFill>
                <a:latin typeface="Times New Roman" panose="02020603050405020304" pitchFamily="18" charset="0"/>
                <a:cs typeface="Times New Roman" panose="02020603050405020304" pitchFamily="18" charset="0"/>
              </a:rPr>
              <a:t>(</a:t>
            </a:r>
            <a:r>
              <a:rPr lang="hr-HR" sz="2800" dirty="0" err="1">
                <a:solidFill>
                  <a:schemeClr val="bg2">
                    <a:lumMod val="10000"/>
                  </a:schemeClr>
                </a:solidFill>
                <a:latin typeface="Times New Roman" panose="02020603050405020304" pitchFamily="18" charset="0"/>
                <a:cs typeface="Times New Roman" panose="02020603050405020304" pitchFamily="18" charset="0"/>
              </a:rPr>
              <a:t>Salustije</a:t>
            </a:r>
            <a:r>
              <a:rPr lang="hr-HR" sz="2800" dirty="0">
                <a:solidFill>
                  <a:schemeClr val="bg2">
                    <a:lumMod val="10000"/>
                  </a:schemeClr>
                </a:solidFill>
                <a:latin typeface="Times New Roman" panose="02020603050405020304" pitchFamily="18" charset="0"/>
                <a:cs typeface="Times New Roman" panose="02020603050405020304" pitchFamily="18" charset="0"/>
              </a:rPr>
              <a:t>, </a:t>
            </a:r>
            <a:r>
              <a:rPr lang="hr-HR" sz="2800" i="1" dirty="0">
                <a:solidFill>
                  <a:schemeClr val="bg2">
                    <a:lumMod val="10000"/>
                  </a:schemeClr>
                </a:solidFill>
                <a:latin typeface="Times New Roman" panose="02020603050405020304" pitchFamily="18" charset="0"/>
                <a:cs typeface="Times New Roman" panose="02020603050405020304" pitchFamily="18" charset="0"/>
              </a:rPr>
              <a:t>O </a:t>
            </a:r>
            <a:r>
              <a:rPr lang="hr-HR" sz="2800" i="1" dirty="0" err="1">
                <a:solidFill>
                  <a:schemeClr val="bg2">
                    <a:lumMod val="10000"/>
                  </a:schemeClr>
                </a:solidFill>
                <a:latin typeface="Times New Roman" panose="02020603050405020304" pitchFamily="18" charset="0"/>
                <a:cs typeface="Times New Roman" panose="02020603050405020304" pitchFamily="18" charset="0"/>
              </a:rPr>
              <a:t>Katilininoj</a:t>
            </a:r>
            <a:r>
              <a:rPr lang="hr-HR" sz="2800" i="1" dirty="0">
                <a:solidFill>
                  <a:schemeClr val="bg2">
                    <a:lumMod val="10000"/>
                  </a:schemeClr>
                </a:solidFill>
                <a:latin typeface="Times New Roman" panose="02020603050405020304" pitchFamily="18" charset="0"/>
                <a:cs typeface="Times New Roman" panose="02020603050405020304" pitchFamily="18" charset="0"/>
              </a:rPr>
              <a:t> uroti</a:t>
            </a:r>
            <a:r>
              <a:rPr lang="hr-HR" sz="2800" dirty="0">
                <a:solidFill>
                  <a:schemeClr val="bg2">
                    <a:lumMod val="10000"/>
                  </a:schemeClr>
                </a:solidFill>
                <a:latin typeface="Times New Roman" panose="02020603050405020304" pitchFamily="18" charset="0"/>
                <a:cs typeface="Times New Roman" panose="02020603050405020304" pitchFamily="18" charset="0"/>
              </a:rPr>
              <a:t>, I, 9)</a:t>
            </a:r>
          </a:p>
        </p:txBody>
      </p:sp>
    </p:spTree>
    <p:extLst>
      <p:ext uri="{BB962C8B-B14F-4D97-AF65-F5344CB8AC3E}">
        <p14:creationId xmlns:p14="http://schemas.microsoft.com/office/powerpoint/2010/main" val="1196468073"/>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32" y="731520"/>
            <a:ext cx="10826496" cy="1554479"/>
          </a:xfrm>
        </p:spPr>
        <p:txBody>
          <a:bodyPr>
            <a:normAutofit/>
          </a:bodyPr>
          <a:lstStyle/>
          <a:p>
            <a:r>
              <a:rPr lang="hr-HR" sz="4000" dirty="0">
                <a:latin typeface="+mn-lt"/>
              </a:rPr>
              <a:t>Povijest svijeta, (auto)biografija, </a:t>
            </a:r>
            <a:r>
              <a:rPr lang="hr-HR" sz="4000" i="1" dirty="0" err="1">
                <a:latin typeface="+mn-lt"/>
              </a:rPr>
              <a:t>commentarii</a:t>
            </a:r>
            <a:r>
              <a:rPr lang="hr-HR" sz="4000" i="1" dirty="0">
                <a:latin typeface="+mn-lt"/>
              </a:rPr>
              <a:t> </a:t>
            </a:r>
            <a:r>
              <a:rPr lang="hr-HR" sz="4000" dirty="0">
                <a:latin typeface="+mn-lt"/>
              </a:rPr>
              <a:t>(zapisi)</a:t>
            </a:r>
          </a:p>
        </p:txBody>
      </p:sp>
      <p:sp>
        <p:nvSpPr>
          <p:cNvPr id="3" name="Content Placeholder 2"/>
          <p:cNvSpPr>
            <a:spLocks noGrp="1"/>
          </p:cNvSpPr>
          <p:nvPr>
            <p:ph idx="1"/>
          </p:nvPr>
        </p:nvSpPr>
        <p:spPr>
          <a:xfrm>
            <a:off x="1295402" y="2450592"/>
            <a:ext cx="10116309" cy="3749040"/>
          </a:xfrm>
        </p:spPr>
        <p:txBody>
          <a:bodyPr>
            <a:normAutofit/>
          </a:bodyPr>
          <a:lstStyle/>
          <a:p>
            <a:r>
              <a:rPr lang="hr-HR" sz="2800" dirty="0">
                <a:latin typeface="+mn-lt"/>
              </a:rPr>
              <a:t>Povijest se u početku u Rimu piše na grčkom</a:t>
            </a:r>
          </a:p>
          <a:p>
            <a:r>
              <a:rPr lang="hr-HR" sz="2800" dirty="0">
                <a:latin typeface="+mn-lt"/>
              </a:rPr>
              <a:t>(Mlađi) </a:t>
            </a:r>
            <a:r>
              <a:rPr lang="hr-HR" sz="2800" dirty="0" err="1">
                <a:latin typeface="+mn-lt"/>
              </a:rPr>
              <a:t>Analisti</a:t>
            </a:r>
            <a:r>
              <a:rPr lang="hr-HR" sz="2800" dirty="0">
                <a:latin typeface="+mn-lt"/>
              </a:rPr>
              <a:t> iz </a:t>
            </a:r>
            <a:r>
              <a:rPr lang="hr-HR" sz="2800" dirty="0" err="1">
                <a:latin typeface="+mn-lt"/>
              </a:rPr>
              <a:t>Sulinog</a:t>
            </a:r>
            <a:r>
              <a:rPr lang="hr-HR" sz="2800" dirty="0">
                <a:latin typeface="+mn-lt"/>
              </a:rPr>
              <a:t> doba:</a:t>
            </a:r>
          </a:p>
          <a:p>
            <a:pPr lvl="1"/>
            <a:r>
              <a:rPr lang="hr-HR" sz="2400" i="1" dirty="0">
                <a:latin typeface="+mn-lt"/>
              </a:rPr>
              <a:t>Q. </a:t>
            </a:r>
            <a:r>
              <a:rPr lang="hr-HR" sz="2400" i="1" dirty="0" err="1">
                <a:latin typeface="+mn-lt"/>
              </a:rPr>
              <a:t>Claudius</a:t>
            </a:r>
            <a:r>
              <a:rPr lang="hr-HR" sz="2400" i="1" dirty="0">
                <a:latin typeface="+mn-lt"/>
              </a:rPr>
              <a:t> </a:t>
            </a:r>
            <a:r>
              <a:rPr lang="hr-HR" sz="2400" i="1" dirty="0" err="1">
                <a:latin typeface="+mn-lt"/>
              </a:rPr>
              <a:t>Quadrigarius</a:t>
            </a:r>
            <a:endParaRPr lang="hr-HR" sz="2400" i="1" dirty="0">
              <a:latin typeface="+mn-lt"/>
            </a:endParaRPr>
          </a:p>
          <a:p>
            <a:pPr lvl="1"/>
            <a:r>
              <a:rPr lang="hr-HR" sz="2400" i="1" dirty="0" err="1">
                <a:latin typeface="+mn-lt"/>
              </a:rPr>
              <a:t>Valerius</a:t>
            </a:r>
            <a:r>
              <a:rPr lang="hr-HR" sz="2400" i="1" dirty="0">
                <a:latin typeface="+mn-lt"/>
              </a:rPr>
              <a:t> </a:t>
            </a:r>
            <a:r>
              <a:rPr lang="hr-HR" sz="2400" i="1" dirty="0" err="1">
                <a:latin typeface="+mn-lt"/>
              </a:rPr>
              <a:t>Antias</a:t>
            </a:r>
            <a:endParaRPr lang="hr-HR" dirty="0">
              <a:latin typeface="+mn-lt"/>
            </a:endParaRPr>
          </a:p>
          <a:p>
            <a:pPr lvl="1"/>
            <a:r>
              <a:rPr lang="hr-HR" sz="2400" b="1" dirty="0">
                <a:latin typeface="+mn-lt"/>
              </a:rPr>
              <a:t>C. </a:t>
            </a:r>
            <a:r>
              <a:rPr lang="hr-HR" sz="2400" b="1" dirty="0" err="1">
                <a:latin typeface="+mn-lt"/>
              </a:rPr>
              <a:t>Licinius</a:t>
            </a:r>
            <a:r>
              <a:rPr lang="hr-HR" sz="2400" b="1" dirty="0">
                <a:latin typeface="+mn-lt"/>
              </a:rPr>
              <a:t> </a:t>
            </a:r>
            <a:r>
              <a:rPr lang="hr-HR" sz="2400" b="1" dirty="0" err="1">
                <a:latin typeface="+mn-lt"/>
              </a:rPr>
              <a:t>Macer</a:t>
            </a:r>
            <a:r>
              <a:rPr lang="hr-HR" sz="2400" b="1" dirty="0">
                <a:latin typeface="+mn-lt"/>
              </a:rPr>
              <a:t> </a:t>
            </a:r>
            <a:r>
              <a:rPr lang="hr-HR" sz="2400" dirty="0">
                <a:latin typeface="+mn-lt"/>
              </a:rPr>
              <a:t>– umro 66.g.pr.Kr., pisao i govore (</a:t>
            </a:r>
            <a:r>
              <a:rPr lang="hr-HR" sz="2400" i="1" dirty="0" err="1">
                <a:latin typeface="+mn-lt"/>
              </a:rPr>
              <a:t>Contra</a:t>
            </a:r>
            <a:r>
              <a:rPr lang="hr-HR" sz="2400" i="1" dirty="0">
                <a:latin typeface="+mn-lt"/>
              </a:rPr>
              <a:t> </a:t>
            </a:r>
            <a:r>
              <a:rPr lang="hr-HR" sz="2400" i="1" dirty="0" err="1">
                <a:latin typeface="+mn-lt"/>
              </a:rPr>
              <a:t>Rabirium</a:t>
            </a:r>
            <a:r>
              <a:rPr lang="hr-HR" sz="2400" dirty="0">
                <a:latin typeface="+mn-lt"/>
              </a:rPr>
              <a:t>; </a:t>
            </a:r>
            <a:r>
              <a:rPr lang="hr-HR" sz="2400" i="1" dirty="0">
                <a:latin typeface="+mn-lt"/>
              </a:rPr>
              <a:t>Pro </a:t>
            </a:r>
            <a:r>
              <a:rPr lang="hr-HR" sz="2400" i="1" dirty="0" err="1">
                <a:latin typeface="+mn-lt"/>
              </a:rPr>
              <a:t>Tuscis</a:t>
            </a:r>
            <a:r>
              <a:rPr lang="hr-HR" sz="2400" dirty="0">
                <a:latin typeface="+mn-lt"/>
              </a:rPr>
              <a:t>); </a:t>
            </a:r>
            <a:r>
              <a:rPr lang="hr-HR" sz="2400" b="1" i="1" dirty="0" err="1">
                <a:latin typeface="+mn-lt"/>
              </a:rPr>
              <a:t>Annales</a:t>
            </a:r>
            <a:r>
              <a:rPr lang="hr-HR" sz="2400" b="1" i="1" dirty="0">
                <a:latin typeface="+mn-lt"/>
              </a:rPr>
              <a:t>  </a:t>
            </a:r>
            <a:r>
              <a:rPr lang="hr-HR" sz="2400" b="1" i="1" dirty="0" err="1">
                <a:latin typeface="+mn-lt"/>
              </a:rPr>
              <a:t>lib</a:t>
            </a:r>
            <a:r>
              <a:rPr lang="hr-HR" sz="2400" b="1" i="1" dirty="0">
                <a:latin typeface="+mn-lt"/>
              </a:rPr>
              <a:t>. XVI</a:t>
            </a:r>
            <a:r>
              <a:rPr lang="hr-HR" sz="2400" i="1" dirty="0">
                <a:latin typeface="+mn-lt"/>
              </a:rPr>
              <a:t> – </a:t>
            </a:r>
            <a:r>
              <a:rPr lang="hr-HR" sz="2400" dirty="0">
                <a:latin typeface="+mn-lt"/>
              </a:rPr>
              <a:t>jedini dotad plebejski povjesničar</a:t>
            </a:r>
            <a:endParaRPr lang="hr-HR" sz="2400" i="1" dirty="0">
              <a:latin typeface="+mn-lt"/>
            </a:endParaRPr>
          </a:p>
        </p:txBody>
      </p:sp>
    </p:spTree>
    <p:extLst>
      <p:ext uri="{BB962C8B-B14F-4D97-AF65-F5344CB8AC3E}">
        <p14:creationId xmlns:p14="http://schemas.microsoft.com/office/powerpoint/2010/main" val="80654415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latin typeface="+mn-lt"/>
              </a:rPr>
              <a:t>Još izgubljenih prethodnika</a:t>
            </a:r>
          </a:p>
        </p:txBody>
      </p:sp>
      <p:sp>
        <p:nvSpPr>
          <p:cNvPr id="3" name="Content Placeholder 2"/>
          <p:cNvSpPr>
            <a:spLocks noGrp="1"/>
          </p:cNvSpPr>
          <p:nvPr>
            <p:ph idx="1"/>
          </p:nvPr>
        </p:nvSpPr>
        <p:spPr>
          <a:xfrm>
            <a:off x="727788" y="2500604"/>
            <a:ext cx="10748865" cy="3713584"/>
          </a:xfrm>
        </p:spPr>
        <p:txBody>
          <a:bodyPr>
            <a:normAutofit lnSpcReduction="10000"/>
          </a:bodyPr>
          <a:lstStyle/>
          <a:p>
            <a:r>
              <a:rPr lang="hr-HR" sz="2800" b="1" dirty="0">
                <a:latin typeface="+mn-lt"/>
              </a:rPr>
              <a:t>P. </a:t>
            </a:r>
            <a:r>
              <a:rPr lang="hr-HR" sz="2800" b="1" dirty="0" err="1">
                <a:latin typeface="+mn-lt"/>
              </a:rPr>
              <a:t>Sempronius</a:t>
            </a:r>
            <a:r>
              <a:rPr lang="hr-HR" sz="2800" b="1" dirty="0">
                <a:latin typeface="+mn-lt"/>
              </a:rPr>
              <a:t> </a:t>
            </a:r>
            <a:r>
              <a:rPr lang="hr-HR" sz="2800" b="1" dirty="0" err="1">
                <a:latin typeface="+mn-lt"/>
              </a:rPr>
              <a:t>Asellio</a:t>
            </a:r>
            <a:r>
              <a:rPr lang="hr-HR" sz="2800" b="1" dirty="0">
                <a:latin typeface="+mn-lt"/>
              </a:rPr>
              <a:t> </a:t>
            </a:r>
            <a:r>
              <a:rPr lang="hr-HR" sz="2800" dirty="0">
                <a:latin typeface="+mn-lt"/>
              </a:rPr>
              <a:t>– 2/1.st.pr.Kr. </a:t>
            </a:r>
          </a:p>
          <a:p>
            <a:pPr lvl="1"/>
            <a:r>
              <a:rPr lang="hr-HR" sz="2400" i="1" dirty="0" err="1">
                <a:latin typeface="+mn-lt"/>
              </a:rPr>
              <a:t>Historiae</a:t>
            </a:r>
            <a:r>
              <a:rPr lang="hr-HR" sz="2400" i="1" dirty="0">
                <a:latin typeface="+mn-lt"/>
              </a:rPr>
              <a:t> </a:t>
            </a:r>
            <a:r>
              <a:rPr lang="hr-HR" sz="2400" dirty="0">
                <a:latin typeface="+mn-lt"/>
              </a:rPr>
              <a:t>ili </a:t>
            </a:r>
            <a:r>
              <a:rPr lang="hr-HR" sz="2400" i="1" dirty="0" err="1">
                <a:latin typeface="+mn-lt"/>
              </a:rPr>
              <a:t>Rerum</a:t>
            </a:r>
            <a:r>
              <a:rPr lang="hr-HR" sz="2400" i="1" dirty="0">
                <a:latin typeface="+mn-lt"/>
              </a:rPr>
              <a:t> </a:t>
            </a:r>
            <a:r>
              <a:rPr lang="hr-HR" sz="2400" i="1" dirty="0" err="1">
                <a:latin typeface="+mn-lt"/>
              </a:rPr>
              <a:t>gestarum</a:t>
            </a:r>
            <a:r>
              <a:rPr lang="hr-HR" sz="2400" i="1" dirty="0">
                <a:latin typeface="+mn-lt"/>
              </a:rPr>
              <a:t> libri XIV </a:t>
            </a:r>
            <a:endParaRPr lang="hr-HR" sz="2400" dirty="0"/>
          </a:p>
          <a:p>
            <a:pPr lvl="1"/>
            <a:r>
              <a:rPr lang="hr-HR" sz="2400" dirty="0">
                <a:latin typeface="+mn-lt"/>
              </a:rPr>
              <a:t>od 3. Punskog rata, nakon </a:t>
            </a:r>
            <a:r>
              <a:rPr lang="hr-HR" sz="2400" dirty="0" err="1">
                <a:latin typeface="+mn-lt"/>
              </a:rPr>
              <a:t>Polibija</a:t>
            </a:r>
            <a:r>
              <a:rPr lang="hr-HR" sz="2400" dirty="0">
                <a:latin typeface="+mn-lt"/>
              </a:rPr>
              <a:t>; dijelom autobiografski</a:t>
            </a:r>
          </a:p>
          <a:p>
            <a:r>
              <a:rPr lang="hr-HR" sz="2800" b="1" dirty="0">
                <a:latin typeface="+mn-lt"/>
              </a:rPr>
              <a:t>L. </a:t>
            </a:r>
            <a:r>
              <a:rPr lang="hr-HR" sz="2800" b="1" dirty="0" err="1">
                <a:latin typeface="+mn-lt"/>
              </a:rPr>
              <a:t>Cornelius</a:t>
            </a:r>
            <a:r>
              <a:rPr lang="hr-HR" sz="2800" b="1" dirty="0">
                <a:latin typeface="+mn-lt"/>
              </a:rPr>
              <a:t> </a:t>
            </a:r>
            <a:r>
              <a:rPr lang="hr-HR" sz="2800" b="1" dirty="0" err="1">
                <a:latin typeface="+mn-lt"/>
              </a:rPr>
              <a:t>Sisenna</a:t>
            </a:r>
            <a:r>
              <a:rPr lang="hr-HR" sz="2800" b="1" dirty="0">
                <a:latin typeface="+mn-lt"/>
              </a:rPr>
              <a:t> </a:t>
            </a:r>
            <a:r>
              <a:rPr lang="hr-HR" sz="2800" dirty="0">
                <a:latin typeface="+mn-lt"/>
              </a:rPr>
              <a:t>– c.120.-67.g.pr.Kr., vojnik i povjesničar; pripadnik </a:t>
            </a:r>
            <a:r>
              <a:rPr lang="hr-HR" sz="2800" dirty="0" err="1">
                <a:latin typeface="+mn-lt"/>
              </a:rPr>
              <a:t>Sulinog</a:t>
            </a:r>
            <a:r>
              <a:rPr lang="hr-HR" sz="2800" dirty="0">
                <a:latin typeface="+mn-lt"/>
              </a:rPr>
              <a:t> kruga </a:t>
            </a:r>
          </a:p>
          <a:p>
            <a:pPr lvl="1"/>
            <a:r>
              <a:rPr lang="hr-HR" sz="2400" i="1" dirty="0" err="1">
                <a:latin typeface="+mn-lt"/>
              </a:rPr>
              <a:t>Historiae</a:t>
            </a:r>
            <a:r>
              <a:rPr lang="hr-HR" sz="2400" i="1" dirty="0">
                <a:latin typeface="+mn-lt"/>
              </a:rPr>
              <a:t> </a:t>
            </a:r>
            <a:r>
              <a:rPr lang="hr-HR" sz="2400" i="1" dirty="0" err="1">
                <a:latin typeface="+mn-lt"/>
              </a:rPr>
              <a:t>lib</a:t>
            </a:r>
            <a:r>
              <a:rPr lang="hr-HR" sz="2400" i="1" dirty="0">
                <a:latin typeface="+mn-lt"/>
              </a:rPr>
              <a:t>. XXIII</a:t>
            </a:r>
            <a:r>
              <a:rPr lang="hr-HR" sz="2400" dirty="0">
                <a:latin typeface="+mn-lt"/>
              </a:rPr>
              <a:t> – o Savezničkom ratu; Salustijev uzor; utjecaj „tragičke</a:t>
            </a:r>
            <a:r>
              <a:rPr lang="hr-HR" sz="2400" dirty="0"/>
              <a:t>” povijesti</a:t>
            </a:r>
            <a:endParaRPr lang="hr-HR" sz="2400" dirty="0">
              <a:latin typeface="+mn-lt"/>
            </a:endParaRPr>
          </a:p>
          <a:p>
            <a:pPr lvl="1"/>
            <a:r>
              <a:rPr lang="hr-HR" sz="2400" dirty="0">
                <a:latin typeface="+mn-lt"/>
              </a:rPr>
              <a:t>preveo </a:t>
            </a:r>
            <a:r>
              <a:rPr lang="hr-HR" sz="2400" dirty="0" err="1">
                <a:latin typeface="+mn-lt"/>
              </a:rPr>
              <a:t>Aristida</a:t>
            </a:r>
            <a:r>
              <a:rPr lang="hr-HR" sz="2400" dirty="0">
                <a:latin typeface="+mn-lt"/>
              </a:rPr>
              <a:t>: </a:t>
            </a:r>
            <a:r>
              <a:rPr lang="hr-HR" sz="2400" i="1" dirty="0" err="1">
                <a:latin typeface="+mn-lt"/>
              </a:rPr>
              <a:t>Milesiae</a:t>
            </a:r>
            <a:r>
              <a:rPr lang="hr-HR" sz="2400" i="1" dirty="0">
                <a:latin typeface="+mn-lt"/>
              </a:rPr>
              <a:t> </a:t>
            </a:r>
            <a:r>
              <a:rPr lang="hr-HR" sz="2400" i="1" dirty="0" err="1">
                <a:latin typeface="+mn-lt"/>
              </a:rPr>
              <a:t>fabulae</a:t>
            </a:r>
            <a:endParaRPr lang="hr-HR" sz="2400" i="1" dirty="0">
              <a:latin typeface="+mn-lt"/>
            </a:endParaRPr>
          </a:p>
        </p:txBody>
      </p:sp>
    </p:spTree>
    <p:extLst>
      <p:ext uri="{BB962C8B-B14F-4D97-AF65-F5344CB8AC3E}">
        <p14:creationId xmlns:p14="http://schemas.microsoft.com/office/powerpoint/2010/main" val="2491164244"/>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85684" y="-1"/>
            <a:ext cx="2406316" cy="4003235"/>
          </a:xfrm>
          <a:prstGeom prst="rect">
            <a:avLst/>
          </a:prstGeom>
        </p:spPr>
      </p:pic>
      <p:sp>
        <p:nvSpPr>
          <p:cNvPr id="2" name="Title 1"/>
          <p:cNvSpPr>
            <a:spLocks noGrp="1"/>
          </p:cNvSpPr>
          <p:nvPr>
            <p:ph type="title"/>
          </p:nvPr>
        </p:nvSpPr>
        <p:spPr/>
        <p:txBody>
          <a:bodyPr>
            <a:normAutofit fontScale="90000"/>
          </a:bodyPr>
          <a:lstStyle/>
          <a:p>
            <a:r>
              <a:rPr lang="hr-HR" b="1" dirty="0">
                <a:effectLst>
                  <a:outerShdw blurRad="38100" dist="38100" dir="2700000" algn="tl">
                    <a:srgbClr val="000000">
                      <a:alpha val="43137"/>
                    </a:srgbClr>
                  </a:outerShdw>
                </a:effectLst>
                <a:latin typeface="+mn-lt"/>
              </a:rPr>
              <a:t>Kornelije </a:t>
            </a:r>
            <a:r>
              <a:rPr lang="hr-HR" b="1" dirty="0" err="1">
                <a:effectLst>
                  <a:outerShdw blurRad="38100" dist="38100" dir="2700000" algn="tl">
                    <a:srgbClr val="000000">
                      <a:alpha val="43137"/>
                    </a:srgbClr>
                  </a:outerShdw>
                </a:effectLst>
                <a:latin typeface="+mn-lt"/>
              </a:rPr>
              <a:t>Nepot</a:t>
            </a:r>
            <a:br>
              <a:rPr lang="hr-HR" b="1" dirty="0">
                <a:latin typeface="+mn-lt"/>
              </a:rPr>
            </a:br>
            <a:r>
              <a:rPr lang="hr-HR" dirty="0">
                <a:latin typeface="+mn-lt"/>
              </a:rPr>
              <a:t>(</a:t>
            </a:r>
            <a:r>
              <a:rPr lang="hr-HR" i="1" dirty="0" err="1">
                <a:latin typeface="+mn-lt"/>
              </a:rPr>
              <a:t>Cornelius</a:t>
            </a:r>
            <a:r>
              <a:rPr lang="hr-HR" i="1" dirty="0">
                <a:latin typeface="+mn-lt"/>
              </a:rPr>
              <a:t> </a:t>
            </a:r>
            <a:r>
              <a:rPr lang="hr-HR" i="1" dirty="0" err="1">
                <a:latin typeface="+mn-lt"/>
              </a:rPr>
              <a:t>Nepos</a:t>
            </a:r>
            <a:r>
              <a:rPr lang="hr-HR" dirty="0">
                <a:latin typeface="+mn-lt"/>
              </a:rPr>
              <a:t>)</a:t>
            </a:r>
            <a:endParaRPr lang="hr-HR" i="1" dirty="0">
              <a:latin typeface="+mn-lt"/>
            </a:endParaRPr>
          </a:p>
        </p:txBody>
      </p:sp>
      <p:sp>
        <p:nvSpPr>
          <p:cNvPr id="3" name="Content Placeholder 2"/>
          <p:cNvSpPr>
            <a:spLocks noGrp="1"/>
          </p:cNvSpPr>
          <p:nvPr>
            <p:ph idx="1"/>
          </p:nvPr>
        </p:nvSpPr>
        <p:spPr>
          <a:xfrm>
            <a:off x="705852" y="2556931"/>
            <a:ext cx="10876547" cy="3667405"/>
          </a:xfrm>
        </p:spPr>
        <p:txBody>
          <a:bodyPr>
            <a:normAutofit/>
          </a:bodyPr>
          <a:lstStyle/>
          <a:p>
            <a:r>
              <a:rPr lang="hr-HR" altLang="sr-Latn-RS" dirty="0">
                <a:latin typeface="+mn-lt"/>
              </a:rPr>
              <a:t>c. 99.-c. 27/24. iz Cisalpinske Galije</a:t>
            </a:r>
          </a:p>
          <a:p>
            <a:r>
              <a:rPr lang="hr-HR" dirty="0">
                <a:latin typeface="+mn-lt"/>
              </a:rPr>
              <a:t>Pripadnik </a:t>
            </a:r>
            <a:r>
              <a:rPr lang="hr-HR" dirty="0" err="1">
                <a:latin typeface="+mn-lt"/>
              </a:rPr>
              <a:t>neoterika</a:t>
            </a:r>
            <a:r>
              <a:rPr lang="hr-HR" dirty="0">
                <a:latin typeface="+mn-lt"/>
              </a:rPr>
              <a:t>, dopisivao se s Ciceronom, prijateljevao s Atikom</a:t>
            </a:r>
          </a:p>
          <a:p>
            <a:r>
              <a:rPr lang="hr-HR" altLang="sr-Latn-RS" dirty="0"/>
              <a:t>Jednostavan stil, više anegdota; manje obrazovana publika </a:t>
            </a:r>
          </a:p>
          <a:p>
            <a:r>
              <a:rPr lang="hr-HR" dirty="0">
                <a:latin typeface="+mn-lt"/>
              </a:rPr>
              <a:t>Izgubljena djela:</a:t>
            </a:r>
          </a:p>
          <a:p>
            <a:pPr lvl="1"/>
            <a:r>
              <a:rPr lang="hr-HR" sz="2400" i="1" dirty="0" err="1"/>
              <a:t>Chronica</a:t>
            </a:r>
            <a:r>
              <a:rPr lang="hr-HR" sz="2400" i="1" dirty="0"/>
              <a:t> - </a:t>
            </a:r>
            <a:r>
              <a:rPr lang="hr-HR" sz="2400" dirty="0"/>
              <a:t>povijest svijeta od Saturnova doba u tri knjige</a:t>
            </a:r>
          </a:p>
          <a:p>
            <a:pPr lvl="1"/>
            <a:r>
              <a:rPr lang="hr-HR" sz="2400" i="1" dirty="0" err="1"/>
              <a:t>Exempla</a:t>
            </a:r>
            <a:r>
              <a:rPr lang="hr-HR" sz="2400" i="1" dirty="0"/>
              <a:t> </a:t>
            </a:r>
            <a:r>
              <a:rPr lang="hr-HR" sz="2400" dirty="0"/>
              <a:t>(</a:t>
            </a:r>
            <a:r>
              <a:rPr lang="hr-HR" sz="2400" i="1" dirty="0" err="1"/>
              <a:t>lib</a:t>
            </a:r>
            <a:r>
              <a:rPr lang="hr-HR" sz="2400" i="1" dirty="0"/>
              <a:t>. V</a:t>
            </a:r>
            <a:r>
              <a:rPr lang="hr-HR" sz="2400" dirty="0"/>
              <a:t>) – historijsko-retorički priručnik; neko geografsko djelo?</a:t>
            </a:r>
          </a:p>
          <a:p>
            <a:pPr lvl="1"/>
            <a:r>
              <a:rPr lang="hr-HR" sz="2400" i="1" dirty="0">
                <a:latin typeface="+mn-lt"/>
              </a:rPr>
              <a:t>Vita M. T. </a:t>
            </a:r>
            <a:r>
              <a:rPr lang="hr-HR" sz="2400" i="1" dirty="0" err="1">
                <a:latin typeface="+mn-lt"/>
              </a:rPr>
              <a:t>Ciceronis</a:t>
            </a:r>
            <a:endParaRPr lang="hr-HR" sz="2400" dirty="0">
              <a:latin typeface="+mn-lt"/>
            </a:endParaRPr>
          </a:p>
        </p:txBody>
      </p:sp>
      <p:sp>
        <p:nvSpPr>
          <p:cNvPr id="5" name="TextBox 4"/>
          <p:cNvSpPr txBox="1"/>
          <p:nvPr/>
        </p:nvSpPr>
        <p:spPr>
          <a:xfrm>
            <a:off x="6625389" y="593558"/>
            <a:ext cx="3160295" cy="261610"/>
          </a:xfrm>
          <a:prstGeom prst="rect">
            <a:avLst/>
          </a:prstGeom>
          <a:noFill/>
        </p:spPr>
        <p:txBody>
          <a:bodyPr wrap="square" rtlCol="0">
            <a:spAutoFit/>
          </a:bodyPr>
          <a:lstStyle/>
          <a:p>
            <a:pPr algn="r"/>
            <a:r>
              <a:rPr lang="hr-HR" sz="1100" dirty="0">
                <a:solidFill>
                  <a:schemeClr val="accent1">
                    <a:lumMod val="75000"/>
                  </a:schemeClr>
                </a:solidFill>
              </a:rPr>
              <a:t>https://en.wikipedia.org/wiki/Cornelius_Nepos</a:t>
            </a:r>
          </a:p>
        </p:txBody>
      </p:sp>
    </p:spTree>
    <p:extLst>
      <p:ext uri="{BB962C8B-B14F-4D97-AF65-F5344CB8AC3E}">
        <p14:creationId xmlns:p14="http://schemas.microsoft.com/office/powerpoint/2010/main" val="2295648129"/>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9128"/>
            <a:ext cx="9601196" cy="1063688"/>
          </a:xfrm>
        </p:spPr>
        <p:txBody>
          <a:bodyPr/>
          <a:lstStyle/>
          <a:p>
            <a:r>
              <a:rPr lang="hr-HR" dirty="0">
                <a:latin typeface="+mn-lt"/>
              </a:rPr>
              <a:t>Djela</a:t>
            </a:r>
          </a:p>
        </p:txBody>
      </p:sp>
      <p:sp>
        <p:nvSpPr>
          <p:cNvPr id="3" name="Content Placeholder 2"/>
          <p:cNvSpPr>
            <a:spLocks noGrp="1"/>
          </p:cNvSpPr>
          <p:nvPr>
            <p:ph idx="1"/>
          </p:nvPr>
        </p:nvSpPr>
        <p:spPr>
          <a:xfrm>
            <a:off x="559837" y="2015413"/>
            <a:ext cx="11215396" cy="4422710"/>
          </a:xfrm>
        </p:spPr>
        <p:txBody>
          <a:bodyPr>
            <a:normAutofit/>
          </a:bodyPr>
          <a:lstStyle/>
          <a:p>
            <a:r>
              <a:rPr lang="hr-HR" sz="2800" b="1" i="1" dirty="0"/>
              <a:t>De </a:t>
            </a:r>
            <a:r>
              <a:rPr lang="hr-HR" sz="2800" b="1" i="1" dirty="0" err="1"/>
              <a:t>viris</a:t>
            </a:r>
            <a:r>
              <a:rPr lang="hr-HR" sz="2800" b="1" i="1" dirty="0"/>
              <a:t> </a:t>
            </a:r>
            <a:r>
              <a:rPr lang="hr-HR" sz="2800" b="1" i="1" dirty="0" err="1"/>
              <a:t>illustribus</a:t>
            </a:r>
            <a:r>
              <a:rPr lang="hr-HR" sz="2800" b="1" i="1" dirty="0"/>
              <a:t> </a:t>
            </a:r>
            <a:r>
              <a:rPr lang="hr-HR" sz="2800" b="1" i="1" dirty="0" err="1"/>
              <a:t>lib</a:t>
            </a:r>
            <a:r>
              <a:rPr lang="hr-HR" sz="2800" b="1" i="1" dirty="0"/>
              <a:t>. XVI  </a:t>
            </a:r>
            <a:r>
              <a:rPr lang="hr-HR" sz="2800" i="1" dirty="0"/>
              <a:t>-</a:t>
            </a:r>
            <a:r>
              <a:rPr lang="hr-HR" sz="2800" dirty="0"/>
              <a:t> O znamenitim muževima (prije 32.)</a:t>
            </a:r>
          </a:p>
          <a:p>
            <a:pPr lvl="1"/>
            <a:r>
              <a:rPr lang="hr-HR" sz="2400" dirty="0"/>
              <a:t>suprotstavlja životopise glasovitih rimskih i </a:t>
            </a:r>
            <a:r>
              <a:rPr lang="hr-HR" sz="2400" dirty="0" err="1"/>
              <a:t>nerimskih</a:t>
            </a:r>
            <a:r>
              <a:rPr lang="hr-HR" sz="2400" dirty="0"/>
              <a:t> ličnosti (~ </a:t>
            </a:r>
            <a:r>
              <a:rPr lang="hr-HR" sz="2400" dirty="0" err="1"/>
              <a:t>Plutarh</a:t>
            </a:r>
            <a:r>
              <a:rPr lang="hr-HR" sz="2400" dirty="0"/>
              <a:t>) po tematskim grupama: </a:t>
            </a:r>
            <a:r>
              <a:rPr lang="hr-HR" sz="2400" i="1" dirty="0" err="1"/>
              <a:t>duces</a:t>
            </a:r>
            <a:r>
              <a:rPr lang="hr-HR" sz="2400" i="1" dirty="0"/>
              <a:t>, </a:t>
            </a:r>
            <a:r>
              <a:rPr lang="hr-HR" sz="2400" i="1" dirty="0" err="1"/>
              <a:t>reges</a:t>
            </a:r>
            <a:r>
              <a:rPr lang="hr-HR" sz="2400" i="1" dirty="0"/>
              <a:t>, historici, </a:t>
            </a:r>
            <a:r>
              <a:rPr lang="hr-HR" sz="2400" i="1" dirty="0" err="1"/>
              <a:t>poetae</a:t>
            </a:r>
            <a:r>
              <a:rPr lang="hr-HR" sz="2400" i="1" dirty="0"/>
              <a:t>, </a:t>
            </a:r>
            <a:r>
              <a:rPr lang="hr-HR" sz="2400" i="1" dirty="0" err="1"/>
              <a:t>philosophi</a:t>
            </a:r>
            <a:r>
              <a:rPr lang="hr-HR" sz="2400" dirty="0"/>
              <a:t> …</a:t>
            </a:r>
          </a:p>
          <a:p>
            <a:pPr lvl="1"/>
            <a:r>
              <a:rPr lang="hr-HR" sz="2400" dirty="0"/>
              <a:t>Usporedba rimske i grčke civilizacije (antikvarski, ~ </a:t>
            </a:r>
            <a:r>
              <a:rPr lang="hr-HR" sz="2400" dirty="0" err="1"/>
              <a:t>Varonove</a:t>
            </a:r>
            <a:r>
              <a:rPr lang="hr-HR" sz="2400" dirty="0"/>
              <a:t> </a:t>
            </a:r>
            <a:r>
              <a:rPr lang="hr-HR" sz="2400" i="1" dirty="0" err="1"/>
              <a:t>Imagines</a:t>
            </a:r>
            <a:r>
              <a:rPr lang="hr-HR" sz="2400" dirty="0"/>
              <a:t>), tolerancija tuđih običaja</a:t>
            </a:r>
          </a:p>
          <a:p>
            <a:pPr lvl="1"/>
            <a:r>
              <a:rPr lang="hr-HR" sz="2400" dirty="0"/>
              <a:t>Očuvana samo knjiga </a:t>
            </a:r>
            <a:r>
              <a:rPr lang="hr-HR" sz="2400" i="1" dirty="0"/>
              <a:t>De </a:t>
            </a:r>
            <a:r>
              <a:rPr lang="hr-HR" sz="2400" i="1" dirty="0" err="1"/>
              <a:t>excellentibus</a:t>
            </a:r>
            <a:r>
              <a:rPr lang="hr-HR" sz="2400" i="1" dirty="0"/>
              <a:t> </a:t>
            </a:r>
            <a:r>
              <a:rPr lang="hr-HR" sz="2400" i="1" dirty="0" err="1"/>
              <a:t>ducibus</a:t>
            </a:r>
            <a:r>
              <a:rPr lang="hr-HR" sz="2400" i="1" dirty="0"/>
              <a:t> </a:t>
            </a:r>
            <a:r>
              <a:rPr lang="hr-HR" sz="2400" i="1" dirty="0" err="1"/>
              <a:t>exterarum</a:t>
            </a:r>
            <a:r>
              <a:rPr lang="hr-HR" sz="2400" i="1" dirty="0"/>
              <a:t> </a:t>
            </a:r>
            <a:r>
              <a:rPr lang="hr-HR" sz="2400" i="1" dirty="0" err="1"/>
              <a:t>gentium</a:t>
            </a:r>
            <a:r>
              <a:rPr lang="hr-HR" sz="2400" dirty="0"/>
              <a:t> s 20 životopisa grčkih i 2 kartaških (</a:t>
            </a:r>
            <a:r>
              <a:rPr lang="hr-HR" sz="2400" dirty="0" err="1"/>
              <a:t>Hamilkar</a:t>
            </a:r>
            <a:r>
              <a:rPr lang="hr-HR" sz="2400" dirty="0"/>
              <a:t> i Hanibal) vojskovođa</a:t>
            </a:r>
          </a:p>
          <a:p>
            <a:pPr lvl="1"/>
            <a:r>
              <a:rPr lang="hr-HR" altLang="sr-Latn-RS" sz="2400" b="1" i="1" dirty="0"/>
              <a:t>De </a:t>
            </a:r>
            <a:r>
              <a:rPr lang="hr-HR" altLang="sr-Latn-RS" sz="2400" b="1" i="1" dirty="0" err="1"/>
              <a:t>historicis</a:t>
            </a:r>
            <a:r>
              <a:rPr lang="hr-HR" altLang="sr-Latn-RS" sz="2400" b="1" i="1" dirty="0"/>
              <a:t> </a:t>
            </a:r>
            <a:r>
              <a:rPr lang="hr-HR" altLang="sr-Latn-RS" sz="2400" b="1" i="1" dirty="0" err="1"/>
              <a:t>Latinis</a:t>
            </a:r>
            <a:endParaRPr lang="hr-HR" altLang="sr-Latn-RS" sz="2400" b="1" i="1" dirty="0"/>
          </a:p>
          <a:p>
            <a:pPr lvl="2"/>
            <a:r>
              <a:rPr lang="hr-HR" sz="2000" dirty="0"/>
              <a:t>Također biografije, sačuvane ona </a:t>
            </a:r>
            <a:r>
              <a:rPr lang="hr-HR" sz="2000" dirty="0" err="1"/>
              <a:t>Katona</a:t>
            </a:r>
            <a:r>
              <a:rPr lang="hr-HR" sz="2000" dirty="0"/>
              <a:t> Starijeg i T. </a:t>
            </a:r>
            <a:r>
              <a:rPr lang="hr-HR" sz="2000" dirty="0" err="1"/>
              <a:t>Pomponija</a:t>
            </a:r>
            <a:r>
              <a:rPr lang="hr-HR" sz="2000" dirty="0"/>
              <a:t> Atika (iz izgubljenih opsežnijih)</a:t>
            </a:r>
            <a:endParaRPr lang="hr-HR" sz="2000" dirty="0">
              <a:latin typeface="+mn-lt"/>
            </a:endParaRPr>
          </a:p>
        </p:txBody>
      </p:sp>
    </p:spTree>
    <p:extLst>
      <p:ext uri="{BB962C8B-B14F-4D97-AF65-F5344CB8AC3E}">
        <p14:creationId xmlns:p14="http://schemas.microsoft.com/office/powerpoint/2010/main" val="602852747"/>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b="1" dirty="0">
                <a:effectLst>
                  <a:outerShdw blurRad="38100" dist="38100" dir="2700000" algn="tl">
                    <a:srgbClr val="000000">
                      <a:alpha val="43137"/>
                    </a:srgbClr>
                  </a:outerShdw>
                </a:effectLst>
                <a:latin typeface="+mn-lt"/>
              </a:rPr>
              <a:t>Gaj Julije Cezar</a:t>
            </a:r>
            <a:br>
              <a:rPr lang="hr-HR" dirty="0">
                <a:latin typeface="+mn-lt"/>
              </a:rPr>
            </a:br>
            <a:r>
              <a:rPr lang="hr-HR" dirty="0">
                <a:latin typeface="+mn-lt"/>
              </a:rPr>
              <a:t>(</a:t>
            </a:r>
            <a:r>
              <a:rPr lang="hr-HR" i="1" dirty="0" err="1">
                <a:latin typeface="+mn-lt"/>
              </a:rPr>
              <a:t>Gaius</a:t>
            </a:r>
            <a:r>
              <a:rPr lang="hr-HR" i="1" dirty="0">
                <a:latin typeface="+mn-lt"/>
              </a:rPr>
              <a:t> </a:t>
            </a:r>
            <a:r>
              <a:rPr lang="hr-HR" i="1" dirty="0" err="1">
                <a:latin typeface="+mn-lt"/>
              </a:rPr>
              <a:t>Iulius</a:t>
            </a:r>
            <a:r>
              <a:rPr lang="hr-HR" i="1" dirty="0">
                <a:latin typeface="+mn-lt"/>
              </a:rPr>
              <a:t> </a:t>
            </a:r>
            <a:r>
              <a:rPr lang="hr-HR" i="1" dirty="0" err="1">
                <a:latin typeface="+mn-lt"/>
              </a:rPr>
              <a:t>Caesar</a:t>
            </a:r>
            <a:r>
              <a:rPr lang="hr-HR" dirty="0">
                <a:latin typeface="+mn-lt"/>
              </a:rPr>
              <a:t>)</a:t>
            </a:r>
          </a:p>
        </p:txBody>
      </p:sp>
      <p:sp>
        <p:nvSpPr>
          <p:cNvPr id="3" name="Content Placeholder 2"/>
          <p:cNvSpPr>
            <a:spLocks noGrp="1"/>
          </p:cNvSpPr>
          <p:nvPr>
            <p:ph idx="1"/>
          </p:nvPr>
        </p:nvSpPr>
        <p:spPr>
          <a:xfrm>
            <a:off x="736600" y="2592790"/>
            <a:ext cx="10718800" cy="3564468"/>
          </a:xfrm>
        </p:spPr>
        <p:txBody>
          <a:bodyPr>
            <a:normAutofit fontScale="92500"/>
          </a:bodyPr>
          <a:lstStyle/>
          <a:p>
            <a:r>
              <a:rPr lang="hr-HR" dirty="0">
                <a:latin typeface="+mn-lt"/>
              </a:rPr>
              <a:t>12./13.VII. 100. - 15.III. 44.g.pr.Kr. </a:t>
            </a:r>
            <a:r>
              <a:rPr lang="hr-HR" dirty="0"/>
              <a:t>u</a:t>
            </a:r>
            <a:r>
              <a:rPr lang="hr-HR" dirty="0">
                <a:latin typeface="+mn-lt"/>
              </a:rPr>
              <a:t> Rimu, patricij rođenjem, pučanin politički</a:t>
            </a:r>
          </a:p>
          <a:p>
            <a:r>
              <a:rPr lang="hr-HR" altLang="sr-Latn-RS" dirty="0"/>
              <a:t>Vojnik, političar, pisac</a:t>
            </a:r>
          </a:p>
          <a:p>
            <a:r>
              <a:rPr lang="hr-HR" altLang="sr-Latn-RS" dirty="0">
                <a:latin typeface="+mn-lt"/>
              </a:rPr>
              <a:t>84. ostao bez oca, 82. ga </a:t>
            </a:r>
            <a:r>
              <a:rPr lang="hr-HR" altLang="sr-Latn-RS" dirty="0" err="1">
                <a:latin typeface="+mn-lt"/>
              </a:rPr>
              <a:t>Sul</a:t>
            </a:r>
            <a:r>
              <a:rPr lang="hr-HR" altLang="sr-Latn-RS" dirty="0" err="1"/>
              <a:t>a</a:t>
            </a:r>
            <a:r>
              <a:rPr lang="hr-HR" altLang="sr-Latn-RS" dirty="0"/>
              <a:t> </a:t>
            </a:r>
            <a:r>
              <a:rPr lang="hr-HR" altLang="sr-Latn-RS" dirty="0">
                <a:latin typeface="+mn-lt"/>
              </a:rPr>
              <a:t>traži da ostavi ženu Korneliju pa ide u Malu Aziju do njegove smrti 78.</a:t>
            </a:r>
          </a:p>
          <a:p>
            <a:r>
              <a:rPr lang="hr-HR" altLang="sr-Latn-RS" dirty="0"/>
              <a:t>U Rimu radi kao odvjetnik (odličan govornik), za školovanja na Rodu zarobljavaju ga gusari, ratuje s </a:t>
            </a:r>
            <a:r>
              <a:rPr lang="hr-HR" altLang="sr-Latn-RS" dirty="0" err="1"/>
              <a:t>Mitridatom</a:t>
            </a:r>
            <a:r>
              <a:rPr lang="hr-HR" altLang="sr-Latn-RS" dirty="0"/>
              <a:t>, …</a:t>
            </a:r>
          </a:p>
          <a:p>
            <a:r>
              <a:rPr lang="hr-HR" altLang="sr-Latn-RS" dirty="0">
                <a:latin typeface="+mn-lt"/>
              </a:rPr>
              <a:t>68. počinje političku karijeru: kvestor, </a:t>
            </a:r>
            <a:r>
              <a:rPr lang="hr-HR" altLang="sr-Latn-RS" dirty="0" err="1">
                <a:latin typeface="+mn-lt"/>
              </a:rPr>
              <a:t>edil</a:t>
            </a:r>
            <a:r>
              <a:rPr lang="hr-HR" altLang="sr-Latn-RS" dirty="0">
                <a:latin typeface="+mn-lt"/>
              </a:rPr>
              <a:t>, pretor, …</a:t>
            </a:r>
          </a:p>
          <a:p>
            <a:r>
              <a:rPr lang="hr-HR" altLang="sr-Latn-RS" dirty="0"/>
              <a:t>63. postao je </a:t>
            </a:r>
            <a:r>
              <a:rPr lang="hr-HR" altLang="sr-Latn-RS" i="1" dirty="0" err="1"/>
              <a:t>pontifex</a:t>
            </a:r>
            <a:r>
              <a:rPr lang="hr-HR" altLang="sr-Latn-RS" i="1" dirty="0"/>
              <a:t> </a:t>
            </a:r>
            <a:r>
              <a:rPr lang="hr-HR" altLang="sr-Latn-RS" i="1" dirty="0" err="1"/>
              <a:t>maximus</a:t>
            </a:r>
            <a:r>
              <a:rPr lang="hr-HR" altLang="sr-Latn-RS" i="1" dirty="0"/>
              <a:t> </a:t>
            </a:r>
            <a:r>
              <a:rPr lang="hr-HR" altLang="sr-Latn-RS" dirty="0"/>
              <a:t> i zalagao se za blaži postupak prema </a:t>
            </a:r>
            <a:r>
              <a:rPr lang="hr-HR" altLang="sr-Latn-RS" dirty="0" err="1"/>
              <a:t>Katilininim</a:t>
            </a:r>
            <a:r>
              <a:rPr lang="hr-HR" altLang="sr-Latn-RS" dirty="0"/>
              <a:t> urotnicima</a:t>
            </a:r>
            <a:endParaRPr lang="hr-HR" altLang="sr-Latn-RS" dirty="0">
              <a:latin typeface="+mn-lt"/>
            </a:endParaRPr>
          </a:p>
        </p:txBody>
      </p:sp>
    </p:spTree>
    <p:extLst>
      <p:ext uri="{BB962C8B-B14F-4D97-AF65-F5344CB8AC3E}">
        <p14:creationId xmlns:p14="http://schemas.microsoft.com/office/powerpoint/2010/main" val="1156825035"/>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364068"/>
          </a:xfrm>
        </p:spPr>
        <p:txBody>
          <a:bodyPr>
            <a:normAutofit fontScale="90000"/>
          </a:bodyPr>
          <a:lstStyle/>
          <a:p>
            <a:endParaRPr lang="hr-HR" dirty="0"/>
          </a:p>
        </p:txBody>
      </p:sp>
      <p:sp>
        <p:nvSpPr>
          <p:cNvPr id="3" name="Content Placeholder 2"/>
          <p:cNvSpPr>
            <a:spLocks noGrp="1"/>
          </p:cNvSpPr>
          <p:nvPr>
            <p:ph idx="1"/>
          </p:nvPr>
        </p:nvSpPr>
        <p:spPr>
          <a:xfrm>
            <a:off x="889000" y="1168401"/>
            <a:ext cx="10439399" cy="5130800"/>
          </a:xfrm>
        </p:spPr>
        <p:txBody>
          <a:bodyPr>
            <a:normAutofit lnSpcReduction="10000"/>
          </a:bodyPr>
          <a:lstStyle/>
          <a:p>
            <a:r>
              <a:rPr lang="hr-HR" dirty="0"/>
              <a:t>60. sklapa s </a:t>
            </a:r>
            <a:r>
              <a:rPr lang="hr-HR" dirty="0" err="1"/>
              <a:t>Pompejem</a:t>
            </a:r>
            <a:r>
              <a:rPr lang="hr-HR" dirty="0"/>
              <a:t> i Krasom prvi trijumvirat </a:t>
            </a:r>
          </a:p>
          <a:p>
            <a:r>
              <a:rPr lang="hr-HR" dirty="0"/>
              <a:t>59. konzul s M. </a:t>
            </a:r>
            <a:r>
              <a:rPr lang="hr-HR" dirty="0" err="1"/>
              <a:t>Kalpurnijem</a:t>
            </a:r>
            <a:r>
              <a:rPr lang="hr-HR" dirty="0"/>
              <a:t> </a:t>
            </a:r>
            <a:r>
              <a:rPr lang="hr-HR" dirty="0" err="1"/>
              <a:t>Bibulom</a:t>
            </a:r>
            <a:r>
              <a:rPr lang="hr-HR" dirty="0"/>
              <a:t> (</a:t>
            </a:r>
            <a:r>
              <a:rPr lang="hr-HR" i="1" dirty="0" err="1"/>
              <a:t>Iulio</a:t>
            </a:r>
            <a:r>
              <a:rPr lang="hr-HR" i="1" dirty="0"/>
              <a:t> </a:t>
            </a:r>
            <a:r>
              <a:rPr lang="hr-HR" i="1" dirty="0" err="1"/>
              <a:t>et</a:t>
            </a:r>
            <a:r>
              <a:rPr lang="hr-HR" i="1" dirty="0"/>
              <a:t> </a:t>
            </a:r>
            <a:r>
              <a:rPr lang="hr-HR" i="1" dirty="0" err="1"/>
              <a:t>Caesare</a:t>
            </a:r>
            <a:r>
              <a:rPr lang="hr-HR" i="1" dirty="0"/>
              <a:t> </a:t>
            </a:r>
            <a:r>
              <a:rPr lang="hr-HR" i="1" dirty="0" err="1"/>
              <a:t>consulibus</a:t>
            </a:r>
            <a:r>
              <a:rPr lang="hr-HR" dirty="0"/>
              <a:t>)</a:t>
            </a:r>
          </a:p>
          <a:p>
            <a:pPr lvl="1"/>
            <a:r>
              <a:rPr lang="hr-HR" i="1" dirty="0" err="1"/>
              <a:t>Lex</a:t>
            </a:r>
            <a:r>
              <a:rPr lang="hr-HR" i="1" dirty="0"/>
              <a:t> </a:t>
            </a:r>
            <a:r>
              <a:rPr lang="hr-HR" i="1" dirty="0" err="1"/>
              <a:t>agraria</a:t>
            </a:r>
            <a:r>
              <a:rPr lang="hr-HR" dirty="0"/>
              <a:t> za dodjelu zemlje veteranima</a:t>
            </a:r>
          </a:p>
          <a:p>
            <a:pPr lvl="1"/>
            <a:r>
              <a:rPr lang="hr-HR" dirty="0"/>
              <a:t>Dobiva </a:t>
            </a:r>
            <a:r>
              <a:rPr lang="hr-HR" dirty="0" err="1"/>
              <a:t>prokonzulat</a:t>
            </a:r>
            <a:r>
              <a:rPr lang="hr-HR" dirty="0"/>
              <a:t> u Galiji (58.-50.g.pr.Kr.)</a:t>
            </a:r>
            <a:r>
              <a:rPr lang="hr-HR" i="1" dirty="0"/>
              <a:t> </a:t>
            </a:r>
          </a:p>
          <a:p>
            <a:pPr lvl="1"/>
            <a:r>
              <a:rPr lang="hr-HR" dirty="0"/>
              <a:t>54. piše gramatičku raspravu u 2 knjige </a:t>
            </a:r>
            <a:r>
              <a:rPr lang="hr-HR" i="1" dirty="0"/>
              <a:t>De </a:t>
            </a:r>
            <a:r>
              <a:rPr lang="hr-HR" i="1" dirty="0" err="1"/>
              <a:t>analogia</a:t>
            </a:r>
            <a:r>
              <a:rPr lang="hr-HR" i="1" dirty="0"/>
              <a:t> </a:t>
            </a:r>
            <a:r>
              <a:rPr lang="hr-HR" dirty="0"/>
              <a:t>(izgubljena, posvećena Ciceronu)</a:t>
            </a:r>
          </a:p>
          <a:p>
            <a:pPr marL="914400" lvl="2" indent="0">
              <a:buNone/>
            </a:pPr>
            <a:r>
              <a:rPr lang="pt-BR" i="1" dirty="0">
                <a:solidFill>
                  <a:schemeClr val="accent5">
                    <a:lumMod val="50000"/>
                  </a:schemeClr>
                </a:solidFill>
              </a:rPr>
              <a:t>tamquam scopulum, sic fugias inauditum atque insolens verbum</a:t>
            </a:r>
            <a:endParaRPr lang="hr-HR" i="1" dirty="0">
              <a:solidFill>
                <a:schemeClr val="accent5">
                  <a:lumMod val="50000"/>
                </a:schemeClr>
              </a:solidFill>
            </a:endParaRPr>
          </a:p>
          <a:p>
            <a:r>
              <a:rPr lang="hr-HR" dirty="0"/>
              <a:t>49.g.pr.Kr. prelazi </a:t>
            </a:r>
            <a:r>
              <a:rPr lang="hr-HR" dirty="0" err="1"/>
              <a:t>Rubikon</a:t>
            </a:r>
            <a:endParaRPr lang="hr-HR" dirty="0"/>
          </a:p>
          <a:p>
            <a:pPr lvl="1"/>
            <a:r>
              <a:rPr lang="hr-HR" dirty="0"/>
              <a:t>Ratuje protiv Pompeja i pristaša u Italiji, Grčkoj, Africi (Egiptu) i </a:t>
            </a:r>
            <a:r>
              <a:rPr lang="hr-HR" dirty="0" err="1"/>
              <a:t>Hispaniji</a:t>
            </a:r>
            <a:r>
              <a:rPr lang="hr-HR" dirty="0"/>
              <a:t> do 45.pr.Kr.</a:t>
            </a:r>
          </a:p>
          <a:p>
            <a:pPr lvl="1"/>
            <a:r>
              <a:rPr lang="hr-HR" dirty="0"/>
              <a:t>Bitka kod </a:t>
            </a:r>
            <a:r>
              <a:rPr lang="hr-HR" dirty="0" err="1"/>
              <a:t>Farsala</a:t>
            </a:r>
            <a:r>
              <a:rPr lang="hr-HR" dirty="0"/>
              <a:t> 48.pr.Kr.; milostiv poraženima</a:t>
            </a:r>
          </a:p>
          <a:p>
            <a:r>
              <a:rPr lang="hr-HR" dirty="0"/>
              <a:t>Kao diktator zapravo vlada kraljevski, ali odbija krunu</a:t>
            </a:r>
          </a:p>
          <a:p>
            <a:r>
              <a:rPr lang="hr-HR" dirty="0"/>
              <a:t>Izboden ispod Pompejeva kipa u njegovu kazalištu na Martovske ide 44.</a:t>
            </a:r>
          </a:p>
        </p:txBody>
      </p:sp>
    </p:spTree>
    <p:extLst>
      <p:ext uri="{BB962C8B-B14F-4D97-AF65-F5344CB8AC3E}">
        <p14:creationId xmlns:p14="http://schemas.microsoft.com/office/powerpoint/2010/main" val="1950605511"/>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591671"/>
            <a:ext cx="9601196" cy="1165412"/>
          </a:xfrm>
        </p:spPr>
        <p:txBody>
          <a:bodyPr/>
          <a:lstStyle/>
          <a:p>
            <a:r>
              <a:rPr lang="hr-HR" dirty="0"/>
              <a:t>Djela</a:t>
            </a:r>
          </a:p>
        </p:txBody>
      </p:sp>
      <p:sp>
        <p:nvSpPr>
          <p:cNvPr id="3" name="Content Placeholder 2"/>
          <p:cNvSpPr>
            <a:spLocks noGrp="1"/>
          </p:cNvSpPr>
          <p:nvPr>
            <p:ph idx="1"/>
          </p:nvPr>
        </p:nvSpPr>
        <p:spPr>
          <a:xfrm>
            <a:off x="889000" y="1631577"/>
            <a:ext cx="10591800" cy="4616824"/>
          </a:xfrm>
        </p:spPr>
        <p:txBody>
          <a:bodyPr>
            <a:normAutofit/>
          </a:bodyPr>
          <a:lstStyle/>
          <a:p>
            <a:r>
              <a:rPr lang="hr-HR" altLang="sr-Latn-RS" dirty="0"/>
              <a:t>Izgubljeni: govori (</a:t>
            </a:r>
            <a:r>
              <a:rPr lang="hr-HR" altLang="sr-Latn-RS" dirty="0" err="1"/>
              <a:t>aticistički</a:t>
            </a:r>
            <a:r>
              <a:rPr lang="hr-HR" altLang="sr-Latn-RS" dirty="0"/>
              <a:t>; pogrebni za tetu Juliju i ženu Korneliju), tragedija </a:t>
            </a:r>
            <a:r>
              <a:rPr lang="hr-HR" altLang="sr-Latn-RS" i="1" dirty="0" err="1"/>
              <a:t>Oedipus</a:t>
            </a:r>
            <a:r>
              <a:rPr lang="hr-HR" altLang="sr-Latn-RS" dirty="0"/>
              <a:t>; </a:t>
            </a:r>
            <a:r>
              <a:rPr lang="hr-HR" altLang="sr-Latn-RS" i="1" dirty="0" err="1"/>
              <a:t>Epigrammata</a:t>
            </a:r>
            <a:r>
              <a:rPr lang="hr-HR" altLang="sr-Latn-RS" i="1" dirty="0"/>
              <a:t> </a:t>
            </a:r>
            <a:r>
              <a:rPr lang="hr-HR" altLang="sr-Latn-RS" dirty="0"/>
              <a:t>(sačuvan o </a:t>
            </a:r>
            <a:r>
              <a:rPr lang="hr-HR" altLang="sr-Latn-RS" dirty="0" err="1"/>
              <a:t>Terenciju</a:t>
            </a:r>
            <a:r>
              <a:rPr lang="hr-HR" altLang="sr-Latn-RS" dirty="0"/>
              <a:t>); ep </a:t>
            </a:r>
            <a:r>
              <a:rPr lang="hr-HR" altLang="sr-Latn-RS" i="1" dirty="0" err="1"/>
              <a:t>Laudes</a:t>
            </a:r>
            <a:r>
              <a:rPr lang="hr-HR" altLang="sr-Latn-RS" i="1" dirty="0"/>
              <a:t> </a:t>
            </a:r>
            <a:r>
              <a:rPr lang="hr-HR" altLang="sr-Latn-RS" i="1" dirty="0" err="1"/>
              <a:t>Herculis</a:t>
            </a:r>
            <a:r>
              <a:rPr lang="hr-HR" altLang="sr-Latn-RS" dirty="0"/>
              <a:t>; </a:t>
            </a:r>
            <a:r>
              <a:rPr lang="hr-HR" altLang="sr-Latn-RS" i="1" dirty="0" err="1"/>
              <a:t>Iter</a:t>
            </a:r>
            <a:r>
              <a:rPr lang="hr-HR" altLang="sr-Latn-RS" dirty="0"/>
              <a:t> (46., opis putovanja u </a:t>
            </a:r>
            <a:r>
              <a:rPr lang="hr-HR" altLang="sr-Latn-RS" dirty="0" err="1"/>
              <a:t>Hispaniju</a:t>
            </a:r>
            <a:r>
              <a:rPr lang="hr-HR" altLang="sr-Latn-RS" dirty="0"/>
              <a:t>), </a:t>
            </a:r>
            <a:r>
              <a:rPr lang="hr-HR" i="1" dirty="0" err="1"/>
              <a:t>Dicta</a:t>
            </a:r>
            <a:r>
              <a:rPr lang="hr-HR" i="1" dirty="0"/>
              <a:t> </a:t>
            </a:r>
            <a:r>
              <a:rPr lang="hr-HR" i="1" dirty="0" err="1"/>
              <a:t>collectanea</a:t>
            </a:r>
            <a:r>
              <a:rPr lang="hr-HR" i="1" dirty="0"/>
              <a:t>, </a:t>
            </a:r>
            <a:r>
              <a:rPr lang="hr-HR" i="1" dirty="0" err="1"/>
              <a:t>Anticato</a:t>
            </a:r>
            <a:r>
              <a:rPr lang="hr-HR" i="1" dirty="0"/>
              <a:t> </a:t>
            </a:r>
            <a:r>
              <a:rPr lang="hr-HR" dirty="0"/>
              <a:t>(politički pamflet)</a:t>
            </a:r>
            <a:endParaRPr lang="hr-HR" altLang="sr-Latn-RS" i="1" dirty="0"/>
          </a:p>
          <a:p>
            <a:r>
              <a:rPr lang="hr-HR" altLang="sr-Latn-RS" b="1" i="1" dirty="0" err="1"/>
              <a:t>Commentarii</a:t>
            </a:r>
            <a:r>
              <a:rPr lang="hr-HR" altLang="sr-Latn-RS" b="1" i="1" dirty="0"/>
              <a:t> de </a:t>
            </a:r>
            <a:r>
              <a:rPr lang="hr-HR" altLang="sr-Latn-RS" b="1" i="1" dirty="0" err="1"/>
              <a:t>bello</a:t>
            </a:r>
            <a:r>
              <a:rPr lang="hr-HR" altLang="sr-Latn-RS" b="1" i="1" dirty="0"/>
              <a:t> </a:t>
            </a:r>
            <a:r>
              <a:rPr lang="hr-HR" altLang="sr-Latn-RS" b="1" i="1" dirty="0" err="1"/>
              <a:t>Gallico</a:t>
            </a:r>
            <a:r>
              <a:rPr lang="hr-HR" altLang="sr-Latn-RS" i="1" dirty="0"/>
              <a:t> </a:t>
            </a:r>
            <a:r>
              <a:rPr lang="hr-HR" altLang="sr-Latn-RS" i="1" dirty="0" err="1"/>
              <a:t>lib</a:t>
            </a:r>
            <a:r>
              <a:rPr lang="hr-HR" altLang="sr-Latn-RS" i="1" dirty="0"/>
              <a:t>. VII </a:t>
            </a:r>
          </a:p>
          <a:p>
            <a:pPr lvl="1"/>
            <a:r>
              <a:rPr lang="hr-HR" altLang="sr-Latn-RS" dirty="0"/>
              <a:t>Bilješke i dokumenti kao izvještaj o prvih sedam godina galskog rata, do poraza </a:t>
            </a:r>
            <a:r>
              <a:rPr lang="hr-HR" altLang="sr-Latn-RS" dirty="0" err="1"/>
              <a:t>Vercingetoriksa</a:t>
            </a:r>
            <a:r>
              <a:rPr lang="hr-HR" altLang="sr-Latn-RS" dirty="0"/>
              <a:t> (ostale 2 godine, 51-50, nadopunio je njegov zapovjednik Aulo </a:t>
            </a:r>
            <a:r>
              <a:rPr lang="hr-HR" altLang="sr-Latn-RS" dirty="0" err="1"/>
              <a:t>Hircije</a:t>
            </a:r>
            <a:r>
              <a:rPr lang="hr-HR" altLang="sr-Latn-RS" dirty="0"/>
              <a:t>)</a:t>
            </a:r>
          </a:p>
          <a:p>
            <a:pPr lvl="1"/>
            <a:r>
              <a:rPr lang="hr-HR" altLang="sr-Latn-RS" dirty="0"/>
              <a:t>Elementi etnografije i geografije: određivanje Rimljana prema ostalima</a:t>
            </a:r>
          </a:p>
          <a:p>
            <a:pPr lvl="1"/>
            <a:r>
              <a:rPr lang="hr-HR" altLang="sr-Latn-RS" dirty="0"/>
              <a:t>Prikazivanje osvajačkog kao obrambenog rata</a:t>
            </a:r>
          </a:p>
          <a:p>
            <a:r>
              <a:rPr lang="hr-HR" altLang="sr-Latn-RS" b="1" i="1" dirty="0" err="1"/>
              <a:t>Commentarii</a:t>
            </a:r>
            <a:r>
              <a:rPr lang="hr-HR" altLang="sr-Latn-RS" b="1" i="1" dirty="0"/>
              <a:t> de </a:t>
            </a:r>
            <a:r>
              <a:rPr lang="hr-HR" altLang="sr-Latn-RS" b="1" i="1" dirty="0" err="1"/>
              <a:t>bello</a:t>
            </a:r>
            <a:r>
              <a:rPr lang="hr-HR" altLang="sr-Latn-RS" b="1" i="1" dirty="0"/>
              <a:t> civili </a:t>
            </a:r>
            <a:r>
              <a:rPr lang="hr-HR" altLang="sr-Latn-RS" i="1" dirty="0" err="1"/>
              <a:t>lib</a:t>
            </a:r>
            <a:r>
              <a:rPr lang="hr-HR" altLang="sr-Latn-RS" i="1" dirty="0"/>
              <a:t>. III</a:t>
            </a:r>
            <a:r>
              <a:rPr lang="hr-HR" altLang="sr-Latn-RS" dirty="0"/>
              <a:t> </a:t>
            </a:r>
          </a:p>
          <a:p>
            <a:pPr lvl="1"/>
            <a:r>
              <a:rPr lang="hr-HR" altLang="sr-Latn-RS" dirty="0"/>
              <a:t>izvješće o događajima 49. i 48.; umjerena satira protiv političkih protivnika; umirivanje </a:t>
            </a:r>
            <a:r>
              <a:rPr lang="hr-HR" altLang="sr-Latn-RS" dirty="0" err="1"/>
              <a:t>optimata</a:t>
            </a:r>
            <a:endParaRPr lang="hr-HR" altLang="sr-Latn-RS" dirty="0"/>
          </a:p>
        </p:txBody>
      </p:sp>
    </p:spTree>
    <p:extLst>
      <p:ext uri="{BB962C8B-B14F-4D97-AF65-F5344CB8AC3E}">
        <p14:creationId xmlns:p14="http://schemas.microsoft.com/office/powerpoint/2010/main" val="1244221270"/>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721162"/>
          </a:xfrm>
        </p:spPr>
        <p:txBody>
          <a:bodyPr>
            <a:normAutofit fontScale="90000"/>
          </a:bodyPr>
          <a:lstStyle/>
          <a:p>
            <a:r>
              <a:rPr lang="hr-HR" dirty="0"/>
              <a:t>Stil</a:t>
            </a:r>
          </a:p>
        </p:txBody>
      </p:sp>
      <p:sp>
        <p:nvSpPr>
          <p:cNvPr id="3" name="Content Placeholder 2"/>
          <p:cNvSpPr>
            <a:spLocks noGrp="1"/>
          </p:cNvSpPr>
          <p:nvPr>
            <p:ph idx="1"/>
          </p:nvPr>
        </p:nvSpPr>
        <p:spPr>
          <a:xfrm>
            <a:off x="717176" y="1954307"/>
            <a:ext cx="10839824" cy="4217894"/>
          </a:xfrm>
        </p:spPr>
        <p:txBody>
          <a:bodyPr>
            <a:normAutofit/>
          </a:bodyPr>
          <a:lstStyle/>
          <a:p>
            <a:r>
              <a:rPr lang="hr-HR" dirty="0"/>
              <a:t>Povijest kojom Cezar pisac opravdava situaciju u kojoj se Cezar političar našao</a:t>
            </a:r>
          </a:p>
          <a:p>
            <a:pPr lvl="1"/>
            <a:r>
              <a:rPr lang="hr-HR" dirty="0"/>
              <a:t>Publika: Senat i(li) rimski narod</a:t>
            </a:r>
          </a:p>
          <a:p>
            <a:pPr lvl="1"/>
            <a:r>
              <a:rPr lang="hr-HR" dirty="0"/>
              <a:t>Naglasak na pridržavanju zakona</a:t>
            </a:r>
          </a:p>
          <a:p>
            <a:r>
              <a:rPr lang="hr-HR" dirty="0"/>
              <a:t>Autobiografsko 3. lice (privid objektivnosti), memoari</a:t>
            </a:r>
          </a:p>
          <a:p>
            <a:pPr lvl="1"/>
            <a:r>
              <a:rPr lang="hr-HR" dirty="0"/>
              <a:t>Neki su vojskovođe i ranije objavljivali zapise o svojim pothvatima (izgubljeno)</a:t>
            </a:r>
          </a:p>
          <a:p>
            <a:r>
              <a:rPr lang="hr-HR" dirty="0" err="1"/>
              <a:t>Aticist</a:t>
            </a:r>
            <a:r>
              <a:rPr lang="hr-HR" dirty="0"/>
              <a:t> i </a:t>
            </a:r>
            <a:r>
              <a:rPr lang="hr-HR" dirty="0" err="1"/>
              <a:t>analogist</a:t>
            </a:r>
            <a:r>
              <a:rPr lang="hr-HR" dirty="0"/>
              <a:t>: povijest ogoljena od stilskih ukrasa</a:t>
            </a:r>
          </a:p>
          <a:p>
            <a:pPr lvl="1"/>
            <a:r>
              <a:rPr lang="hr-HR" dirty="0"/>
              <a:t>Red, jednostavnost, jasnoća</a:t>
            </a:r>
          </a:p>
          <a:p>
            <a:pPr lvl="1"/>
            <a:r>
              <a:rPr lang="hr-HR" dirty="0"/>
              <a:t>Namijenjeno povjesničarima kao građa </a:t>
            </a:r>
          </a:p>
        </p:txBody>
      </p:sp>
    </p:spTree>
    <p:extLst>
      <p:ext uri="{BB962C8B-B14F-4D97-AF65-F5344CB8AC3E}">
        <p14:creationId xmlns:p14="http://schemas.microsoft.com/office/powerpoint/2010/main" val="2229573369"/>
      </p:ext>
    </p:extLst>
  </p:cSld>
  <p:clrMapOvr>
    <a:masterClrMapping/>
  </p:clrMapOvr>
  <mc:AlternateContent xmlns:mc="http://schemas.openxmlformats.org/markup-compatibility/2006" xmlns:p14="http://schemas.microsoft.com/office/powerpoint/2010/main">
    <mc:Choice Requires="p14">
      <p:transition spd="med">
        <p14:conveyor dir="l"/>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1187</TotalTime>
  <Words>1668</Words>
  <Application>Microsoft Office PowerPoint</Application>
  <PresentationFormat>Widescreen</PresentationFormat>
  <Paragraphs>124</Paragraphs>
  <Slides>17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Times New Roman</vt:lpstr>
      <vt:lpstr>Organic</vt:lpstr>
      <vt:lpstr>HISTORIOGRAFIJA</vt:lpstr>
      <vt:lpstr>Povijest svijeta, (auto)biografija, commentarii (zapisi)</vt:lpstr>
      <vt:lpstr>Još izgubljenih prethodnika</vt:lpstr>
      <vt:lpstr>Kornelije Nepot (Cornelius Nepos)</vt:lpstr>
      <vt:lpstr>Djela</vt:lpstr>
      <vt:lpstr>Gaj Julije Cezar (Gaius Iulius Caesar)</vt:lpstr>
      <vt:lpstr>PowerPoint Presentation</vt:lpstr>
      <vt:lpstr>Djela</vt:lpstr>
      <vt:lpstr>Stil</vt:lpstr>
      <vt:lpstr>Književni mim</vt:lpstr>
      <vt:lpstr>PowerPoint Presentation</vt:lpstr>
      <vt:lpstr>PowerPoint Presentation</vt:lpstr>
      <vt:lpstr>PowerPoint Presentation</vt:lpstr>
      <vt:lpstr>Gaj Salustije Krisp Gaius Sallustius Crispus</vt:lpstr>
      <vt:lpstr>Djela</vt:lpstr>
      <vt:lpstr>Stil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HISTORIOGRAFIJA</dc:title>
  <dc:creator>Maja</dc:creator>
  <cp:lastModifiedBy>mrmat</cp:lastModifiedBy>
  <cp:revision>120</cp:revision>
  <dcterms:created xsi:type="dcterms:W3CDTF">2016-11-16T19:37:51Z</dcterms:created>
  <dcterms:modified xsi:type="dcterms:W3CDTF">2019-10-30T21:30:40Z</dcterms:modified>
</cp:coreProperties>
</file>