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64" r:id="rId5"/>
    <p:sldId id="259" r:id="rId6"/>
    <p:sldId id="261" r:id="rId7"/>
    <p:sldId id="262" r:id="rId8"/>
    <p:sldId id="265" r:id="rId9"/>
    <p:sldId id="266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57" autoAdjust="0"/>
    <p:restoredTop sz="86431" autoAdjust="0"/>
  </p:normalViewPr>
  <p:slideViewPr>
    <p:cSldViewPr snapToGrid="0">
      <p:cViewPr varScale="1">
        <p:scale>
          <a:sx n="72" d="100"/>
          <a:sy n="72" d="100"/>
        </p:scale>
        <p:origin x="264" y="66"/>
      </p:cViewPr>
      <p:guideLst/>
    </p:cSldViewPr>
  </p:slideViewPr>
  <p:outlineViewPr>
    <p:cViewPr>
      <p:scale>
        <a:sx n="33" d="100"/>
        <a:sy n="33" d="100"/>
      </p:scale>
      <p:origin x="0" y="-214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7BE410E-3AE9-4377-915D-D84EB4A63DFE}" type="datetimeFigureOut">
              <a:rPr lang="hr-HR" smtClean="0"/>
              <a:t>31.5.2017.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54436215-4243-4492-94CD-8097AC31A91A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8349405"/>
      </p:ext>
    </p:extLst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10E-3AE9-4377-915D-D84EB4A63DFE}" type="datetimeFigureOut">
              <a:rPr lang="hr-HR" smtClean="0"/>
              <a:t>31.5.2017.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6215-4243-4492-94CD-8097AC31A9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0791241"/>
      </p:ext>
    </p:extLst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10E-3AE9-4377-915D-D84EB4A63DFE}" type="datetimeFigureOut">
              <a:rPr lang="hr-HR" smtClean="0"/>
              <a:t>31.5.2017.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6215-4243-4492-94CD-8097AC31A9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2901994"/>
      </p:ext>
    </p:extLst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10E-3AE9-4377-915D-D84EB4A63DFE}" type="datetimeFigureOut">
              <a:rPr lang="hr-HR" smtClean="0"/>
              <a:t>31.5.2017.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6215-4243-4492-94CD-8097AC31A9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6299590"/>
      </p:ext>
    </p:extLst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10E-3AE9-4377-915D-D84EB4A63DFE}" type="datetimeFigureOut">
              <a:rPr lang="hr-HR" smtClean="0"/>
              <a:t>31.5.2017.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6215-4243-4492-94CD-8097AC31A91A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5004112"/>
      </p:ext>
    </p:extLst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10E-3AE9-4377-915D-D84EB4A63DFE}" type="datetimeFigureOut">
              <a:rPr lang="hr-HR" smtClean="0"/>
              <a:t>31.5.2017.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6215-4243-4492-94CD-8097AC31A9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9926392"/>
      </p:ext>
    </p:extLst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10E-3AE9-4377-915D-D84EB4A63DFE}" type="datetimeFigureOut">
              <a:rPr lang="hr-HR" smtClean="0"/>
              <a:t>31.5.2017.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6215-4243-4492-94CD-8097AC31A9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0034349"/>
      </p:ext>
    </p:extLst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10E-3AE9-4377-915D-D84EB4A63DFE}" type="datetimeFigureOut">
              <a:rPr lang="hr-HR" smtClean="0"/>
              <a:t>31.5.2017.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6215-4243-4492-94CD-8097AC31A9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2140494"/>
      </p:ext>
    </p:extLst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10E-3AE9-4377-915D-D84EB4A63DFE}" type="datetimeFigureOut">
              <a:rPr lang="hr-HR" smtClean="0"/>
              <a:t>31.5.2017.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6215-4243-4492-94CD-8097AC31A9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3803695"/>
      </p:ext>
    </p:extLst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10E-3AE9-4377-915D-D84EB4A63DFE}" type="datetimeFigureOut">
              <a:rPr lang="hr-HR" smtClean="0"/>
              <a:t>31.5.2017.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6215-4243-4492-94CD-8097AC31A9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7900381"/>
      </p:ext>
    </p:extLst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10E-3AE9-4377-915D-D84EB4A63DFE}" type="datetimeFigureOut">
              <a:rPr lang="hr-HR" smtClean="0"/>
              <a:t>31.5.2017.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6215-4243-4492-94CD-8097AC31A9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2460214"/>
      </p:ext>
    </p:extLst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7BE410E-3AE9-4377-915D-D84EB4A63DFE}" type="datetimeFigureOut">
              <a:rPr lang="hr-HR" smtClean="0"/>
              <a:t>31.5.2017.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54436215-4243-4492-94CD-8097AC31A9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8008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1708" y="758952"/>
            <a:ext cx="6067766" cy="4041648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Historiografija u prvom stoljeću Carstva</a:t>
            </a:r>
            <a:endParaRPr lang="hr-HR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9516" y="6513095"/>
            <a:ext cx="7042484" cy="344905"/>
          </a:xfrm>
        </p:spPr>
        <p:txBody>
          <a:bodyPr>
            <a:normAutofit fontScale="92500"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By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Pe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-Jo - Own work, Public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Domain,</a:t>
            </a:r>
            <a:r>
              <a:rPr lang="hr-HR" sz="1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https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://commons.wikimedia.org/w/index.php?curid=8806766</a:t>
            </a:r>
            <a:endParaRPr lang="hr-HR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" y="136653"/>
            <a:ext cx="4969203" cy="65593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8644510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47" y="0"/>
            <a:ext cx="10633670" cy="965735"/>
          </a:xfrm>
        </p:spPr>
        <p:txBody>
          <a:bodyPr/>
          <a:lstStyle/>
          <a:p>
            <a:r>
              <a:rPr lang="hr-HR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Enciklopedisti</a:t>
            </a:r>
            <a:endParaRPr lang="hr-HR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7" y="1155033"/>
            <a:ext cx="11149263" cy="5702968"/>
          </a:xfrm>
        </p:spPr>
        <p:txBody>
          <a:bodyPr>
            <a:normAutofit lnSpcReduction="10000"/>
          </a:bodyPr>
          <a:lstStyle/>
          <a:p>
            <a:r>
              <a:rPr lang="hr-H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Pomponije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Mela (</a:t>
            </a:r>
            <a:r>
              <a:rPr lang="hr-H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Pomponius</a:t>
            </a:r>
            <a:r>
              <a:rPr lang="hr-H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Mela</a:t>
            </a:r>
            <a:r>
              <a:rPr lang="hr-HR" sz="28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hr-H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Hispanac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umro c. 45.g., prvi rimski geograf; </a:t>
            </a:r>
            <a:r>
              <a:rPr lang="hr-H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hr-HR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chorographia</a:t>
            </a:r>
            <a:r>
              <a:rPr lang="hr-H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hr-H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situ </a:t>
            </a:r>
            <a:r>
              <a:rPr lang="hr-HR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orbis</a:t>
            </a:r>
            <a:r>
              <a:rPr lang="hr-H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libri III</a:t>
            </a:r>
            <a:endParaRPr lang="hr-H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Aulo Kornelije </a:t>
            </a:r>
            <a:r>
              <a:rPr lang="hr-H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Cels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Aulus</a:t>
            </a:r>
            <a:r>
              <a:rPr lang="hr-H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Cornelius</a:t>
            </a:r>
            <a:r>
              <a:rPr lang="hr-H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Celsus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Doba </a:t>
            </a:r>
            <a:r>
              <a:rPr lang="hr-H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Tiberija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(umro c. 50.g.), </a:t>
            </a:r>
            <a:r>
              <a:rPr lang="hr-H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Cicero </a:t>
            </a:r>
            <a:r>
              <a:rPr lang="hr-HR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medicorum</a:t>
            </a:r>
            <a:endParaRPr lang="hr-H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Djelo o poljoprivredi, vojnoj tehnici, retorici, filozofiji, pravu i </a:t>
            </a:r>
            <a:r>
              <a:rPr lang="hr-H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medicini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(jedino sačuvano)</a:t>
            </a:r>
          </a:p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Lucije Junije </a:t>
            </a:r>
            <a:r>
              <a:rPr lang="hr-H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Moderat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Kolumela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Lucius</a:t>
            </a:r>
            <a:r>
              <a:rPr lang="hr-H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Iunius</a:t>
            </a:r>
            <a:r>
              <a:rPr lang="hr-H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Moderatus</a:t>
            </a:r>
            <a:r>
              <a:rPr lang="hr-H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Columella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hr-H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Hispanac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služio u vojsci, umro c. 70.g.</a:t>
            </a:r>
          </a:p>
          <a:p>
            <a:pPr lvl="1"/>
            <a:r>
              <a:rPr lang="hr-H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hr-HR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hr-H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rustica</a:t>
            </a:r>
            <a:r>
              <a:rPr lang="hr-H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12 knjiga (zemljoradnja, vinogradarstvo, voćarstvo, pčelarstvo, stočarstvo…)</a:t>
            </a: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Brojni latinski i grčki izvori, uzori su mu Ciceron i </a:t>
            </a:r>
            <a:r>
              <a:rPr lang="hr-H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Vergilije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(X. knjiga u stihovima)</a:t>
            </a:r>
          </a:p>
        </p:txBody>
      </p:sp>
    </p:spTree>
    <p:extLst>
      <p:ext uri="{BB962C8B-B14F-4D97-AF65-F5344CB8AC3E}">
        <p14:creationId xmlns:p14="http://schemas.microsoft.com/office/powerpoint/2010/main" val="4079047248"/>
      </p:ext>
    </p:extLst>
  </p:cSld>
  <p:clrMapOvr>
    <a:masterClrMapping/>
  </p:clrMapOvr>
  <p:transition spd="med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2505" y="176463"/>
            <a:ext cx="5807241" cy="1427748"/>
          </a:xfrm>
        </p:spPr>
        <p:txBody>
          <a:bodyPr>
            <a:noAutofit/>
          </a:bodyPr>
          <a:lstStyle/>
          <a:p>
            <a:r>
              <a:rPr lang="hr-HR" sz="3600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Aulus</a:t>
            </a:r>
            <a:r>
              <a:rPr lang="hr-HR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Cremutius</a:t>
            </a:r>
            <a:r>
              <a:rPr lang="hr-HR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Cordus</a:t>
            </a:r>
            <a:r>
              <a:rPr lang="hr-HR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   Aulo </a:t>
            </a:r>
            <a:r>
              <a:rPr lang="hr-HR" sz="3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Kremucije</a:t>
            </a:r>
            <a:r>
              <a:rPr lang="hr-HR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Kord</a:t>
            </a:r>
            <a:endParaRPr lang="hr-HR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92505" y="2507550"/>
            <a:ext cx="5662863" cy="4149924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doba cara </a:t>
            </a:r>
            <a:r>
              <a:rPr lang="hr-H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Tiberija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ubio se glađu</a:t>
            </a:r>
          </a:p>
          <a:p>
            <a:r>
              <a:rPr lang="hr-HR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Annales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spaljeni 25.g.n.e.</a:t>
            </a: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propasti republike i uspostavi carstva, kritički</a:t>
            </a: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„hvali </a:t>
            </a:r>
            <a:r>
              <a:rPr lang="hr-H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Bruta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Kasija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Vjerojatno se zamjerio </a:t>
            </a:r>
            <a:r>
              <a:rPr lang="hr-H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Sejanu</a:t>
            </a: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999746" y="1"/>
            <a:ext cx="5293896" cy="1604210"/>
          </a:xfrm>
        </p:spPr>
        <p:txBody>
          <a:bodyPr>
            <a:noAutofit/>
          </a:bodyPr>
          <a:lstStyle/>
          <a:p>
            <a:r>
              <a:rPr lang="hr-HR" sz="3600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Gaius</a:t>
            </a:r>
            <a:r>
              <a:rPr lang="hr-HR" sz="3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Velleius</a:t>
            </a:r>
            <a:r>
              <a:rPr lang="hr-HR" sz="3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Paterculus</a:t>
            </a:r>
            <a:r>
              <a:rPr lang="hr-HR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hr-HR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Gaj </a:t>
            </a:r>
            <a:r>
              <a:rPr lang="hr-HR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Velej</a:t>
            </a:r>
            <a:r>
              <a:rPr lang="hr-HR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Paterkul</a:t>
            </a:r>
            <a:endParaRPr lang="hr-HR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82654" y="2213811"/>
            <a:ext cx="5566610" cy="4443663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C.19.pr.Kr.-c.31.n.e., iz </a:t>
            </a:r>
            <a:r>
              <a:rPr lang="hr-H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Kampanije</a:t>
            </a:r>
            <a:endParaRPr lang="hr-H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Vojnički časnik i pretor</a:t>
            </a:r>
          </a:p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30.g.n.e. objavio </a:t>
            </a:r>
            <a:r>
              <a:rPr lang="hr-H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Historiae</a:t>
            </a:r>
            <a:r>
              <a:rPr lang="hr-H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Romanae</a:t>
            </a:r>
            <a:r>
              <a:rPr lang="hr-H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ad M. </a:t>
            </a:r>
            <a:r>
              <a:rPr lang="hr-H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Vinicium</a:t>
            </a:r>
            <a:r>
              <a:rPr lang="hr-H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libri II</a:t>
            </a: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početka Rima</a:t>
            </a: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Dosta biografskih podataka</a:t>
            </a: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Laskanje </a:t>
            </a:r>
            <a:r>
              <a:rPr lang="hr-H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Tiberiju</a:t>
            </a:r>
            <a:endParaRPr lang="hr-H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Utjecaj retorike, odgojni cilj</a:t>
            </a: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64033"/>
      </p:ext>
    </p:extLst>
  </p:cSld>
  <p:clrMapOvr>
    <a:masterClrMapping/>
  </p:clrMapOvr>
  <p:transition spd="med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1009" y="225963"/>
            <a:ext cx="5812696" cy="1491916"/>
          </a:xfrm>
        </p:spPr>
        <p:txBody>
          <a:bodyPr>
            <a:normAutofit/>
          </a:bodyPr>
          <a:lstStyle/>
          <a:p>
            <a:r>
              <a:rPr lang="hr-HR" sz="3600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Quintus</a:t>
            </a:r>
            <a:r>
              <a:rPr lang="hr-HR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Curtius</a:t>
            </a:r>
            <a:r>
              <a:rPr lang="hr-HR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Rufus</a:t>
            </a:r>
            <a:r>
              <a:rPr lang="hr-HR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r-HR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Kvint</a:t>
            </a:r>
            <a:r>
              <a:rPr lang="hr-HR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Kurcije</a:t>
            </a:r>
            <a:r>
              <a:rPr lang="hr-HR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Ruf</a:t>
            </a:r>
            <a:endParaRPr lang="hr-HR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1009" y="1876927"/>
            <a:ext cx="5427685" cy="4828674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Doba cara </a:t>
            </a:r>
            <a:r>
              <a:rPr lang="hr-H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Kaligule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i/li Klaudija</a:t>
            </a: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govornik i povjesničar</a:t>
            </a:r>
          </a:p>
          <a:p>
            <a:r>
              <a:rPr lang="hr-H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Historia</a:t>
            </a:r>
            <a:r>
              <a:rPr lang="hr-H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Alexandri</a:t>
            </a:r>
            <a:r>
              <a:rPr lang="hr-H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Magni </a:t>
            </a: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knjiga (prve 2 izgubljene), većinom prema </a:t>
            </a:r>
            <a:r>
              <a:rPr lang="hr-H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Klitarhu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iz Aleksandrije</a:t>
            </a: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Napisano poput romana, čudnovato i fantastično, ali i povijesno točno; psihološki i dramatski oblikovano</a:t>
            </a: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Prema kraju više kritike tiranije</a:t>
            </a: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Utjecaj klasicističkog stila (Livije)</a:t>
            </a: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742432" y="225963"/>
            <a:ext cx="5535167" cy="1185742"/>
          </a:xfrm>
        </p:spPr>
        <p:txBody>
          <a:bodyPr>
            <a:noAutofit/>
          </a:bodyPr>
          <a:lstStyle/>
          <a:p>
            <a:r>
              <a:rPr lang="hr-HR" sz="3600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Aufidius</a:t>
            </a:r>
            <a:r>
              <a:rPr lang="hr-HR" sz="36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Bassus</a:t>
            </a:r>
            <a:endParaRPr lang="hr-HR" sz="36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r-HR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Aufidije</a:t>
            </a:r>
            <a:r>
              <a:rPr lang="hr-HR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</a:t>
            </a:r>
            <a:endParaRPr lang="hr-HR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903496" y="2229853"/>
            <a:ext cx="5374102" cy="4475747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Umro c. 60.g., cijenjen i kao govornik</a:t>
            </a:r>
          </a:p>
          <a:p>
            <a:r>
              <a:rPr lang="hr-H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Bellum</a:t>
            </a:r>
            <a:r>
              <a:rPr lang="hr-H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Germanicum</a:t>
            </a:r>
            <a:endParaRPr lang="hr-HR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hr-H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Druzovom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ratu s Germanima</a:t>
            </a: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Doba </a:t>
            </a:r>
            <a:r>
              <a:rPr lang="hr-H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Tiberija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Klaudija</a:t>
            </a:r>
          </a:p>
          <a:p>
            <a:r>
              <a:rPr lang="hr-H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Historiae</a:t>
            </a:r>
            <a:r>
              <a:rPr lang="hr-H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(?)</a:t>
            </a: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dolaska Augusta na vlast do Klaudija</a:t>
            </a: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42802"/>
      </p:ext>
    </p:extLst>
  </p:cSld>
  <p:clrMapOvr>
    <a:masterClrMapping/>
  </p:clrMapOvr>
  <p:transition spd="med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338" y="417095"/>
            <a:ext cx="4957010" cy="1187116"/>
          </a:xfrm>
        </p:spPr>
        <p:txBody>
          <a:bodyPr>
            <a:normAutofit lnSpcReduction="10000"/>
          </a:bodyPr>
          <a:lstStyle/>
          <a:p>
            <a:r>
              <a:rPr lang="hr-HR" sz="4000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Fenestella</a:t>
            </a:r>
            <a:endParaRPr lang="hr-HR" sz="40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r-HR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Fenestela</a:t>
            </a:r>
            <a:endParaRPr lang="hr-HR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8758" y="2507550"/>
            <a:ext cx="5037221" cy="3492197"/>
          </a:xfrm>
        </p:spPr>
        <p:txBody>
          <a:bodyPr>
            <a:normAutofit lnSpcReduction="10000"/>
          </a:bodyPr>
          <a:lstStyle/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Doba </a:t>
            </a:r>
            <a:r>
              <a:rPr lang="hr-H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Tiberija</a:t>
            </a:r>
            <a:endParaRPr lang="hr-H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Annales</a:t>
            </a:r>
            <a:endParaRPr lang="hr-HR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Većinom zanimljivosti iz društvenog života i kulturno-političke povijesti</a:t>
            </a: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Životopis </a:t>
            </a:r>
            <a:r>
              <a:rPr lang="hr-H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Terencijev</a:t>
            </a:r>
            <a:endParaRPr lang="hr-H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hr-HR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r>
              <a:rPr lang="hr-HR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0127" y="0"/>
            <a:ext cx="6657474" cy="1604211"/>
          </a:xfrm>
        </p:spPr>
        <p:txBody>
          <a:bodyPr>
            <a:noAutofit/>
          </a:bodyPr>
          <a:lstStyle/>
          <a:p>
            <a:r>
              <a:rPr lang="hr-HR" sz="3600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Marcus</a:t>
            </a:r>
            <a:r>
              <a:rPr lang="hr-HR" sz="36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Servilius</a:t>
            </a:r>
            <a:r>
              <a:rPr lang="hr-HR" sz="36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Nonianus</a:t>
            </a:r>
            <a:endParaRPr lang="hr-HR" sz="3600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Marko </a:t>
            </a:r>
            <a:r>
              <a:rPr lang="hr-HR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Servilije</a:t>
            </a:r>
            <a:r>
              <a:rPr lang="hr-HR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Nonijan</a:t>
            </a:r>
            <a:endParaRPr lang="hr-HR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5347" y="2507549"/>
            <a:ext cx="6079958" cy="3492198"/>
          </a:xfrm>
        </p:spPr>
        <p:txBody>
          <a:bodyPr>
            <a:normAutofit fontScale="92500" lnSpcReduction="10000"/>
          </a:bodyPr>
          <a:lstStyle/>
          <a:p>
            <a:r>
              <a:rPr lang="hr-H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Konzul 35.g.n.e., govornik i povjesničar</a:t>
            </a:r>
          </a:p>
          <a:p>
            <a:r>
              <a:rPr lang="hr-H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Djelo o rimskoj povijesti nepoznatog naslova, opsega i dosega</a:t>
            </a:r>
          </a:p>
          <a:p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hr-HR" sz="3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316" y="6192253"/>
            <a:ext cx="9095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Mnogi od </a:t>
            </a:r>
            <a:r>
              <a:rPr lang="hr-HR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navedenih</a:t>
            </a:r>
            <a:r>
              <a:rPr lang="hr-HR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 </a:t>
            </a:r>
            <a:r>
              <a:rPr lang="hr-HR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Tacitovi</a:t>
            </a:r>
            <a:r>
              <a:rPr lang="hr-HR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izvori/uzori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013571833"/>
      </p:ext>
    </p:extLst>
  </p:cSld>
  <p:clrMapOvr>
    <a:masterClrMapping/>
  </p:clrMapOvr>
  <p:transition spd="med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19" y="365760"/>
            <a:ext cx="10674293" cy="1325562"/>
          </a:xfrm>
        </p:spPr>
        <p:txBody>
          <a:bodyPr/>
          <a:lstStyle/>
          <a:p>
            <a:r>
              <a:rPr lang="hr-HR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Cornelius</a:t>
            </a:r>
            <a:r>
              <a:rPr lang="hr-HR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Tacitus</a:t>
            </a:r>
            <a:r>
              <a:rPr lang="hr-HR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Kornelije </a:t>
            </a:r>
            <a:r>
              <a:rPr lang="hr-HR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Tacit</a:t>
            </a:r>
            <a:endParaRPr lang="hr-HR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19" y="2153264"/>
            <a:ext cx="10943304" cy="4409767"/>
          </a:xfrm>
        </p:spPr>
        <p:txBody>
          <a:bodyPr>
            <a:normAutofit/>
          </a:bodyPr>
          <a:lstStyle/>
          <a:p>
            <a:r>
              <a:rPr lang="hr-H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Gaius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ili </a:t>
            </a:r>
            <a:r>
              <a:rPr lang="hr-H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Publius</a:t>
            </a:r>
            <a:r>
              <a:rPr lang="hr-H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55. (u </a:t>
            </a:r>
            <a:r>
              <a:rPr lang="hr-H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sj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Italiji ili 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Francuskoj?) 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c. 115.-120.g.n.e.</a:t>
            </a:r>
          </a:p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 bogate patricijske obitelji </a:t>
            </a:r>
          </a:p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Senator, odvjetnik i državni službenik (počeo pod </a:t>
            </a:r>
            <a:r>
              <a:rPr lang="hr-H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Vespazijanom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pretor 88. i konzul 98.g.</a:t>
            </a: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112./113.g. prokonzul u Aziji</a:t>
            </a:r>
          </a:p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Pisati je počeo nakon </a:t>
            </a:r>
            <a:r>
              <a:rPr lang="hr-H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Domicijanove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smrti</a:t>
            </a:r>
          </a:p>
          <a:p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08421"/>
      </p:ext>
    </p:extLst>
  </p:cSld>
  <p:clrMapOvr>
    <a:masterClrMapping/>
  </p:clrMapOvr>
  <p:transition spd="med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830" y="0"/>
            <a:ext cx="9692640" cy="933651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Djela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79" y="1106905"/>
            <a:ext cx="10972800" cy="5550569"/>
          </a:xfrm>
        </p:spPr>
        <p:txBody>
          <a:bodyPr>
            <a:normAutofit/>
          </a:bodyPr>
          <a:lstStyle/>
          <a:p>
            <a:r>
              <a:rPr lang="hr-H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vita </a:t>
            </a:r>
            <a:r>
              <a:rPr lang="hr-H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moribus</a:t>
            </a:r>
            <a:r>
              <a:rPr lang="hr-H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Iulii</a:t>
            </a:r>
            <a:r>
              <a:rPr lang="hr-H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Agricolae</a:t>
            </a:r>
            <a:r>
              <a:rPr lang="hr-H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biografija</a:t>
            </a:r>
            <a:r>
              <a:rPr lang="hr-H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(eulogija/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martirologij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Gneja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Julija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Agrikole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upravitelja Britanije, 98.g.</a:t>
            </a:r>
          </a:p>
          <a:p>
            <a:r>
              <a:rPr lang="hr-H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hr-H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origine</a:t>
            </a:r>
            <a:r>
              <a:rPr lang="hr-H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situ, </a:t>
            </a:r>
            <a:r>
              <a:rPr lang="hr-H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moribus</a:t>
            </a:r>
            <a:r>
              <a:rPr lang="hr-H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hr-H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populis</a:t>
            </a:r>
            <a:r>
              <a:rPr lang="hr-H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Germaniae</a:t>
            </a:r>
            <a:r>
              <a:rPr lang="hr-H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98.g.</a:t>
            </a:r>
          </a:p>
          <a:p>
            <a:pPr lvl="1"/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 monografije imaju osobine novog stila, a zalaze i u geografiju i u etnografiju i u politiku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Razgovor o govornicima - </a:t>
            </a:r>
            <a:r>
              <a:rPr lang="hr-H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Dialogus</a:t>
            </a:r>
            <a:r>
              <a:rPr lang="hr-H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hr-H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oratoribus</a:t>
            </a:r>
            <a:r>
              <a:rPr lang="hr-H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(neki smatraju da nije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Tacitov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r-H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Historiae</a:t>
            </a:r>
            <a:r>
              <a:rPr lang="hr-H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između 100. i 110.g.</a:t>
            </a:r>
          </a:p>
          <a:p>
            <a:pPr lvl="1"/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knjiga o carevima od </a:t>
            </a:r>
            <a:r>
              <a:rPr lang="hr-H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Galbe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hr-H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Domicijana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(69-96), iz osobnog iskustva</a:t>
            </a:r>
          </a:p>
          <a:p>
            <a:pPr lvl="1"/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Sačuvane samo do pola 5. knjige</a:t>
            </a:r>
          </a:p>
          <a:p>
            <a:r>
              <a:rPr lang="hr-H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hr-H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excessu</a:t>
            </a:r>
            <a:r>
              <a:rPr lang="hr-H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divi Augusti </a:t>
            </a:r>
            <a:r>
              <a:rPr lang="hr-H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r-H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Annales</a:t>
            </a:r>
            <a:r>
              <a:rPr lang="hr-H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pisani od c. 105.g.</a:t>
            </a:r>
            <a:endParaRPr lang="hr-HR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Povijest </a:t>
            </a:r>
            <a:r>
              <a:rPr lang="hr-H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julio-klaudijevskih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careva (14-68.g.)</a:t>
            </a:r>
          </a:p>
          <a:p>
            <a:pPr lvl="1"/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knjiga, fragmentarno očuvane (potpuno nedostaju 7.-10.)</a:t>
            </a:r>
          </a:p>
          <a:p>
            <a:pPr lvl="1"/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Kao i </a:t>
            </a:r>
            <a:r>
              <a:rPr lang="hr-H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Povijest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 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 godine u godinu (osim u posebnim prilikama)</a:t>
            </a:r>
          </a:p>
        </p:txBody>
      </p:sp>
    </p:spTree>
    <p:extLst>
      <p:ext uri="{BB962C8B-B14F-4D97-AF65-F5344CB8AC3E}">
        <p14:creationId xmlns:p14="http://schemas.microsoft.com/office/powerpoint/2010/main" val="3741959122"/>
      </p:ext>
    </p:extLst>
  </p:cSld>
  <p:clrMapOvr>
    <a:masterClrMapping/>
  </p:clrMapOvr>
  <p:transition spd="med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1045945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Karakteristike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79" y="882317"/>
            <a:ext cx="11036968" cy="59756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	Sine </a:t>
            </a:r>
            <a:r>
              <a:rPr lang="hr-HR" sz="2800" b="1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ira</a:t>
            </a:r>
            <a:r>
              <a:rPr lang="hr-HR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b="1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studio </a:t>
            </a:r>
            <a:r>
              <a:rPr lang="hr-HR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2800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Ann</a:t>
            </a:r>
            <a:r>
              <a:rPr lang="hr-HR" sz="28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I, 1)</a:t>
            </a:r>
            <a:endParaRPr lang="hr-HR" sz="2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Kritika carstva sa strane senatora </a:t>
            </a: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Propadanje rimskog morala</a:t>
            </a: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kasnijim djelima postaje sve pesimističniji</a:t>
            </a: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Odnosi:</a:t>
            </a:r>
            <a:r>
              <a:rPr lang="hr-H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servitus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libertas</a:t>
            </a:r>
            <a:r>
              <a:rPr lang="hr-H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hr-HR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licentia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virtus</a:t>
            </a:r>
            <a:endParaRPr lang="hr-HR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Karakterno jaki portreti likova, dramatično (sličnost s tragedijom)</a:t>
            </a:r>
          </a:p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Ponekad nejasan, sažeti izraz, sentencije, bogat vokabular &gt; jedinstveni stil</a:t>
            </a: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Utjecaj pjesničkog jezika (Nevije, </a:t>
            </a:r>
            <a:r>
              <a:rPr lang="hr-H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Enije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Lukrecije, </a:t>
            </a:r>
            <a:r>
              <a:rPr lang="hr-H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Vergilije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Mudar uvid u uzročno-posljedične veze </a:t>
            </a: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Razlika uzroka i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povoda &gt; učiti iz povijesti</a:t>
            </a:r>
            <a:endParaRPr lang="hr-H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Korištenje književnih i arhivskih izvora (memoari i dnevnici suvremenika, govori, </a:t>
            </a:r>
            <a:r>
              <a:rPr lang="hr-H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acta diurna, acta </a:t>
            </a:r>
            <a:r>
              <a:rPr lang="hr-HR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senatus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lvl="1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Usmjerenost na grad Rim</a:t>
            </a:r>
          </a:p>
          <a:p>
            <a:pPr marL="274320" lvl="1" indent="0">
              <a:buNone/>
            </a:pP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hr-H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Tukidid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Salustije</a:t>
            </a:r>
            <a:endParaRPr lang="hr-H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1307"/>
      </p:ext>
    </p:extLst>
  </p:cSld>
  <p:clrMapOvr>
    <a:masterClrMapping/>
  </p:clrMapOvr>
  <p:transition spd="med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5" y="365760"/>
            <a:ext cx="10762007" cy="115503"/>
          </a:xfrm>
        </p:spPr>
        <p:txBody>
          <a:bodyPr>
            <a:normAutofit fontScale="90000"/>
          </a:bodyPr>
          <a:lstStyle/>
          <a:p>
            <a:endParaRPr lang="hr-HR" sz="3200" i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1263"/>
            <a:ext cx="10649712" cy="620829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Opus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adgredior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opimum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casibus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atrox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proeliis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discors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seditionibus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etiam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saevum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quattuor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principes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ferro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interempti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civilia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plura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plerumque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permixta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prosperae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adversae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Occidente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turbatum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Illyricum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Galliae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nutantes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perdomita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Britannia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omissa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coortae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nos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Sarmatarum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Sueborum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gentes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nobilitatus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cladibus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mutuis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Dacus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mota prope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etiam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Parthorum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falsi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Neronis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ludibrio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vero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Italia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cladibus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post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longam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saeculorum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repetitis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adflicta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Haustae</a:t>
            </a:r>
            <a:r>
              <a:rPr lang="hr-HR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obrutae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urbes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fecundissima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Campaniae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incendiis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vastata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consumptis</a:t>
            </a:r>
            <a:r>
              <a:rPr lang="hr-HR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antiquissimis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delubris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ipso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Capitolio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civium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manibus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incenso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pollutae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caerimoniae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adulteria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plenum </a:t>
            </a:r>
            <a:r>
              <a:rPr lang="hr-HR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exilii</a:t>
            </a:r>
            <a:r>
              <a:rPr lang="hr-HR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caedibus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scopuli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Atrocius</a:t>
            </a:r>
            <a:r>
              <a:rPr lang="hr-HR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saevitum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nobilitas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omissi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gestique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honores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crimine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virtutes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certissimum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exitium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hr-HR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minus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praemia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delatorum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invisa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scelera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alii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sacerdotia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consulatus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spolia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adepti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procurationes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alii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interiorem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agerent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verterent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cuncta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odio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terrore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corrupti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dominos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patronos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liberti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quibus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deerat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inimicus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amicos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oppressi</a:t>
            </a:r>
            <a:r>
              <a:rPr lang="hr-HR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24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24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Historiae</a:t>
            </a:r>
            <a:r>
              <a:rPr lang="hr-HR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</a:t>
            </a:r>
            <a:endParaRPr lang="hr-HR" sz="2400" i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27486"/>
      </p:ext>
    </p:extLst>
  </p:cSld>
  <p:clrMapOvr>
    <a:masterClrMapping/>
  </p:clrMapOvr>
  <p:transition spd="med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34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74" y="609600"/>
            <a:ext cx="10393038" cy="59676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hr-HR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Urbem</a:t>
            </a:r>
            <a:r>
              <a:rPr lang="hr-HR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Romam</a:t>
            </a:r>
            <a:r>
              <a:rPr lang="hr-HR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r-HR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principio</a:t>
            </a:r>
            <a:r>
              <a:rPr lang="hr-HR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reges</a:t>
            </a:r>
            <a:r>
              <a:rPr lang="hr-HR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habuere</a:t>
            </a:r>
            <a:r>
              <a:rPr lang="hr-HR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hr-HR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libertatem</a:t>
            </a:r>
            <a:r>
              <a:rPr lang="hr-HR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consulatum</a:t>
            </a:r>
            <a:r>
              <a:rPr lang="hr-HR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L. </a:t>
            </a:r>
            <a:r>
              <a:rPr lang="hr-HR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Brutus</a:t>
            </a:r>
            <a:r>
              <a:rPr lang="hr-HR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instituit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dictaturae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tempus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sumebantur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neque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decemviralis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potestas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biennium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neque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tribunorum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militum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consulare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diu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valuit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Cinnae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Sullae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dominatio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Pompei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Crassique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cito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Caesarem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Lepidi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atque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Antonii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Augustum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cessere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cuncta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discordiis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civilibus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fessa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principis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imperium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accepit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veteris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populi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Romani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prospera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claris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scriptoribus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memorata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temporibusque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Augusti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dicendis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defuere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decora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ingenia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gliscente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adulatione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deterrerentur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Tiberii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Gaique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Claudii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Neronis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florentibus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ipsis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metum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falsae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postquam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occiderant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recentibus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odiis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compositae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consilium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mihi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pauca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Augusto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tradere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mox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Tiberii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principatum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cetera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sine </a:t>
            </a:r>
            <a:r>
              <a:rPr lang="hr-HR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</a:t>
            </a:r>
            <a:r>
              <a:rPr lang="hr-HR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studio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quorum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causas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procul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habeo</a:t>
            </a:r>
            <a:r>
              <a:rPr lang="hr-HR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24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Annales</a:t>
            </a:r>
            <a:r>
              <a:rPr lang="hr-HR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</a:t>
            </a:r>
            <a:endParaRPr lang="hr-HR" sz="2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67939"/>
      </p:ext>
    </p:extLst>
  </p:cSld>
  <p:clrMapOvr>
    <a:masterClrMapping/>
  </p:clrMapOvr>
  <p:transition spd="med">
    <p:wheel spokes="1"/>
  </p:transition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1461</TotalTime>
  <Words>884</Words>
  <Application>Microsoft Office PowerPoint</Application>
  <PresentationFormat>Widescreen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Schoolbook</vt:lpstr>
      <vt:lpstr>Times New Roman</vt:lpstr>
      <vt:lpstr>Wingdings 2</vt:lpstr>
      <vt:lpstr>View</vt:lpstr>
      <vt:lpstr>Historiografija u prvom stoljeću Carstva</vt:lpstr>
      <vt:lpstr>PowerPoint Presentation</vt:lpstr>
      <vt:lpstr>PowerPoint Presentation</vt:lpstr>
      <vt:lpstr>PowerPoint Presentation</vt:lpstr>
      <vt:lpstr>Cornelius Tacitus        Kornelije Tacit</vt:lpstr>
      <vt:lpstr>Djela</vt:lpstr>
      <vt:lpstr>Karakteristike</vt:lpstr>
      <vt:lpstr>PowerPoint Presentation</vt:lpstr>
      <vt:lpstr>PowerPoint Presentation</vt:lpstr>
      <vt:lpstr>Enciklopedisti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Historiografija u doba Flavijevaca</dc:title>
  <dc:creator>Maja</dc:creator>
  <cp:lastModifiedBy>Maja</cp:lastModifiedBy>
  <cp:revision>64</cp:revision>
  <dcterms:created xsi:type="dcterms:W3CDTF">2017-05-23T13:09:42Z</dcterms:created>
  <dcterms:modified xsi:type="dcterms:W3CDTF">2017-05-31T10:36:28Z</dcterms:modified>
</cp:coreProperties>
</file>