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58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35" autoAdjust="0"/>
    <p:restoredTop sz="86834" autoAdjust="0"/>
  </p:normalViewPr>
  <p:slideViewPr>
    <p:cSldViewPr snapToGrid="0">
      <p:cViewPr varScale="1">
        <p:scale>
          <a:sx n="87" d="100"/>
          <a:sy n="87" d="100"/>
        </p:scale>
        <p:origin x="20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76186-504B-4013-B41C-81989AA6CACB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4D530-7B1E-44D9-AD64-3AEDA73ECE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250421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med">
        <p15:prstTrans prst="wind"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76186-504B-4013-B41C-81989AA6CACB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4D530-7B1E-44D9-AD64-3AEDA73ECE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945952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med">
        <p15:prstTrans prst="wind"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76186-504B-4013-B41C-81989AA6CACB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4D530-7B1E-44D9-AD64-3AEDA73ECE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855954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med">
        <p15:prstTrans prst="wind"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76186-504B-4013-B41C-81989AA6CACB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4D530-7B1E-44D9-AD64-3AEDA73ECEEF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8539862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med">
        <p15:prstTrans prst="wind"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76186-504B-4013-B41C-81989AA6CACB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4D530-7B1E-44D9-AD64-3AEDA73ECE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176115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med">
        <p15:prstTrans prst="wind"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76186-504B-4013-B41C-81989AA6CACB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4D530-7B1E-44D9-AD64-3AEDA73ECE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272425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med">
        <p15:prstTrans prst="wind"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76186-504B-4013-B41C-81989AA6CACB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4D530-7B1E-44D9-AD64-3AEDA73ECE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357728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med">
        <p15:prstTrans prst="wind"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76186-504B-4013-B41C-81989AA6CACB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4D530-7B1E-44D9-AD64-3AEDA73ECE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071758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med">
        <p15:prstTrans prst="wind"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76186-504B-4013-B41C-81989AA6CACB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4D530-7B1E-44D9-AD64-3AEDA73ECE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083203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med">
        <p15:prstTrans prst="wind"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76186-504B-4013-B41C-81989AA6CACB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4D530-7B1E-44D9-AD64-3AEDA73ECE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525011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med">
        <p15:prstTrans prst="wind"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76186-504B-4013-B41C-81989AA6CACB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4D530-7B1E-44D9-AD64-3AEDA73ECE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243747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med">
        <p15:prstTrans prst="wind"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76186-504B-4013-B41C-81989AA6CACB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4D530-7B1E-44D9-AD64-3AEDA73ECE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559363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med">
        <p15:prstTrans prst="wind"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76186-504B-4013-B41C-81989AA6CACB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4D530-7B1E-44D9-AD64-3AEDA73ECE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241865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med">
        <p15:prstTrans prst="wind"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76186-504B-4013-B41C-81989AA6CACB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4D530-7B1E-44D9-AD64-3AEDA73ECE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759977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med">
        <p15:prstTrans prst="wind"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76186-504B-4013-B41C-81989AA6CACB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4D530-7B1E-44D9-AD64-3AEDA73ECE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687467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med">
        <p15:prstTrans prst="wind"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76186-504B-4013-B41C-81989AA6CACB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4D530-7B1E-44D9-AD64-3AEDA73ECE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255050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med">
        <p15:prstTrans prst="wind"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76186-504B-4013-B41C-81989AA6CACB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4D530-7B1E-44D9-AD64-3AEDA73ECE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338664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med">
        <p15:prstTrans prst="wind"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76186-504B-4013-B41C-81989AA6CACB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14D530-7B1E-44D9-AD64-3AEDA73ECE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580035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mc:AlternateContent xmlns:mc="http://schemas.openxmlformats.org/markup-compatibility/2006" xmlns:p15="http://schemas.microsoft.com/office/powerpoint/2012/main">
    <mc:Choice Requires="p15">
      <p:transition spd="med">
        <p15:prstTrans prst="wind"/>
      </p:transition>
    </mc:Choice>
    <mc:Fallback xmlns="">
      <p:transition spd="med">
        <p:fade/>
      </p:transition>
    </mc:Fallback>
  </mc:AlternateConten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mailto:maiar_selene@yahoo.co.uk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18000"/>
                <a:satMod val="160000"/>
                <a:lumMod val="28000"/>
              </a:schemeClr>
              <a:schemeClr val="bg2">
                <a:tint val="95000"/>
                <a:satMod val="160000"/>
                <a:lumMod val="116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893853-9596-43D3-BB7A-E35207D196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3794" y="643467"/>
            <a:ext cx="9600217" cy="3585834"/>
          </a:xfrm>
        </p:spPr>
        <p:txBody>
          <a:bodyPr>
            <a:normAutofit/>
          </a:bodyPr>
          <a:lstStyle/>
          <a:p>
            <a:pPr algn="l"/>
            <a:r>
              <a:rPr lang="hr-HR" sz="7200" cap="small" dirty="0">
                <a:latin typeface="Palatino Linotype" panose="02040502050505030304" pitchFamily="18" charset="0"/>
              </a:rPr>
              <a:t>Hrvatski latinisti u književnoj republici</a:t>
            </a:r>
            <a:endParaRPr lang="en-GB" sz="7200" cap="small" dirty="0">
              <a:latin typeface="Palatino Linotype" panose="0204050205050503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86BA8C9-F157-412C-AE05-C1FB7FEB3A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3794" y="4872767"/>
            <a:ext cx="9600217" cy="1424165"/>
          </a:xfrm>
        </p:spPr>
        <p:txBody>
          <a:bodyPr>
            <a:normAutofit/>
          </a:bodyPr>
          <a:lstStyle/>
          <a:p>
            <a:pPr algn="l">
              <a:lnSpc>
                <a:spcPct val="110000"/>
              </a:lnSpc>
            </a:pPr>
            <a:endParaRPr lang="hr-HR" sz="2000" dirty="0">
              <a:latin typeface="Palatino Linotype" panose="02040502050505030304" pitchFamily="18" charset="0"/>
            </a:endParaRPr>
          </a:p>
          <a:p>
            <a:pPr algn="l">
              <a:lnSpc>
                <a:spcPct val="110000"/>
              </a:lnSpc>
            </a:pPr>
            <a:r>
              <a:rPr lang="hr-HR" sz="2000" dirty="0">
                <a:latin typeface="Palatino Linotype" panose="02040502050505030304" pitchFamily="18" charset="0"/>
              </a:rPr>
              <a:t>2025/2026.</a:t>
            </a:r>
          </a:p>
          <a:p>
            <a:pPr algn="l">
              <a:lnSpc>
                <a:spcPct val="110000"/>
              </a:lnSpc>
            </a:pPr>
            <a:r>
              <a:rPr lang="hr-HR" sz="2000" dirty="0">
                <a:latin typeface="Palatino Linotype" panose="02040502050505030304" pitchFamily="18" charset="0"/>
              </a:rPr>
              <a:t>izv.prof.dr.sc. Maja Matasović</a:t>
            </a:r>
            <a:endParaRPr lang="en-GB" sz="2000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63629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med">
        <p15:prstTrans prst="wind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C0F8A4-5EA9-4C19-A12A-64B68E7B93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000" i="1" cap="small" dirty="0">
                <a:solidFill>
                  <a:schemeClr val="tx2">
                    <a:lumMod val="60000"/>
                    <a:lumOff val="40000"/>
                  </a:schemeClr>
                </a:solidFill>
                <a:latin typeface="Palatino Linotype" panose="02040502050505030304" pitchFamily="18" charset="0"/>
              </a:rPr>
              <a:t>Res publica litteraria</a:t>
            </a:r>
            <a:endParaRPr lang="en-GB" sz="4000" i="1" cap="small" dirty="0">
              <a:solidFill>
                <a:schemeClr val="tx2">
                  <a:lumMod val="60000"/>
                  <a:lumOff val="40000"/>
                </a:schemeClr>
              </a:solidFill>
              <a:latin typeface="Palatino Linotype" panose="0204050205050503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981477-2825-43AF-A67C-76F8428535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4" y="2096064"/>
            <a:ext cx="10692051" cy="4152336"/>
          </a:xfrm>
        </p:spPr>
        <p:txBody>
          <a:bodyPr>
            <a:normAutofit/>
          </a:bodyPr>
          <a:lstStyle/>
          <a:p>
            <a:r>
              <a:rPr lang="hr-HR" sz="2400" dirty="0">
                <a:latin typeface="Palatino Linotype" panose="02040502050505030304" pitchFamily="18" charset="0"/>
              </a:rPr>
              <a:t>U užem smislu: </a:t>
            </a:r>
          </a:p>
          <a:p>
            <a:pPr lvl="1"/>
            <a:r>
              <a:rPr lang="hr-HR" sz="2200" dirty="0">
                <a:latin typeface="Palatino Linotype" panose="02040502050505030304" pitchFamily="18" charset="0"/>
              </a:rPr>
              <a:t>zajednica intelektualaca krajem 17. i u 18. stoljeću u Europi i novom svijetu, najčešće u vezi putem pisama</a:t>
            </a:r>
          </a:p>
          <a:p>
            <a:pPr lvl="1"/>
            <a:r>
              <a:rPr lang="hr-HR" sz="2200" dirty="0">
                <a:latin typeface="Palatino Linotype" panose="02040502050505030304" pitchFamily="18" charset="0"/>
              </a:rPr>
              <a:t>pojam prvi put u pismu 6. srpnja 1417. (Francesco Barbaro Poggiju Braccioliniju)</a:t>
            </a:r>
          </a:p>
          <a:p>
            <a:r>
              <a:rPr lang="hr-HR" sz="2400" dirty="0">
                <a:latin typeface="Palatino Linotype" panose="02040502050505030304" pitchFamily="18" charset="0"/>
              </a:rPr>
              <a:t>U širem smislu:</a:t>
            </a:r>
          </a:p>
          <a:p>
            <a:pPr lvl="1"/>
            <a:r>
              <a:rPr lang="hr-HR" sz="2200" dirty="0">
                <a:latin typeface="Palatino Linotype" panose="02040502050505030304" pitchFamily="18" charset="0"/>
              </a:rPr>
              <a:t>ukupnost književnih, znanstvenih i duhovnih ideja u europskom intelektualnom prostoru </a:t>
            </a:r>
            <a:endParaRPr lang="en-GB" sz="2200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743565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med">
        <p15:prstTrans prst="wind"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18000"/>
                <a:satMod val="160000"/>
                <a:lumMod val="28000"/>
              </a:schemeClr>
              <a:schemeClr val="bg2">
                <a:tint val="95000"/>
                <a:satMod val="160000"/>
                <a:lumMod val="116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BC052280-388E-4151-A1EB-5236D4FCCA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CF1EE44-ADB2-4796-8DF7-DC5F16BDAE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6" y="927100"/>
            <a:ext cx="3418766" cy="4616450"/>
          </a:xfrm>
        </p:spPr>
        <p:txBody>
          <a:bodyPr>
            <a:normAutofit/>
          </a:bodyPr>
          <a:lstStyle/>
          <a:p>
            <a:r>
              <a:rPr lang="hr-HR" cap="none">
                <a:latin typeface="Palatino Linotype" panose="02040502050505030304" pitchFamily="18" charset="0"/>
              </a:rPr>
              <a:t>Vremenski okvir</a:t>
            </a:r>
            <a:endParaRPr lang="en-GB" cap="none">
              <a:latin typeface="Palatino Linotype" panose="02040502050505030304" pitchFamily="18" charset="0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44251C3-E720-4363-8AF0-20AD319374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301359"/>
            <a:ext cx="0" cy="191135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E0D5F2-70C1-44DA-BBEE-4531447DD2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296" y="171450"/>
            <a:ext cx="7385299" cy="6457949"/>
          </a:xfrm>
        </p:spPr>
        <p:txBody>
          <a:bodyPr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hr-HR" sz="2200" dirty="0"/>
              <a:t>Od kasnog srednjeg vijeka do osvita modernog doba</a:t>
            </a:r>
          </a:p>
          <a:p>
            <a:pPr>
              <a:lnSpc>
                <a:spcPct val="110000"/>
              </a:lnSpc>
            </a:pPr>
            <a:endParaRPr lang="hr-HR" sz="2200" dirty="0"/>
          </a:p>
          <a:p>
            <a:pPr lvl="1">
              <a:lnSpc>
                <a:spcPct val="110000"/>
              </a:lnSpc>
            </a:pPr>
            <a:r>
              <a:rPr lang="hr-HR" sz="2200" b="1" dirty="0"/>
              <a:t>Renesansa</a:t>
            </a:r>
            <a:r>
              <a:rPr lang="hr-HR" sz="2200" dirty="0"/>
              <a:t> (c. 1350-1600, ovisno o prostoru)</a:t>
            </a:r>
          </a:p>
          <a:p>
            <a:pPr lvl="1">
              <a:lnSpc>
                <a:spcPct val="110000"/>
              </a:lnSpc>
            </a:pPr>
            <a:r>
              <a:rPr lang="hr-HR" sz="2200" dirty="0"/>
              <a:t>Pad Istočnog Rimskog Carstva – 29.V. 1453.</a:t>
            </a:r>
          </a:p>
          <a:p>
            <a:pPr lvl="1">
              <a:lnSpc>
                <a:spcPct val="110000"/>
              </a:lnSpc>
            </a:pPr>
            <a:r>
              <a:rPr lang="hr-HR" sz="2200" dirty="0"/>
              <a:t>Prva tiskana knjiga – Gutenbergova </a:t>
            </a:r>
            <a:r>
              <a:rPr lang="hr-HR" sz="2200" i="1" dirty="0"/>
              <a:t>Biblija </a:t>
            </a:r>
            <a:r>
              <a:rPr lang="hr-HR" sz="2200" dirty="0"/>
              <a:t>1455.</a:t>
            </a:r>
          </a:p>
          <a:p>
            <a:pPr lvl="1">
              <a:lnSpc>
                <a:spcPct val="110000"/>
              </a:lnSpc>
            </a:pPr>
            <a:r>
              <a:rPr lang="hr-HR" sz="2200" dirty="0"/>
              <a:t>Otkriće Amerike – 12.X.1492.</a:t>
            </a:r>
          </a:p>
          <a:p>
            <a:pPr lvl="1">
              <a:lnSpc>
                <a:spcPct val="110000"/>
              </a:lnSpc>
            </a:pPr>
            <a:r>
              <a:rPr lang="hr-HR" sz="2200" b="1" dirty="0"/>
              <a:t>Reformacija</a:t>
            </a:r>
            <a:r>
              <a:rPr lang="hr-HR" sz="2200" dirty="0"/>
              <a:t> – Luther, 1517.</a:t>
            </a:r>
          </a:p>
          <a:p>
            <a:pPr lvl="1">
              <a:lnSpc>
                <a:spcPct val="110000"/>
              </a:lnSpc>
            </a:pPr>
            <a:r>
              <a:rPr lang="hr-HR" sz="2200" b="1" dirty="0"/>
              <a:t>Katolička obnova </a:t>
            </a:r>
            <a:r>
              <a:rPr lang="hr-HR" sz="2200" dirty="0"/>
              <a:t>– Tridentski koncil, 1545-1563</a:t>
            </a:r>
          </a:p>
          <a:p>
            <a:pPr lvl="1">
              <a:lnSpc>
                <a:spcPct val="110000"/>
              </a:lnSpc>
            </a:pPr>
            <a:r>
              <a:rPr lang="hr-HR" sz="2200" b="1" dirty="0"/>
              <a:t>Prosvjetiteljstvo</a:t>
            </a:r>
            <a:r>
              <a:rPr lang="hr-HR" sz="2200" dirty="0"/>
              <a:t> (c. 1600-1800, ovisno o prostoru)</a:t>
            </a:r>
          </a:p>
          <a:p>
            <a:pPr lvl="1">
              <a:lnSpc>
                <a:spcPct val="110000"/>
              </a:lnSpc>
            </a:pPr>
            <a:r>
              <a:rPr lang="hr-HR" sz="2200" dirty="0"/>
              <a:t>Tridesetogodišnji rat 1618-1648</a:t>
            </a:r>
          </a:p>
          <a:p>
            <a:pPr lvl="1">
              <a:lnSpc>
                <a:spcPct val="110000"/>
              </a:lnSpc>
            </a:pPr>
            <a:r>
              <a:rPr lang="hr-HR" sz="2200" dirty="0"/>
              <a:t>Sedmogodišnji rat 1756-1763</a:t>
            </a:r>
          </a:p>
          <a:p>
            <a:pPr lvl="1">
              <a:lnSpc>
                <a:spcPct val="110000"/>
              </a:lnSpc>
            </a:pPr>
            <a:r>
              <a:rPr lang="hr-HR" sz="2200" b="1" dirty="0"/>
              <a:t>Industrijska revolucija </a:t>
            </a:r>
            <a:r>
              <a:rPr lang="hr-HR" sz="2200" dirty="0"/>
              <a:t>(c. 1750-1900)</a:t>
            </a:r>
          </a:p>
          <a:p>
            <a:pPr lvl="1">
              <a:lnSpc>
                <a:spcPct val="110000"/>
              </a:lnSpc>
            </a:pPr>
            <a:r>
              <a:rPr lang="hr-HR" sz="2200" dirty="0"/>
              <a:t>Francuska</a:t>
            </a:r>
            <a:r>
              <a:rPr lang="hr-HR" sz="2200" b="1" dirty="0"/>
              <a:t> </a:t>
            </a:r>
            <a:r>
              <a:rPr lang="hr-HR" sz="2200" dirty="0"/>
              <a:t>revolucija – 1789-1793.</a:t>
            </a:r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325986005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med">
        <p15:prstTrans prst="wind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18000"/>
                <a:satMod val="160000"/>
                <a:lumMod val="28000"/>
              </a:schemeClr>
              <a:schemeClr val="bg2">
                <a:tint val="95000"/>
                <a:satMod val="160000"/>
                <a:lumMod val="116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C052280-388E-4151-A1EB-5236D4FCCA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D0A104-28DB-386E-E306-1C8831D941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6" y="927100"/>
            <a:ext cx="3418766" cy="4616450"/>
          </a:xfrm>
        </p:spPr>
        <p:txBody>
          <a:bodyPr>
            <a:normAutofit/>
          </a:bodyPr>
          <a:lstStyle/>
          <a:p>
            <a:r>
              <a:rPr lang="hr-HR" cap="none">
                <a:latin typeface="Palatino Linotype" panose="02040502050505030304" pitchFamily="18" charset="0"/>
              </a:rPr>
              <a:t>Zadatak za sljedeći tjedan</a:t>
            </a:r>
            <a:br>
              <a:rPr lang="hr-HR" cap="none">
                <a:latin typeface="Palatino Linotype" panose="02040502050505030304" pitchFamily="18" charset="0"/>
              </a:rPr>
            </a:br>
            <a:endParaRPr lang="en-GB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44251C3-E720-4363-8AF0-20AD319374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301359"/>
            <a:ext cx="0" cy="191135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42F521-7EC4-B172-4E1A-FC35A478C8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971549"/>
            <a:ext cx="6806214" cy="5399271"/>
          </a:xfrm>
        </p:spPr>
        <p:txBody>
          <a:bodyPr anchor="ctr">
            <a:normAutofit/>
          </a:bodyPr>
          <a:lstStyle/>
          <a:p>
            <a:pPr lvl="1"/>
            <a:r>
              <a:rPr lang="hr-HR" sz="2000" dirty="0">
                <a:latin typeface="Palatino Linotype" panose="02040502050505030304" pitchFamily="18" charset="0"/>
              </a:rPr>
              <a:t>Objasnite koje je Vaše dosadašnje iskustvo s latinskim i latinistima</a:t>
            </a:r>
          </a:p>
          <a:p>
            <a:pPr lvl="1"/>
            <a:r>
              <a:rPr lang="hr-HR" sz="2000" dirty="0">
                <a:latin typeface="Palatino Linotype" panose="02040502050505030304" pitchFamily="18" charset="0"/>
              </a:rPr>
              <a:t>Opišite, prema dosadašnjem iskustvu, ulogu latinskog jezika i rimske književnosti u zapadnoj (europskoj) civilizaciji, a posebno u Hrvatskoj</a:t>
            </a:r>
          </a:p>
          <a:p>
            <a:pPr marL="914400" lvl="2" indent="0">
              <a:buNone/>
            </a:pPr>
            <a:endParaRPr lang="hr-HR" dirty="0">
              <a:latin typeface="Palatino Linotype" panose="02040502050505030304" pitchFamily="18" charset="0"/>
            </a:endParaRPr>
          </a:p>
          <a:p>
            <a:pPr marL="914400" lvl="2" indent="0">
              <a:buNone/>
            </a:pPr>
            <a:r>
              <a:rPr lang="hr-HR" sz="2000" b="1" dirty="0">
                <a:latin typeface="Palatino Linotype" panose="02040502050505030304" pitchFamily="18" charset="0"/>
              </a:rPr>
              <a:t>=&gt; Oko 1 stranice teksta, poslati na mail</a:t>
            </a:r>
          </a:p>
          <a:p>
            <a:pPr lvl="1"/>
            <a:endParaRPr lang="hr-HR" dirty="0">
              <a:latin typeface="Palatino Linotype" panose="02040502050505030304" pitchFamily="18" charset="0"/>
            </a:endParaRPr>
          </a:p>
          <a:p>
            <a:pPr lvl="1"/>
            <a:endParaRPr lang="hr-HR" dirty="0">
              <a:latin typeface="Palatino Linotype" panose="02040502050505030304" pitchFamily="18" charset="0"/>
            </a:endParaRPr>
          </a:p>
          <a:p>
            <a:pPr lvl="1"/>
            <a:r>
              <a:rPr lang="hr-HR" sz="2000" dirty="0">
                <a:latin typeface="Palatino Linotype" panose="02040502050505030304" pitchFamily="18" charset="0"/>
              </a:rPr>
              <a:t>Razmislite o temi seminarskog i također </a:t>
            </a:r>
            <a:r>
              <a:rPr lang="hr-HR" sz="2000" b="1" dirty="0">
                <a:latin typeface="Palatino Linotype" panose="02040502050505030304" pitchFamily="18" charset="0"/>
              </a:rPr>
              <a:t>pošaljite na mail</a:t>
            </a:r>
            <a:endParaRPr lang="en-GB" sz="2000" b="1" dirty="0">
              <a:latin typeface="Palatino Linotype" panose="0204050205050503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071194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med">
        <p15:prstTrans prst="wind"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18000"/>
                <a:satMod val="160000"/>
                <a:lumMod val="28000"/>
              </a:schemeClr>
              <a:schemeClr val="bg2">
                <a:tint val="95000"/>
                <a:satMod val="160000"/>
                <a:lumMod val="116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25DA7-7E8E-460C-AC18-09DB923296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948809"/>
            <a:ext cx="3418766" cy="4616450"/>
          </a:xfrm>
        </p:spPr>
        <p:txBody>
          <a:bodyPr>
            <a:normAutofit/>
          </a:bodyPr>
          <a:lstStyle/>
          <a:p>
            <a:r>
              <a:rPr lang="hr-HR" dirty="0">
                <a:latin typeface="Palatino Linotype" panose="02040502050505030304" pitchFamily="18" charset="0"/>
              </a:rPr>
              <a:t>Literatura</a:t>
            </a:r>
            <a:endParaRPr lang="en-GB" dirty="0">
              <a:latin typeface="Palatino Linotype" panose="0204050205050503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A48345-2795-4EB5-9038-719CEF1086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99721" y="0"/>
            <a:ext cx="7792275" cy="6973748"/>
          </a:xfrm>
        </p:spPr>
        <p:txBody>
          <a:bodyPr anchor="ctr">
            <a:noAutofit/>
          </a:bodyPr>
          <a:lstStyle/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GB" b="1" u="sng" dirty="0" err="1">
                <a:latin typeface="Palatino Linotype" panose="02040502050505030304" pitchFamily="18" charset="0"/>
              </a:rPr>
              <a:t>Obvezna</a:t>
            </a:r>
            <a:endParaRPr lang="hr-HR" b="1" u="sng" dirty="0">
              <a:latin typeface="Palatino Linotype" panose="02040502050505030304" pitchFamily="18" charset="0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GB" sz="1600" b="1" dirty="0" err="1">
                <a:latin typeface="Palatino Linotype" panose="02040502050505030304" pitchFamily="18" charset="0"/>
              </a:rPr>
              <a:t>Gortan</a:t>
            </a:r>
            <a:r>
              <a:rPr lang="en-GB" sz="1600" dirty="0">
                <a:latin typeface="Palatino Linotype" panose="02040502050505030304" pitchFamily="18" charset="0"/>
              </a:rPr>
              <a:t>, V. – </a:t>
            </a:r>
            <a:r>
              <a:rPr lang="en-GB" sz="1600" b="1" dirty="0" err="1">
                <a:latin typeface="Palatino Linotype" panose="02040502050505030304" pitchFamily="18" charset="0"/>
              </a:rPr>
              <a:t>Vratović</a:t>
            </a:r>
            <a:r>
              <a:rPr lang="en-GB" sz="1600" dirty="0">
                <a:latin typeface="Palatino Linotype" panose="02040502050505030304" pitchFamily="18" charset="0"/>
              </a:rPr>
              <a:t>, V. (</a:t>
            </a:r>
            <a:r>
              <a:rPr lang="en-GB" sz="1600" dirty="0" err="1">
                <a:latin typeface="Palatino Linotype" panose="02040502050505030304" pitchFamily="18" charset="0"/>
              </a:rPr>
              <a:t>ur</a:t>
            </a:r>
            <a:r>
              <a:rPr lang="en-GB" sz="1600" dirty="0">
                <a:latin typeface="Palatino Linotype" panose="02040502050505030304" pitchFamily="18" charset="0"/>
              </a:rPr>
              <a:t>.)</a:t>
            </a:r>
            <a:r>
              <a:rPr lang="hr-HR" sz="1600" dirty="0">
                <a:latin typeface="Palatino Linotype" panose="02040502050505030304" pitchFamily="18" charset="0"/>
              </a:rPr>
              <a:t>, </a:t>
            </a:r>
            <a:r>
              <a:rPr lang="en-GB" sz="1600" i="1" dirty="0" err="1">
                <a:latin typeface="Palatino Linotype" panose="02040502050505030304" pitchFamily="18" charset="0"/>
              </a:rPr>
              <a:t>Hrvatski</a:t>
            </a:r>
            <a:r>
              <a:rPr lang="en-GB" sz="1600" i="1" dirty="0">
                <a:latin typeface="Palatino Linotype" panose="02040502050505030304" pitchFamily="18" charset="0"/>
              </a:rPr>
              <a:t> </a:t>
            </a:r>
            <a:r>
              <a:rPr lang="en-GB" sz="1600" i="1" dirty="0" err="1">
                <a:latin typeface="Palatino Linotype" panose="02040502050505030304" pitchFamily="18" charset="0"/>
              </a:rPr>
              <a:t>latinisti</a:t>
            </a:r>
            <a:r>
              <a:rPr lang="en-GB" sz="1600" i="1" dirty="0">
                <a:latin typeface="Palatino Linotype" panose="02040502050505030304" pitchFamily="18" charset="0"/>
              </a:rPr>
              <a:t> I. </a:t>
            </a:r>
            <a:r>
              <a:rPr lang="en-GB" sz="1600" i="1" dirty="0" err="1">
                <a:latin typeface="Palatino Linotype" panose="02040502050505030304" pitchFamily="18" charset="0"/>
              </a:rPr>
              <a:t>i</a:t>
            </a:r>
            <a:r>
              <a:rPr lang="en-GB" sz="1600" i="1" dirty="0">
                <a:latin typeface="Palatino Linotype" panose="02040502050505030304" pitchFamily="18" charset="0"/>
              </a:rPr>
              <a:t> II. (Pet </a:t>
            </a:r>
            <a:r>
              <a:rPr lang="en-GB" sz="1600" i="1" dirty="0" err="1">
                <a:latin typeface="Palatino Linotype" panose="02040502050505030304" pitchFamily="18" charset="0"/>
              </a:rPr>
              <a:t>stoljeća</a:t>
            </a:r>
            <a:r>
              <a:rPr lang="en-GB" sz="1600" i="1" dirty="0">
                <a:latin typeface="Palatino Linotype" panose="02040502050505030304" pitchFamily="18" charset="0"/>
              </a:rPr>
              <a:t> </a:t>
            </a:r>
            <a:r>
              <a:rPr lang="en-GB" sz="1600" i="1" dirty="0" err="1">
                <a:latin typeface="Palatino Linotype" panose="02040502050505030304" pitchFamily="18" charset="0"/>
              </a:rPr>
              <a:t>hrvatske</a:t>
            </a:r>
            <a:r>
              <a:rPr lang="en-GB" sz="1600" i="1" dirty="0">
                <a:latin typeface="Palatino Linotype" panose="02040502050505030304" pitchFamily="18" charset="0"/>
              </a:rPr>
              <a:t> </a:t>
            </a:r>
            <a:r>
              <a:rPr lang="en-GB" sz="1600" i="1" dirty="0" err="1">
                <a:latin typeface="Palatino Linotype" panose="02040502050505030304" pitchFamily="18" charset="0"/>
              </a:rPr>
              <a:t>književnosti</a:t>
            </a:r>
            <a:r>
              <a:rPr lang="en-GB" sz="1600" i="1" dirty="0">
                <a:latin typeface="Palatino Linotype" panose="02040502050505030304" pitchFamily="18" charset="0"/>
              </a:rPr>
              <a:t>, 2)</a:t>
            </a:r>
            <a:r>
              <a:rPr lang="hr-HR" sz="1600" i="1" dirty="0">
                <a:latin typeface="Palatino Linotype" panose="02040502050505030304" pitchFamily="18" charset="0"/>
              </a:rPr>
              <a:t>, M</a:t>
            </a:r>
            <a:r>
              <a:rPr lang="en-GB" sz="1600" dirty="0" err="1">
                <a:latin typeface="Palatino Linotype" panose="02040502050505030304" pitchFamily="18" charset="0"/>
              </a:rPr>
              <a:t>atica</a:t>
            </a:r>
            <a:r>
              <a:rPr lang="en-GB" sz="1600" dirty="0">
                <a:latin typeface="Palatino Linotype" panose="02040502050505030304" pitchFamily="18" charset="0"/>
              </a:rPr>
              <a:t> </a:t>
            </a:r>
            <a:r>
              <a:rPr lang="en-GB" sz="1600" dirty="0" err="1">
                <a:latin typeface="Palatino Linotype" panose="02040502050505030304" pitchFamily="18" charset="0"/>
              </a:rPr>
              <a:t>hrvatska</a:t>
            </a:r>
            <a:r>
              <a:rPr lang="en-GB" sz="1600" dirty="0">
                <a:latin typeface="Palatino Linotype" panose="02040502050505030304" pitchFamily="18" charset="0"/>
              </a:rPr>
              <a:t>, Zagreb</a:t>
            </a:r>
            <a:r>
              <a:rPr lang="hr-HR" sz="1600" dirty="0">
                <a:latin typeface="Palatino Linotype" panose="02040502050505030304" pitchFamily="18" charset="0"/>
              </a:rPr>
              <a:t>, </a:t>
            </a:r>
            <a:r>
              <a:rPr lang="en-GB" sz="1600" dirty="0">
                <a:latin typeface="Palatino Linotype" panose="02040502050505030304" pitchFamily="18" charset="0"/>
              </a:rPr>
              <a:t>1969 </a:t>
            </a:r>
            <a:r>
              <a:rPr lang="hr-HR" sz="1600" dirty="0">
                <a:latin typeface="Palatino Linotype" panose="02040502050505030304" pitchFamily="18" charset="0"/>
              </a:rPr>
              <a:t> (</a:t>
            </a:r>
            <a:r>
              <a:rPr lang="en-GB" sz="1600" dirty="0" err="1">
                <a:latin typeface="Palatino Linotype" panose="02040502050505030304" pitchFamily="18" charset="0"/>
              </a:rPr>
              <a:t>izbor</a:t>
            </a:r>
            <a:r>
              <a:rPr lang="hr-HR" sz="1600" dirty="0">
                <a:latin typeface="Palatino Linotype" panose="02040502050505030304" pitchFamily="18" charset="0"/>
              </a:rPr>
              <a:t>)</a:t>
            </a:r>
            <a:r>
              <a:rPr lang="en-GB" sz="1600" dirty="0">
                <a:latin typeface="Palatino Linotype" panose="02040502050505030304" pitchFamily="18" charset="0"/>
              </a:rPr>
              <a:t> </a:t>
            </a:r>
            <a:endParaRPr lang="hr-HR" sz="1600" dirty="0">
              <a:latin typeface="Palatino Linotype" panose="02040502050505030304" pitchFamily="18" charset="0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GB" sz="1600" b="1" dirty="0" err="1">
                <a:latin typeface="Palatino Linotype" panose="02040502050505030304" pitchFamily="18" charset="0"/>
              </a:rPr>
              <a:t>Knezović</a:t>
            </a:r>
            <a:r>
              <a:rPr lang="en-GB" sz="1600" dirty="0">
                <a:latin typeface="Palatino Linotype" panose="02040502050505030304" pitchFamily="18" charset="0"/>
              </a:rPr>
              <a:t>, P.</a:t>
            </a:r>
            <a:r>
              <a:rPr lang="hr-HR" sz="1600" dirty="0">
                <a:latin typeface="Palatino Linotype" panose="02040502050505030304" pitchFamily="18" charset="0"/>
              </a:rPr>
              <a:t>, </a:t>
            </a:r>
            <a:r>
              <a:rPr lang="en-GB" sz="1600" dirty="0">
                <a:latin typeface="Palatino Linotype" panose="02040502050505030304" pitchFamily="18" charset="0"/>
              </a:rPr>
              <a:t>„</a:t>
            </a:r>
            <a:r>
              <a:rPr lang="en-GB" sz="1600" dirty="0" err="1">
                <a:latin typeface="Palatino Linotype" panose="02040502050505030304" pitchFamily="18" charset="0"/>
              </a:rPr>
              <a:t>Hrvatski</a:t>
            </a:r>
            <a:r>
              <a:rPr lang="en-GB" sz="1600" dirty="0">
                <a:latin typeface="Palatino Linotype" panose="02040502050505030304" pitchFamily="18" charset="0"/>
              </a:rPr>
              <a:t> </a:t>
            </a:r>
            <a:r>
              <a:rPr lang="en-GB" sz="1600" dirty="0" err="1">
                <a:latin typeface="Palatino Linotype" panose="02040502050505030304" pitchFamily="18" charset="0"/>
              </a:rPr>
              <a:t>latinisti</a:t>
            </a:r>
            <a:r>
              <a:rPr lang="en-GB" sz="1600" dirty="0">
                <a:latin typeface="Palatino Linotype" panose="02040502050505030304" pitchFamily="18" charset="0"/>
              </a:rPr>
              <a:t> 18. </a:t>
            </a:r>
            <a:r>
              <a:rPr lang="en-GB" sz="1600" dirty="0" err="1">
                <a:latin typeface="Palatino Linotype" panose="02040502050505030304" pitchFamily="18" charset="0"/>
              </a:rPr>
              <a:t>i</a:t>
            </a:r>
            <a:r>
              <a:rPr lang="en-GB" sz="1600" dirty="0">
                <a:latin typeface="Palatino Linotype" panose="02040502050505030304" pitchFamily="18" charset="0"/>
              </a:rPr>
              <a:t> 19. </a:t>
            </a:r>
            <a:r>
              <a:rPr lang="en-GB" sz="1600" dirty="0" err="1">
                <a:latin typeface="Palatino Linotype" panose="02040502050505030304" pitchFamily="18" charset="0"/>
              </a:rPr>
              <a:t>stoljeća</a:t>
            </a:r>
            <a:r>
              <a:rPr lang="en-GB" sz="1600" dirty="0">
                <a:latin typeface="Palatino Linotype" panose="02040502050505030304" pitchFamily="18" charset="0"/>
              </a:rPr>
              <a:t>“, u </a:t>
            </a:r>
            <a:r>
              <a:rPr lang="en-GB" sz="1600" dirty="0" err="1">
                <a:latin typeface="Palatino Linotype" panose="02040502050505030304" pitchFamily="18" charset="0"/>
              </a:rPr>
              <a:t>zborniku</a:t>
            </a:r>
            <a:r>
              <a:rPr lang="en-GB" sz="1600" dirty="0">
                <a:latin typeface="Palatino Linotype" panose="02040502050505030304" pitchFamily="18" charset="0"/>
              </a:rPr>
              <a:t>: </a:t>
            </a:r>
            <a:r>
              <a:rPr lang="en-GB" sz="1600" i="1" dirty="0" err="1">
                <a:latin typeface="Palatino Linotype" panose="02040502050505030304" pitchFamily="18" charset="0"/>
              </a:rPr>
              <a:t>Introduzione</a:t>
            </a:r>
            <a:r>
              <a:rPr lang="en-GB" sz="1600" i="1" dirty="0">
                <a:latin typeface="Palatino Linotype" panose="02040502050505030304" pitchFamily="18" charset="0"/>
              </a:rPr>
              <a:t> </a:t>
            </a:r>
            <a:r>
              <a:rPr lang="en-GB" sz="1600" i="1" dirty="0" err="1">
                <a:latin typeface="Palatino Linotype" panose="02040502050505030304" pitchFamily="18" charset="0"/>
              </a:rPr>
              <a:t>allo</a:t>
            </a:r>
            <a:r>
              <a:rPr lang="en-GB" sz="1600" i="1" dirty="0">
                <a:latin typeface="Palatino Linotype" panose="02040502050505030304" pitchFamily="18" charset="0"/>
              </a:rPr>
              <a:t> studio </a:t>
            </a:r>
            <a:r>
              <a:rPr lang="en-GB" sz="1600" i="1" dirty="0" err="1">
                <a:latin typeface="Palatino Linotype" panose="02040502050505030304" pitchFamily="18" charset="0"/>
              </a:rPr>
              <a:t>della</a:t>
            </a:r>
            <a:r>
              <a:rPr lang="en-GB" sz="1600" i="1" dirty="0">
                <a:latin typeface="Palatino Linotype" panose="02040502050505030304" pitchFamily="18" charset="0"/>
              </a:rPr>
              <a:t> lingua, </a:t>
            </a:r>
            <a:r>
              <a:rPr lang="en-GB" sz="1600" i="1" dirty="0" err="1">
                <a:latin typeface="Palatino Linotype" panose="02040502050505030304" pitchFamily="18" charset="0"/>
              </a:rPr>
              <a:t>letteratura</a:t>
            </a:r>
            <a:r>
              <a:rPr lang="en-GB" sz="1600" i="1" dirty="0">
                <a:latin typeface="Palatino Linotype" panose="02040502050505030304" pitchFamily="18" charset="0"/>
              </a:rPr>
              <a:t> e </a:t>
            </a:r>
            <a:r>
              <a:rPr lang="en-GB" sz="1600" i="1" dirty="0" err="1">
                <a:latin typeface="Palatino Linotype" panose="02040502050505030304" pitchFamily="18" charset="0"/>
              </a:rPr>
              <a:t>cultura</a:t>
            </a:r>
            <a:r>
              <a:rPr lang="en-GB" sz="1600" i="1" dirty="0">
                <a:latin typeface="Palatino Linotype" panose="02040502050505030304" pitchFamily="18" charset="0"/>
              </a:rPr>
              <a:t> </a:t>
            </a:r>
            <a:r>
              <a:rPr lang="en-GB" sz="1600" i="1" dirty="0" err="1">
                <a:latin typeface="Palatino Linotype" panose="02040502050505030304" pitchFamily="18" charset="0"/>
              </a:rPr>
              <a:t>croata</a:t>
            </a:r>
            <a:r>
              <a:rPr lang="en-GB" sz="1600" dirty="0">
                <a:latin typeface="Palatino Linotype" panose="02040502050505030304" pitchFamily="18" charset="0"/>
              </a:rPr>
              <a:t> (</a:t>
            </a:r>
            <a:r>
              <a:rPr lang="en-GB" sz="1600" dirty="0" err="1">
                <a:latin typeface="Palatino Linotype" panose="02040502050505030304" pitchFamily="18" charset="0"/>
              </a:rPr>
              <a:t>ur</a:t>
            </a:r>
            <a:r>
              <a:rPr lang="en-GB" sz="1600" dirty="0">
                <a:latin typeface="Palatino Linotype" panose="02040502050505030304" pitchFamily="18" charset="0"/>
              </a:rPr>
              <a:t>. F. </a:t>
            </a:r>
            <a:r>
              <a:rPr lang="en-GB" sz="1600" dirty="0" err="1">
                <a:latin typeface="Palatino Linotype" panose="02040502050505030304" pitchFamily="18" charset="0"/>
              </a:rPr>
              <a:t>Ferluga</a:t>
            </a:r>
            <a:r>
              <a:rPr lang="en-GB" sz="1600" dirty="0">
                <a:latin typeface="Palatino Linotype" panose="02040502050505030304" pitchFamily="18" charset="0"/>
              </a:rPr>
              <a:t> </a:t>
            </a:r>
            <a:r>
              <a:rPr lang="en-GB" sz="1600" dirty="0" err="1">
                <a:latin typeface="Palatino Linotype" panose="02040502050505030304" pitchFamily="18" charset="0"/>
              </a:rPr>
              <a:t>Petronio</a:t>
            </a:r>
            <a:r>
              <a:rPr lang="en-GB" sz="1600" dirty="0">
                <a:latin typeface="Palatino Linotype" panose="02040502050505030304" pitchFamily="18" charset="0"/>
              </a:rPr>
              <a:t>)</a:t>
            </a:r>
            <a:r>
              <a:rPr lang="hr-HR" sz="1600" dirty="0">
                <a:latin typeface="Palatino Linotype" panose="02040502050505030304" pitchFamily="18" charset="0"/>
              </a:rPr>
              <a:t>, U</a:t>
            </a:r>
            <a:r>
              <a:rPr lang="en-GB" sz="1600" dirty="0">
                <a:latin typeface="Palatino Linotype" panose="02040502050505030304" pitchFamily="18" charset="0"/>
              </a:rPr>
              <a:t>dine</a:t>
            </a:r>
            <a:r>
              <a:rPr lang="hr-HR" sz="1600" dirty="0">
                <a:latin typeface="Palatino Linotype" panose="02040502050505030304" pitchFamily="18" charset="0"/>
              </a:rPr>
              <a:t>, </a:t>
            </a:r>
            <a:r>
              <a:rPr lang="en-GB" sz="1600" dirty="0">
                <a:latin typeface="Palatino Linotype" panose="02040502050505030304" pitchFamily="18" charset="0"/>
              </a:rPr>
              <a:t>1999</a:t>
            </a:r>
            <a:r>
              <a:rPr lang="hr-HR" sz="1600" dirty="0">
                <a:latin typeface="Palatino Linotype" panose="02040502050505030304" pitchFamily="18" charset="0"/>
              </a:rPr>
              <a:t>; </a:t>
            </a:r>
            <a:r>
              <a:rPr lang="en-GB" sz="1600" dirty="0">
                <a:latin typeface="Palatino Linotype" panose="02040502050505030304" pitchFamily="18" charset="0"/>
              </a:rPr>
              <a:t>178-189</a:t>
            </a:r>
            <a:endParaRPr lang="hr-HR" sz="1600" dirty="0">
              <a:latin typeface="Palatino Linotype" panose="02040502050505030304" pitchFamily="18" charset="0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GB" sz="1600" b="1" dirty="0" err="1">
                <a:latin typeface="Palatino Linotype" panose="02040502050505030304" pitchFamily="18" charset="0"/>
              </a:rPr>
              <a:t>Kombol</a:t>
            </a:r>
            <a:r>
              <a:rPr lang="en-GB" sz="1600" dirty="0">
                <a:latin typeface="Palatino Linotype" panose="02040502050505030304" pitchFamily="18" charset="0"/>
              </a:rPr>
              <a:t>, M.</a:t>
            </a:r>
            <a:r>
              <a:rPr lang="hr-HR" sz="1600" dirty="0">
                <a:latin typeface="Palatino Linotype" panose="02040502050505030304" pitchFamily="18" charset="0"/>
              </a:rPr>
              <a:t>, </a:t>
            </a:r>
            <a:r>
              <a:rPr lang="hr-HR" sz="1600" i="1" dirty="0">
                <a:latin typeface="Palatino Linotype" panose="02040502050505030304" pitchFamily="18" charset="0"/>
              </a:rPr>
              <a:t>P</a:t>
            </a:r>
            <a:r>
              <a:rPr lang="en-GB" sz="1600" i="1" dirty="0" err="1">
                <a:latin typeface="Palatino Linotype" panose="02040502050505030304" pitchFamily="18" charset="0"/>
              </a:rPr>
              <a:t>ovijest</a:t>
            </a:r>
            <a:r>
              <a:rPr lang="en-GB" sz="1600" i="1" dirty="0">
                <a:latin typeface="Palatino Linotype" panose="02040502050505030304" pitchFamily="18" charset="0"/>
              </a:rPr>
              <a:t> </a:t>
            </a:r>
            <a:r>
              <a:rPr lang="en-GB" sz="1600" i="1" dirty="0" err="1">
                <a:latin typeface="Palatino Linotype" panose="02040502050505030304" pitchFamily="18" charset="0"/>
              </a:rPr>
              <a:t>hrvatske</a:t>
            </a:r>
            <a:r>
              <a:rPr lang="en-GB" sz="1600" i="1" dirty="0">
                <a:latin typeface="Palatino Linotype" panose="02040502050505030304" pitchFamily="18" charset="0"/>
              </a:rPr>
              <a:t> </a:t>
            </a:r>
            <a:r>
              <a:rPr lang="en-GB" sz="1600" i="1" dirty="0" err="1">
                <a:latin typeface="Palatino Linotype" panose="02040502050505030304" pitchFamily="18" charset="0"/>
              </a:rPr>
              <a:t>književnosti</a:t>
            </a:r>
            <a:r>
              <a:rPr lang="en-GB" sz="1600" i="1" dirty="0">
                <a:latin typeface="Palatino Linotype" panose="02040502050505030304" pitchFamily="18" charset="0"/>
              </a:rPr>
              <a:t> do </a:t>
            </a:r>
            <a:r>
              <a:rPr lang="en-GB" sz="1600" i="1" dirty="0" err="1">
                <a:latin typeface="Palatino Linotype" panose="02040502050505030304" pitchFamily="18" charset="0"/>
              </a:rPr>
              <a:t>Narodnog</a:t>
            </a:r>
            <a:r>
              <a:rPr lang="en-GB" sz="1600" i="1" dirty="0">
                <a:latin typeface="Palatino Linotype" panose="02040502050505030304" pitchFamily="18" charset="0"/>
              </a:rPr>
              <a:t> </a:t>
            </a:r>
            <a:r>
              <a:rPr lang="en-GB" sz="1600" i="1" dirty="0" err="1">
                <a:latin typeface="Palatino Linotype" panose="02040502050505030304" pitchFamily="18" charset="0"/>
              </a:rPr>
              <a:t>preporoda</a:t>
            </a:r>
            <a:r>
              <a:rPr lang="hr-HR" sz="1600" i="1" dirty="0">
                <a:latin typeface="Palatino Linotype" panose="02040502050505030304" pitchFamily="18" charset="0"/>
              </a:rPr>
              <a:t>, </a:t>
            </a:r>
            <a:r>
              <a:rPr lang="en-GB" sz="1600" dirty="0">
                <a:latin typeface="Palatino Linotype" panose="02040502050505030304" pitchFamily="18" charset="0"/>
              </a:rPr>
              <a:t>MH, Zagreb</a:t>
            </a:r>
            <a:r>
              <a:rPr lang="hr-HR" sz="1600" dirty="0">
                <a:latin typeface="Palatino Linotype" panose="02040502050505030304" pitchFamily="18" charset="0"/>
              </a:rPr>
              <a:t>, </a:t>
            </a:r>
            <a:r>
              <a:rPr lang="en-GB" sz="1600" dirty="0">
                <a:latin typeface="Palatino Linotype" panose="02040502050505030304" pitchFamily="18" charset="0"/>
              </a:rPr>
              <a:t>1961</a:t>
            </a:r>
            <a:r>
              <a:rPr lang="hr-HR" sz="1600" dirty="0">
                <a:latin typeface="Palatino Linotype" panose="02040502050505030304" pitchFamily="18" charset="0"/>
              </a:rPr>
              <a:t> (</a:t>
            </a:r>
            <a:r>
              <a:rPr lang="en-GB" sz="1600" dirty="0" err="1">
                <a:latin typeface="Palatino Linotype" panose="02040502050505030304" pitchFamily="18" charset="0"/>
              </a:rPr>
              <a:t>izbor</a:t>
            </a:r>
            <a:r>
              <a:rPr lang="hr-HR" sz="1600" dirty="0">
                <a:latin typeface="Palatino Linotype" panose="02040502050505030304" pitchFamily="18" charset="0"/>
              </a:rPr>
              <a:t>)</a:t>
            </a:r>
            <a:endParaRPr lang="en-GB" sz="1600" dirty="0">
              <a:latin typeface="Palatino Linotype" panose="02040502050505030304" pitchFamily="18" charset="0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hr-HR" sz="1600" b="1" dirty="0">
                <a:latin typeface="Palatino Linotype" panose="02040502050505030304" pitchFamily="18" charset="0"/>
              </a:rPr>
              <a:t>Matasović</a:t>
            </a:r>
            <a:r>
              <a:rPr lang="hr-HR" sz="1600" dirty="0">
                <a:latin typeface="Palatino Linotype" panose="02040502050505030304" pitchFamily="18" charset="0"/>
              </a:rPr>
              <a:t>, R., </a:t>
            </a:r>
            <a:r>
              <a:rPr lang="hr-HR" sz="1600" i="1" dirty="0">
                <a:latin typeface="Palatino Linotype" panose="02040502050505030304" pitchFamily="18" charset="0"/>
              </a:rPr>
              <a:t>Lingvistička povijest Europe</a:t>
            </a:r>
            <a:r>
              <a:rPr lang="hr-HR" sz="1600" dirty="0">
                <a:latin typeface="Palatino Linotype" panose="02040502050505030304" pitchFamily="18" charset="0"/>
              </a:rPr>
              <a:t>, MH, Zagreb, 2016 (izbor)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GB" sz="1600" b="1" dirty="0" err="1">
                <a:latin typeface="Palatino Linotype" panose="02040502050505030304" pitchFamily="18" charset="0"/>
              </a:rPr>
              <a:t>Novaković</a:t>
            </a:r>
            <a:r>
              <a:rPr lang="en-GB" sz="1600" dirty="0">
                <a:latin typeface="Palatino Linotype" panose="02040502050505030304" pitchFamily="18" charset="0"/>
              </a:rPr>
              <a:t>, D.</a:t>
            </a:r>
            <a:r>
              <a:rPr lang="hr-HR" sz="1600" dirty="0">
                <a:latin typeface="Palatino Linotype" panose="02040502050505030304" pitchFamily="18" charset="0"/>
              </a:rPr>
              <a:t>, „</a:t>
            </a:r>
            <a:r>
              <a:rPr lang="en-GB" sz="1600" dirty="0">
                <a:latin typeface="Palatino Linotype" panose="02040502050505030304" pitchFamily="18" charset="0"/>
              </a:rPr>
              <a:t>Hrvatska </a:t>
            </a:r>
            <a:r>
              <a:rPr lang="en-GB" sz="1600" dirty="0" err="1">
                <a:latin typeface="Palatino Linotype" panose="02040502050505030304" pitchFamily="18" charset="0"/>
              </a:rPr>
              <a:t>novolatinska</a:t>
            </a:r>
            <a:r>
              <a:rPr lang="en-GB" sz="1600" dirty="0">
                <a:latin typeface="Palatino Linotype" panose="02040502050505030304" pitchFamily="18" charset="0"/>
              </a:rPr>
              <a:t> </a:t>
            </a:r>
            <a:r>
              <a:rPr lang="en-GB" sz="1600" dirty="0" err="1">
                <a:latin typeface="Palatino Linotype" panose="02040502050505030304" pitchFamily="18" charset="0"/>
              </a:rPr>
              <a:t>književnost</a:t>
            </a:r>
            <a:r>
              <a:rPr lang="en-GB" sz="1600" dirty="0">
                <a:latin typeface="Palatino Linotype" panose="02040502050505030304" pitchFamily="18" charset="0"/>
              </a:rPr>
              <a:t> od 15. do 17. </a:t>
            </a:r>
            <a:r>
              <a:rPr lang="en-GB" sz="1600" dirty="0" err="1">
                <a:latin typeface="Palatino Linotype" panose="02040502050505030304" pitchFamily="18" charset="0"/>
              </a:rPr>
              <a:t>stoljeća</a:t>
            </a:r>
            <a:r>
              <a:rPr lang="en-GB" sz="1600" dirty="0">
                <a:latin typeface="Palatino Linotype" panose="02040502050505030304" pitchFamily="18" charset="0"/>
              </a:rPr>
              <a:t>“, u </a:t>
            </a:r>
            <a:r>
              <a:rPr lang="en-GB" sz="1600" dirty="0" err="1">
                <a:latin typeface="Palatino Linotype" panose="02040502050505030304" pitchFamily="18" charset="0"/>
              </a:rPr>
              <a:t>zborniku</a:t>
            </a:r>
            <a:r>
              <a:rPr lang="en-GB" sz="1600" dirty="0">
                <a:latin typeface="Palatino Linotype" panose="02040502050505030304" pitchFamily="18" charset="0"/>
              </a:rPr>
              <a:t>: </a:t>
            </a:r>
            <a:r>
              <a:rPr lang="en-GB" sz="1600" i="1" dirty="0" err="1">
                <a:latin typeface="Palatino Linotype" panose="02040502050505030304" pitchFamily="18" charset="0"/>
              </a:rPr>
              <a:t>Introduzione</a:t>
            </a:r>
            <a:r>
              <a:rPr lang="en-GB" sz="1600" i="1" dirty="0">
                <a:latin typeface="Palatino Linotype" panose="02040502050505030304" pitchFamily="18" charset="0"/>
              </a:rPr>
              <a:t> </a:t>
            </a:r>
            <a:r>
              <a:rPr lang="en-GB" sz="1600" i="1" dirty="0" err="1">
                <a:latin typeface="Palatino Linotype" panose="02040502050505030304" pitchFamily="18" charset="0"/>
              </a:rPr>
              <a:t>allo</a:t>
            </a:r>
            <a:r>
              <a:rPr lang="en-GB" sz="1600" i="1" dirty="0">
                <a:latin typeface="Palatino Linotype" panose="02040502050505030304" pitchFamily="18" charset="0"/>
              </a:rPr>
              <a:t> studio </a:t>
            </a:r>
            <a:r>
              <a:rPr lang="en-GB" sz="1600" i="1" dirty="0" err="1">
                <a:latin typeface="Palatino Linotype" panose="02040502050505030304" pitchFamily="18" charset="0"/>
              </a:rPr>
              <a:t>della</a:t>
            </a:r>
            <a:r>
              <a:rPr lang="en-GB" sz="1600" i="1" dirty="0">
                <a:latin typeface="Palatino Linotype" panose="02040502050505030304" pitchFamily="18" charset="0"/>
              </a:rPr>
              <a:t> lingua, </a:t>
            </a:r>
            <a:r>
              <a:rPr lang="en-GB" sz="1600" i="1" dirty="0" err="1">
                <a:latin typeface="Palatino Linotype" panose="02040502050505030304" pitchFamily="18" charset="0"/>
              </a:rPr>
              <a:t>letteratura</a:t>
            </a:r>
            <a:r>
              <a:rPr lang="en-GB" sz="1600" i="1" dirty="0">
                <a:latin typeface="Palatino Linotype" panose="02040502050505030304" pitchFamily="18" charset="0"/>
              </a:rPr>
              <a:t> e </a:t>
            </a:r>
            <a:r>
              <a:rPr lang="en-GB" sz="1600" i="1" dirty="0" err="1">
                <a:latin typeface="Palatino Linotype" panose="02040502050505030304" pitchFamily="18" charset="0"/>
              </a:rPr>
              <a:t>cultura</a:t>
            </a:r>
            <a:r>
              <a:rPr lang="en-GB" sz="1600" i="1" dirty="0">
                <a:latin typeface="Palatino Linotype" panose="02040502050505030304" pitchFamily="18" charset="0"/>
              </a:rPr>
              <a:t> </a:t>
            </a:r>
            <a:r>
              <a:rPr lang="en-GB" sz="1600" i="1" dirty="0" err="1">
                <a:latin typeface="Palatino Linotype" panose="02040502050505030304" pitchFamily="18" charset="0"/>
              </a:rPr>
              <a:t>croata</a:t>
            </a:r>
            <a:r>
              <a:rPr lang="en-GB" sz="1600" dirty="0">
                <a:latin typeface="Palatino Linotype" panose="02040502050505030304" pitchFamily="18" charset="0"/>
              </a:rPr>
              <a:t> (</a:t>
            </a:r>
            <a:r>
              <a:rPr lang="en-GB" sz="1600" dirty="0" err="1">
                <a:latin typeface="Palatino Linotype" panose="02040502050505030304" pitchFamily="18" charset="0"/>
              </a:rPr>
              <a:t>ur</a:t>
            </a:r>
            <a:r>
              <a:rPr lang="en-GB" sz="1600" dirty="0">
                <a:latin typeface="Palatino Linotype" panose="02040502050505030304" pitchFamily="18" charset="0"/>
              </a:rPr>
              <a:t>. F. </a:t>
            </a:r>
            <a:r>
              <a:rPr lang="en-GB" sz="1600" dirty="0" err="1">
                <a:latin typeface="Palatino Linotype" panose="02040502050505030304" pitchFamily="18" charset="0"/>
              </a:rPr>
              <a:t>Ferluga</a:t>
            </a:r>
            <a:r>
              <a:rPr lang="en-GB" sz="1600" dirty="0">
                <a:latin typeface="Palatino Linotype" panose="02040502050505030304" pitchFamily="18" charset="0"/>
              </a:rPr>
              <a:t> </a:t>
            </a:r>
            <a:r>
              <a:rPr lang="en-GB" sz="1600" dirty="0" err="1">
                <a:latin typeface="Palatino Linotype" panose="02040502050505030304" pitchFamily="18" charset="0"/>
              </a:rPr>
              <a:t>Petronio</a:t>
            </a:r>
            <a:r>
              <a:rPr lang="en-GB" sz="1600" dirty="0">
                <a:latin typeface="Palatino Linotype" panose="02040502050505030304" pitchFamily="18" charset="0"/>
              </a:rPr>
              <a:t>)</a:t>
            </a:r>
            <a:r>
              <a:rPr lang="hr-HR" sz="1600" dirty="0">
                <a:latin typeface="Palatino Linotype" panose="02040502050505030304" pitchFamily="18" charset="0"/>
              </a:rPr>
              <a:t>, U</a:t>
            </a:r>
            <a:r>
              <a:rPr lang="en-GB" sz="1600" dirty="0">
                <a:latin typeface="Palatino Linotype" panose="02040502050505030304" pitchFamily="18" charset="0"/>
              </a:rPr>
              <a:t>dine</a:t>
            </a:r>
            <a:r>
              <a:rPr lang="hr-HR" sz="1600" dirty="0">
                <a:latin typeface="Palatino Linotype" panose="02040502050505030304" pitchFamily="18" charset="0"/>
              </a:rPr>
              <a:t>, </a:t>
            </a:r>
            <a:r>
              <a:rPr lang="en-GB" sz="1600" dirty="0">
                <a:latin typeface="Palatino Linotype" panose="02040502050505030304" pitchFamily="18" charset="0"/>
              </a:rPr>
              <a:t>1999</a:t>
            </a:r>
            <a:r>
              <a:rPr lang="hr-HR" sz="1600" dirty="0">
                <a:latin typeface="Palatino Linotype" panose="02040502050505030304" pitchFamily="18" charset="0"/>
              </a:rPr>
              <a:t>; 165</a:t>
            </a:r>
            <a:r>
              <a:rPr lang="en-GB" sz="1600" dirty="0">
                <a:latin typeface="Palatino Linotype" panose="02040502050505030304" pitchFamily="18" charset="0"/>
              </a:rPr>
              <a:t>-176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GB" sz="1600" b="1" dirty="0" err="1">
                <a:latin typeface="Palatino Linotype" panose="02040502050505030304" pitchFamily="18" charset="0"/>
              </a:rPr>
              <a:t>Novaković</a:t>
            </a:r>
            <a:r>
              <a:rPr lang="en-GB" sz="1600" dirty="0">
                <a:latin typeface="Palatino Linotype" panose="02040502050505030304" pitchFamily="18" charset="0"/>
              </a:rPr>
              <a:t>, D</a:t>
            </a:r>
            <a:r>
              <a:rPr lang="hr-HR" sz="1600" dirty="0">
                <a:latin typeface="Palatino Linotype" panose="02040502050505030304" pitchFamily="18" charset="0"/>
              </a:rPr>
              <a:t>., </a:t>
            </a:r>
            <a:r>
              <a:rPr lang="en-GB" sz="1600" dirty="0">
                <a:latin typeface="Palatino Linotype" panose="02040502050505030304" pitchFamily="18" charset="0"/>
              </a:rPr>
              <a:t>„</a:t>
            </a:r>
            <a:r>
              <a:rPr lang="en-GB" sz="1600" dirty="0" err="1">
                <a:latin typeface="Palatino Linotype" panose="02040502050505030304" pitchFamily="18" charset="0"/>
              </a:rPr>
              <a:t>Hrvatski</a:t>
            </a:r>
            <a:r>
              <a:rPr lang="en-GB" sz="1600" dirty="0">
                <a:latin typeface="Palatino Linotype" panose="02040502050505030304" pitchFamily="18" charset="0"/>
              </a:rPr>
              <a:t> </a:t>
            </a:r>
            <a:r>
              <a:rPr lang="en-GB" sz="1600" dirty="0" err="1">
                <a:latin typeface="Palatino Linotype" panose="02040502050505030304" pitchFamily="18" charset="0"/>
              </a:rPr>
              <a:t>latinizam</a:t>
            </a:r>
            <a:r>
              <a:rPr lang="en-GB" sz="1600" dirty="0">
                <a:latin typeface="Palatino Linotype" panose="02040502050505030304" pitchFamily="18" charset="0"/>
              </a:rPr>
              <a:t> u XVII. </a:t>
            </a:r>
            <a:r>
              <a:rPr lang="en-GB" sz="1600" dirty="0" err="1">
                <a:latin typeface="Palatino Linotype" panose="02040502050505030304" pitchFamily="18" charset="0"/>
              </a:rPr>
              <a:t>stoljeću</a:t>
            </a:r>
            <a:r>
              <a:rPr lang="en-GB" sz="1600" dirty="0">
                <a:latin typeface="Palatino Linotype" panose="02040502050505030304" pitchFamily="18" charset="0"/>
              </a:rPr>
              <a:t>“, </a:t>
            </a:r>
            <a:r>
              <a:rPr lang="en-GB" sz="1600" i="1" dirty="0">
                <a:latin typeface="Palatino Linotype" panose="02040502050505030304" pitchFamily="18" charset="0"/>
              </a:rPr>
              <a:t>Hrvatska </a:t>
            </a:r>
            <a:r>
              <a:rPr lang="en-GB" sz="1600" i="1" dirty="0" err="1">
                <a:latin typeface="Palatino Linotype" panose="02040502050505030304" pitchFamily="18" charset="0"/>
              </a:rPr>
              <a:t>i</a:t>
            </a:r>
            <a:r>
              <a:rPr lang="en-GB" sz="1600" i="1" dirty="0">
                <a:latin typeface="Palatino Linotype" panose="02040502050505030304" pitchFamily="18" charset="0"/>
              </a:rPr>
              <a:t> Europa: </a:t>
            </a:r>
            <a:r>
              <a:rPr lang="en-GB" sz="1600" i="1" dirty="0" err="1">
                <a:latin typeface="Palatino Linotype" panose="02040502050505030304" pitchFamily="18" charset="0"/>
              </a:rPr>
              <a:t>kultura</a:t>
            </a:r>
            <a:r>
              <a:rPr lang="en-GB" sz="1600" i="1" dirty="0">
                <a:latin typeface="Palatino Linotype" panose="02040502050505030304" pitchFamily="18" charset="0"/>
              </a:rPr>
              <a:t>, </a:t>
            </a:r>
            <a:r>
              <a:rPr lang="en-GB" sz="1600" i="1" dirty="0" err="1">
                <a:latin typeface="Palatino Linotype" panose="02040502050505030304" pitchFamily="18" charset="0"/>
              </a:rPr>
              <a:t>znanost</a:t>
            </a:r>
            <a:r>
              <a:rPr lang="en-GB" sz="1600" i="1" dirty="0">
                <a:latin typeface="Palatino Linotype" panose="02040502050505030304" pitchFamily="18" charset="0"/>
              </a:rPr>
              <a:t> </a:t>
            </a:r>
            <a:r>
              <a:rPr lang="en-GB" sz="1600" i="1" dirty="0" err="1">
                <a:latin typeface="Palatino Linotype" panose="02040502050505030304" pitchFamily="18" charset="0"/>
              </a:rPr>
              <a:t>i</a:t>
            </a:r>
            <a:r>
              <a:rPr lang="en-GB" sz="1600" i="1" dirty="0">
                <a:latin typeface="Palatino Linotype" panose="02040502050505030304" pitchFamily="18" charset="0"/>
              </a:rPr>
              <a:t> </a:t>
            </a:r>
            <a:r>
              <a:rPr lang="en-GB" sz="1600" i="1" dirty="0" err="1">
                <a:latin typeface="Palatino Linotype" panose="02040502050505030304" pitchFamily="18" charset="0"/>
              </a:rPr>
              <a:t>umjetnost</a:t>
            </a:r>
            <a:r>
              <a:rPr lang="en-GB" sz="1600" i="1" dirty="0">
                <a:latin typeface="Palatino Linotype" panose="02040502050505030304" pitchFamily="18" charset="0"/>
              </a:rPr>
              <a:t>. </a:t>
            </a:r>
            <a:r>
              <a:rPr lang="en-GB" sz="1600" i="1" dirty="0" err="1">
                <a:latin typeface="Palatino Linotype" panose="02040502050505030304" pitchFamily="18" charset="0"/>
              </a:rPr>
              <a:t>Sv</a:t>
            </a:r>
            <a:r>
              <a:rPr lang="en-GB" sz="1600" i="1" dirty="0">
                <a:latin typeface="Palatino Linotype" panose="02040502050505030304" pitchFamily="18" charset="0"/>
              </a:rPr>
              <a:t>. III: </a:t>
            </a:r>
            <a:r>
              <a:rPr lang="en-GB" sz="1600" i="1" dirty="0" err="1">
                <a:latin typeface="Palatino Linotype" panose="02040502050505030304" pitchFamily="18" charset="0"/>
              </a:rPr>
              <a:t>Barok</a:t>
            </a:r>
            <a:r>
              <a:rPr lang="en-GB" sz="1600" i="1" dirty="0">
                <a:latin typeface="Palatino Linotype" panose="02040502050505030304" pitchFamily="18" charset="0"/>
              </a:rPr>
              <a:t> </a:t>
            </a:r>
            <a:r>
              <a:rPr lang="en-GB" sz="1600" i="1" dirty="0" err="1">
                <a:latin typeface="Palatino Linotype" panose="02040502050505030304" pitchFamily="18" charset="0"/>
              </a:rPr>
              <a:t>i</a:t>
            </a:r>
            <a:r>
              <a:rPr lang="en-GB" sz="1600" i="1" dirty="0">
                <a:latin typeface="Palatino Linotype" panose="02040502050505030304" pitchFamily="18" charset="0"/>
              </a:rPr>
              <a:t> </a:t>
            </a:r>
            <a:r>
              <a:rPr lang="en-GB" sz="1600" i="1" dirty="0" err="1">
                <a:latin typeface="Palatino Linotype" panose="02040502050505030304" pitchFamily="18" charset="0"/>
              </a:rPr>
              <a:t>prosvjetiteljstvo</a:t>
            </a:r>
            <a:r>
              <a:rPr lang="en-GB" sz="1600" i="1" dirty="0">
                <a:latin typeface="Palatino Linotype" panose="02040502050505030304" pitchFamily="18" charset="0"/>
              </a:rPr>
              <a:t>, XVII-XVIII. </a:t>
            </a:r>
            <a:r>
              <a:rPr lang="en-GB" sz="1600" i="1" dirty="0" err="1">
                <a:latin typeface="Palatino Linotype" panose="02040502050505030304" pitchFamily="18" charset="0"/>
              </a:rPr>
              <a:t>stoljeće</a:t>
            </a:r>
            <a:r>
              <a:rPr lang="en-GB" sz="1600" i="1" dirty="0">
                <a:latin typeface="Palatino Linotype" panose="02040502050505030304" pitchFamily="18" charset="0"/>
              </a:rPr>
              <a:t> </a:t>
            </a:r>
            <a:r>
              <a:rPr lang="en-GB" sz="1600" dirty="0">
                <a:latin typeface="Palatino Linotype" panose="02040502050505030304" pitchFamily="18" charset="0"/>
              </a:rPr>
              <a:t>(</a:t>
            </a:r>
            <a:r>
              <a:rPr lang="en-GB" sz="1600" dirty="0" err="1">
                <a:latin typeface="Palatino Linotype" panose="02040502050505030304" pitchFamily="18" charset="0"/>
              </a:rPr>
              <a:t>ur</a:t>
            </a:r>
            <a:r>
              <a:rPr lang="en-GB" sz="1600" dirty="0">
                <a:latin typeface="Palatino Linotype" panose="02040502050505030304" pitchFamily="18" charset="0"/>
              </a:rPr>
              <a:t>.</a:t>
            </a:r>
            <a:r>
              <a:rPr lang="hr-HR" sz="1600" dirty="0">
                <a:latin typeface="Palatino Linotype" panose="02040502050505030304" pitchFamily="18" charset="0"/>
              </a:rPr>
              <a:t> </a:t>
            </a:r>
            <a:r>
              <a:rPr lang="en-GB" sz="1600" dirty="0">
                <a:latin typeface="Palatino Linotype" panose="02040502050505030304" pitchFamily="18" charset="0"/>
              </a:rPr>
              <a:t>I.</a:t>
            </a:r>
            <a:r>
              <a:rPr lang="hr-HR" sz="1600" dirty="0">
                <a:latin typeface="Palatino Linotype" panose="02040502050505030304" pitchFamily="18" charset="0"/>
              </a:rPr>
              <a:t> </a:t>
            </a:r>
            <a:r>
              <a:rPr lang="en-GB" sz="1600" dirty="0">
                <a:latin typeface="Palatino Linotype" panose="02040502050505030304" pitchFamily="18" charset="0"/>
              </a:rPr>
              <a:t>Golub)</a:t>
            </a:r>
            <a:r>
              <a:rPr lang="hr-HR" sz="1600" dirty="0">
                <a:latin typeface="Palatino Linotype" panose="02040502050505030304" pitchFamily="18" charset="0"/>
              </a:rPr>
              <a:t>, </a:t>
            </a:r>
            <a:r>
              <a:rPr lang="en-GB" sz="1600" dirty="0" err="1">
                <a:latin typeface="Palatino Linotype" panose="02040502050505030304" pitchFamily="18" charset="0"/>
              </a:rPr>
              <a:t>Školska</a:t>
            </a:r>
            <a:r>
              <a:rPr lang="en-GB" sz="1600" dirty="0">
                <a:latin typeface="Palatino Linotype" panose="02040502050505030304" pitchFamily="18" charset="0"/>
              </a:rPr>
              <a:t> </a:t>
            </a:r>
            <a:r>
              <a:rPr lang="en-GB" sz="1600" dirty="0" err="1">
                <a:latin typeface="Palatino Linotype" panose="02040502050505030304" pitchFamily="18" charset="0"/>
              </a:rPr>
              <a:t>knjiga</a:t>
            </a:r>
            <a:r>
              <a:rPr lang="en-GB" sz="1600" dirty="0">
                <a:latin typeface="Palatino Linotype" panose="02040502050505030304" pitchFamily="18" charset="0"/>
              </a:rPr>
              <a:t>, Zagreb</a:t>
            </a:r>
            <a:r>
              <a:rPr lang="hr-HR" sz="1600" dirty="0">
                <a:latin typeface="Palatino Linotype" panose="02040502050505030304" pitchFamily="18" charset="0"/>
              </a:rPr>
              <a:t>, </a:t>
            </a:r>
            <a:r>
              <a:rPr lang="en-GB" sz="1600" dirty="0">
                <a:latin typeface="Palatino Linotype" panose="02040502050505030304" pitchFamily="18" charset="0"/>
              </a:rPr>
              <a:t>2003</a:t>
            </a:r>
            <a:r>
              <a:rPr lang="hr-HR" sz="1600" dirty="0">
                <a:latin typeface="Palatino Linotype" panose="02040502050505030304" pitchFamily="18" charset="0"/>
              </a:rPr>
              <a:t>;</a:t>
            </a:r>
            <a:r>
              <a:rPr lang="en-GB" sz="1600" dirty="0">
                <a:latin typeface="Palatino Linotype" panose="02040502050505030304" pitchFamily="18" charset="0"/>
              </a:rPr>
              <a:t> 551-563  </a:t>
            </a:r>
            <a:r>
              <a:rPr lang="en-GB" sz="1400" dirty="0">
                <a:latin typeface="Palatino Linotype" panose="02040502050505030304" pitchFamily="18" charset="0"/>
              </a:rPr>
              <a:t>	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hr-HR" b="1" u="sng" dirty="0">
                <a:latin typeface="Palatino Linotype" panose="02040502050505030304" pitchFamily="18" charset="0"/>
              </a:rPr>
              <a:t>Izborna</a:t>
            </a:r>
            <a:r>
              <a:rPr lang="en-GB" sz="1400" dirty="0">
                <a:latin typeface="Palatino Linotype" panose="02040502050505030304" pitchFamily="18" charset="0"/>
              </a:rPr>
              <a:t>	</a:t>
            </a:r>
            <a:endParaRPr lang="hr-HR" sz="1400" dirty="0">
              <a:latin typeface="Palatino Linotype" panose="02040502050505030304" pitchFamily="18" charset="0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GB" sz="1600" b="1" dirty="0">
                <a:latin typeface="Palatino Linotype" panose="02040502050505030304" pitchFamily="18" charset="0"/>
              </a:rPr>
              <a:t>Eire</a:t>
            </a:r>
            <a:r>
              <a:rPr lang="en-GB" sz="1600" dirty="0">
                <a:latin typeface="Palatino Linotype" panose="02040502050505030304" pitchFamily="18" charset="0"/>
              </a:rPr>
              <a:t>, C. M. N.</a:t>
            </a:r>
            <a:r>
              <a:rPr lang="hr-HR" sz="1600" dirty="0">
                <a:latin typeface="Palatino Linotype" panose="02040502050505030304" pitchFamily="18" charset="0"/>
              </a:rPr>
              <a:t>, </a:t>
            </a:r>
            <a:r>
              <a:rPr lang="en-GB" sz="1600" i="1" dirty="0">
                <a:latin typeface="Palatino Linotype" panose="02040502050505030304" pitchFamily="18" charset="0"/>
              </a:rPr>
              <a:t>Reformations: The Early Modern World, 1450-1650</a:t>
            </a:r>
            <a:r>
              <a:rPr lang="hr-HR" sz="1600" i="1" dirty="0">
                <a:latin typeface="Palatino Linotype" panose="02040502050505030304" pitchFamily="18" charset="0"/>
              </a:rPr>
              <a:t>, </a:t>
            </a:r>
            <a:r>
              <a:rPr lang="en-GB" sz="1600" dirty="0">
                <a:latin typeface="Palatino Linotype" panose="02040502050505030304" pitchFamily="18" charset="0"/>
              </a:rPr>
              <a:t>Yale University Press</a:t>
            </a:r>
            <a:r>
              <a:rPr lang="hr-HR" sz="1600" dirty="0">
                <a:latin typeface="Palatino Linotype" panose="02040502050505030304" pitchFamily="18" charset="0"/>
              </a:rPr>
              <a:t>, </a:t>
            </a:r>
            <a:r>
              <a:rPr lang="en-GB" sz="1600" dirty="0">
                <a:latin typeface="Palatino Linotype" panose="02040502050505030304" pitchFamily="18" charset="0"/>
              </a:rPr>
              <a:t>2016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GB" sz="1600" b="1" dirty="0">
                <a:latin typeface="Palatino Linotype" panose="02040502050505030304" pitchFamily="18" charset="0"/>
              </a:rPr>
              <a:t>Hale</a:t>
            </a:r>
            <a:r>
              <a:rPr lang="en-GB" sz="1600" dirty="0">
                <a:latin typeface="Palatino Linotype" panose="02040502050505030304" pitchFamily="18" charset="0"/>
              </a:rPr>
              <a:t>, J.</a:t>
            </a:r>
            <a:r>
              <a:rPr lang="hr-HR" sz="1600" dirty="0">
                <a:latin typeface="Palatino Linotype" panose="02040502050505030304" pitchFamily="18" charset="0"/>
              </a:rPr>
              <a:t>, </a:t>
            </a:r>
            <a:r>
              <a:rPr lang="en-GB" sz="1600" i="1" dirty="0">
                <a:latin typeface="Palatino Linotype" panose="02040502050505030304" pitchFamily="18" charset="0"/>
              </a:rPr>
              <a:t>The Civilization of Europe in the Renaissance</a:t>
            </a:r>
            <a:r>
              <a:rPr lang="hr-HR" sz="1600" i="1" dirty="0">
                <a:latin typeface="Palatino Linotype" panose="02040502050505030304" pitchFamily="18" charset="0"/>
              </a:rPr>
              <a:t>, </a:t>
            </a:r>
            <a:r>
              <a:rPr lang="en-GB" sz="1600" dirty="0">
                <a:latin typeface="Palatino Linotype" panose="02040502050505030304" pitchFamily="18" charset="0"/>
              </a:rPr>
              <a:t>Harper Perennial</a:t>
            </a:r>
            <a:r>
              <a:rPr lang="hr-HR" sz="1600" dirty="0">
                <a:latin typeface="Palatino Linotype" panose="02040502050505030304" pitchFamily="18" charset="0"/>
              </a:rPr>
              <a:t>, </a:t>
            </a:r>
            <a:r>
              <a:rPr lang="en-GB" sz="1600" dirty="0">
                <a:latin typeface="Palatino Linotype" panose="02040502050505030304" pitchFamily="18" charset="0"/>
              </a:rPr>
              <a:t>2005 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GB" sz="1600" b="1" dirty="0">
                <a:latin typeface="Palatino Linotype" panose="02040502050505030304" pitchFamily="18" charset="0"/>
              </a:rPr>
              <a:t>Leonhardt</a:t>
            </a:r>
            <a:r>
              <a:rPr lang="en-GB" sz="1600" dirty="0">
                <a:latin typeface="Palatino Linotype" panose="02040502050505030304" pitchFamily="18" charset="0"/>
              </a:rPr>
              <a:t>, J.</a:t>
            </a:r>
            <a:r>
              <a:rPr lang="hr-HR" sz="1600" dirty="0">
                <a:latin typeface="Palatino Linotype" panose="02040502050505030304" pitchFamily="18" charset="0"/>
              </a:rPr>
              <a:t>, </a:t>
            </a:r>
            <a:r>
              <a:rPr lang="en-GB" sz="1600" i="1" dirty="0">
                <a:latin typeface="Palatino Linotype" panose="02040502050505030304" pitchFamily="18" charset="0"/>
              </a:rPr>
              <a:t>Latin: Story of a World Language</a:t>
            </a:r>
            <a:r>
              <a:rPr lang="hr-HR" sz="1600" i="1" dirty="0">
                <a:latin typeface="Palatino Linotype" panose="02040502050505030304" pitchFamily="18" charset="0"/>
              </a:rPr>
              <a:t>, </a:t>
            </a:r>
            <a:r>
              <a:rPr lang="en-GB" sz="1600" dirty="0">
                <a:latin typeface="Palatino Linotype" panose="02040502050505030304" pitchFamily="18" charset="0"/>
              </a:rPr>
              <a:t>Verlag C.H. Beck, München</a:t>
            </a:r>
            <a:r>
              <a:rPr lang="hr-HR" sz="1600" dirty="0">
                <a:latin typeface="Palatino Linotype" panose="02040502050505030304" pitchFamily="18" charset="0"/>
              </a:rPr>
              <a:t>, </a:t>
            </a:r>
            <a:r>
              <a:rPr lang="en-GB" sz="1600" dirty="0">
                <a:latin typeface="Palatino Linotype" panose="02040502050505030304" pitchFamily="18" charset="0"/>
              </a:rPr>
              <a:t>2009</a:t>
            </a:r>
            <a:endParaRPr lang="hr-HR" sz="1600" dirty="0">
              <a:latin typeface="Palatino Linotype" panose="02040502050505030304" pitchFamily="18" charset="0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GB" sz="1600" b="1" dirty="0" err="1">
                <a:latin typeface="Palatino Linotype" panose="02040502050505030304" pitchFamily="18" charset="0"/>
              </a:rPr>
              <a:t>Neumeister</a:t>
            </a:r>
            <a:r>
              <a:rPr lang="en-GB" sz="1600" dirty="0">
                <a:latin typeface="Palatino Linotype" panose="02040502050505030304" pitchFamily="18" charset="0"/>
              </a:rPr>
              <a:t>, </a:t>
            </a:r>
            <a:r>
              <a:rPr lang="hr-HR" sz="1600" dirty="0">
                <a:latin typeface="Palatino Linotype" panose="02040502050505030304" pitchFamily="18" charset="0"/>
              </a:rPr>
              <a:t>S. – W</a:t>
            </a:r>
            <a:r>
              <a:rPr lang="en-GB" sz="1600" b="1" dirty="0" err="1">
                <a:latin typeface="Palatino Linotype" panose="02040502050505030304" pitchFamily="18" charset="0"/>
              </a:rPr>
              <a:t>iedemann</a:t>
            </a:r>
            <a:r>
              <a:rPr lang="hr-HR" sz="1600" dirty="0">
                <a:latin typeface="Palatino Linotype" panose="02040502050505030304" pitchFamily="18" charset="0"/>
              </a:rPr>
              <a:t>, C. (ur.), </a:t>
            </a:r>
            <a:r>
              <a:rPr lang="de-DE" sz="1600" b="1" dirty="0">
                <a:effectLst/>
                <a:latin typeface="Palatino Linotype" panose="02040502050505030304" pitchFamily="18" charset="0"/>
              </a:rPr>
              <a:t>Res publica litteraria</a:t>
            </a:r>
            <a:r>
              <a:rPr lang="de-DE" sz="1600" i="1" dirty="0">
                <a:effectLst/>
                <a:latin typeface="Palatino Linotype" panose="02040502050505030304" pitchFamily="18" charset="0"/>
              </a:rPr>
              <a:t>: die Institutionen der Gelehrsamkeit in der frühen Neuzeit</a:t>
            </a:r>
            <a:r>
              <a:rPr lang="hr-HR" sz="1600" i="1" dirty="0">
                <a:effectLst/>
                <a:latin typeface="Palatino Linotype" panose="02040502050505030304" pitchFamily="18" charset="0"/>
              </a:rPr>
              <a:t>, </a:t>
            </a:r>
            <a:r>
              <a:rPr lang="en-GB" sz="1600" dirty="0" err="1">
                <a:latin typeface="Palatino Linotype" panose="02040502050505030304" pitchFamily="18" charset="0"/>
              </a:rPr>
              <a:t>Harrassowitz</a:t>
            </a:r>
            <a:r>
              <a:rPr lang="en-GB" sz="1600" dirty="0">
                <a:latin typeface="Palatino Linotype" panose="02040502050505030304" pitchFamily="18" charset="0"/>
              </a:rPr>
              <a:t>, 1987</a:t>
            </a:r>
          </a:p>
        </p:txBody>
      </p:sp>
      <p:pic>
        <p:nvPicPr>
          <p:cNvPr id="1025" name="DefaultOcx">
            <a:extLst>
              <a:ext uri="{FF2B5EF4-FFF2-40B4-BE49-F238E27FC236}">
                <a16:creationId xmlns:a16="http://schemas.microsoft.com/office/drawing/2014/main" id="{02C366E6-0ED3-4378-A5ED-558A45982BBE}"/>
              </a:ext>
            </a:extLst>
          </p:cNvPr>
          <p:cNvPicPr preferRelativeResize="0">
            <a:picLocks noChangeArrowheads="1" noChangeShapeType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371600" cy="3048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HTMLCheckbox1">
            <a:extLst>
              <a:ext uri="{FF2B5EF4-FFF2-40B4-BE49-F238E27FC236}">
                <a16:creationId xmlns:a16="http://schemas.microsoft.com/office/drawing/2014/main" id="{7200377E-D896-4143-BE8C-7D6D445E9D81}"/>
              </a:ext>
            </a:extLst>
          </p:cNvPr>
          <p:cNvPicPr preferRelativeResize="0">
            <a:picLocks noChangeArrowheads="1" noChangeShapeType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371600" cy="3048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HTMLCheckbox2">
            <a:extLst>
              <a:ext uri="{FF2B5EF4-FFF2-40B4-BE49-F238E27FC236}">
                <a16:creationId xmlns:a16="http://schemas.microsoft.com/office/drawing/2014/main" id="{E7DDA87C-934E-4F16-9D46-A6CA2B38A816}"/>
              </a:ext>
            </a:extLst>
          </p:cNvPr>
          <p:cNvPicPr preferRelativeResize="0">
            <a:picLocks noChangeArrowheads="1" noChangeShapeType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371600" cy="3048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HTMLCheckbox3">
            <a:extLst>
              <a:ext uri="{FF2B5EF4-FFF2-40B4-BE49-F238E27FC236}">
                <a16:creationId xmlns:a16="http://schemas.microsoft.com/office/drawing/2014/main" id="{67846CB0-F3F5-4593-8380-A62D20B9AECA}"/>
              </a:ext>
            </a:extLst>
          </p:cNvPr>
          <p:cNvPicPr preferRelativeResize="0">
            <a:picLocks noChangeArrowheads="1" noChangeShapeType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371600" cy="3048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HTMLCheckbox4">
            <a:extLst>
              <a:ext uri="{FF2B5EF4-FFF2-40B4-BE49-F238E27FC236}">
                <a16:creationId xmlns:a16="http://schemas.microsoft.com/office/drawing/2014/main" id="{7341FB79-60F6-4F3C-8D46-93B2BE64EF29}"/>
              </a:ext>
            </a:extLst>
          </p:cNvPr>
          <p:cNvPicPr preferRelativeResize="0">
            <a:picLocks noChangeArrowheads="1" noChangeShapeType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371600" cy="3048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HTMLCheckbox5">
            <a:extLst>
              <a:ext uri="{FF2B5EF4-FFF2-40B4-BE49-F238E27FC236}">
                <a16:creationId xmlns:a16="http://schemas.microsoft.com/office/drawing/2014/main" id="{4D8BAE00-6C61-44FB-9A05-C3360E95A87C}"/>
              </a:ext>
            </a:extLst>
          </p:cNvPr>
          <p:cNvPicPr preferRelativeResize="0">
            <a:picLocks noChangeArrowheads="1" noChangeShapeType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371600" cy="3048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HTMLCheckbox6">
            <a:extLst>
              <a:ext uri="{FF2B5EF4-FFF2-40B4-BE49-F238E27FC236}">
                <a16:creationId xmlns:a16="http://schemas.microsoft.com/office/drawing/2014/main" id="{40EADB7B-20C7-40FB-A956-CEE7F63DAE9E}"/>
              </a:ext>
            </a:extLst>
          </p:cNvPr>
          <p:cNvPicPr preferRelativeResize="0">
            <a:picLocks noChangeArrowheads="1" noChangeShapeType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371600" cy="3048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HTMLCheckbox7">
            <a:extLst>
              <a:ext uri="{FF2B5EF4-FFF2-40B4-BE49-F238E27FC236}">
                <a16:creationId xmlns:a16="http://schemas.microsoft.com/office/drawing/2014/main" id="{3407ACF3-0688-4084-A58E-247BC99783FF}"/>
              </a:ext>
            </a:extLst>
          </p:cNvPr>
          <p:cNvPicPr preferRelativeResize="0">
            <a:picLocks noChangeArrowheads="1" noChangeShapeType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371600" cy="3048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9018144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med">
        <p15:prstTrans prst="wind"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4583A93-826E-4199-AB1B-A90016ABEA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119" y="389264"/>
            <a:ext cx="10353761" cy="965812"/>
          </a:xfrm>
        </p:spPr>
        <p:txBody>
          <a:bodyPr/>
          <a:lstStyle/>
          <a:p>
            <a:r>
              <a:rPr lang="hr-HR" b="0" dirty="0"/>
              <a:t>LITERATURE </a:t>
            </a:r>
            <a:r>
              <a:rPr lang="hr-HR" b="0" dirty="0" err="1"/>
              <a:t>in</a:t>
            </a:r>
            <a:r>
              <a:rPr lang="hr-HR" b="0" dirty="0"/>
              <a:t> </a:t>
            </a:r>
            <a:r>
              <a:rPr lang="hr-HR" b="0" dirty="0" err="1"/>
              <a:t>english</a:t>
            </a:r>
            <a:endParaRPr lang="en-GB" b="0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52521BC-DA90-4834-8EAB-ED250802FF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2202" y="1553379"/>
            <a:ext cx="12059798" cy="5304622"/>
          </a:xfrm>
        </p:spPr>
        <p:txBody>
          <a:bodyPr>
            <a:normAutofit/>
          </a:bodyPr>
          <a:lstStyle/>
          <a:p>
            <a:r>
              <a:rPr lang="en-GB" dirty="0"/>
              <a:t>I</a:t>
            </a:r>
            <a:r>
              <a:rPr lang="hr-HR" dirty="0"/>
              <a:t>J</a:t>
            </a:r>
            <a:r>
              <a:rPr lang="en-GB" dirty="0" err="1"/>
              <a:t>sewijn</a:t>
            </a:r>
            <a:r>
              <a:rPr lang="hr-HR" dirty="0"/>
              <a:t>, J. – </a:t>
            </a:r>
            <a:r>
              <a:rPr lang="en-GB" dirty="0"/>
              <a:t>Sacré</a:t>
            </a:r>
            <a:r>
              <a:rPr lang="hr-HR" dirty="0"/>
              <a:t>, D. (</a:t>
            </a:r>
            <a:r>
              <a:rPr lang="hr-HR" dirty="0" err="1"/>
              <a:t>eds</a:t>
            </a:r>
            <a:r>
              <a:rPr lang="hr-HR" dirty="0"/>
              <a:t>.): </a:t>
            </a:r>
            <a:r>
              <a:rPr lang="en-GB" i="1" dirty="0"/>
              <a:t>Companion to Neo-Latin Studies</a:t>
            </a:r>
            <a:r>
              <a:rPr lang="hr-HR" i="1" dirty="0"/>
              <a:t>, </a:t>
            </a:r>
            <a:r>
              <a:rPr lang="en-GB" dirty="0"/>
              <a:t>Leuven University Press, </a:t>
            </a:r>
            <a:r>
              <a:rPr lang="hr-HR" dirty="0"/>
              <a:t>1990.</a:t>
            </a:r>
          </a:p>
          <a:p>
            <a:pPr lvl="1"/>
            <a:r>
              <a:rPr lang="hr-HR" dirty="0" err="1"/>
              <a:t>parts</a:t>
            </a:r>
            <a:r>
              <a:rPr lang="hr-HR" dirty="0"/>
              <a:t> </a:t>
            </a:r>
            <a:r>
              <a:rPr lang="hr-HR" dirty="0" err="1"/>
              <a:t>about</a:t>
            </a:r>
            <a:r>
              <a:rPr lang="hr-HR" dirty="0"/>
              <a:t> Croatian </a:t>
            </a:r>
            <a:r>
              <a:rPr lang="hr-HR" dirty="0" err="1"/>
              <a:t>Latinists</a:t>
            </a:r>
            <a:endParaRPr lang="hr-HR" dirty="0"/>
          </a:p>
          <a:p>
            <a:r>
              <a:rPr lang="en-GB" dirty="0"/>
              <a:t>Jovanović</a:t>
            </a:r>
            <a:r>
              <a:rPr lang="hr-HR" dirty="0"/>
              <a:t>, N. </a:t>
            </a:r>
            <a:r>
              <a:rPr lang="hr-HR" dirty="0" err="1"/>
              <a:t>et</a:t>
            </a:r>
            <a:r>
              <a:rPr lang="hr-HR" dirty="0"/>
              <a:t> </a:t>
            </a:r>
            <a:r>
              <a:rPr lang="hr-HR" dirty="0" err="1"/>
              <a:t>al</a:t>
            </a:r>
            <a:r>
              <a:rPr lang="hr-HR" dirty="0"/>
              <a:t>. (</a:t>
            </a:r>
            <a:r>
              <a:rPr lang="hr-HR" dirty="0" err="1"/>
              <a:t>eds</a:t>
            </a:r>
            <a:r>
              <a:rPr lang="hr-HR" dirty="0"/>
              <a:t>.): </a:t>
            </a:r>
            <a:r>
              <a:rPr lang="en-GB" i="1" dirty="0"/>
              <a:t>Neo-Latin Contexts in Croatia and Tyrol: Challenges, Prospects, Case Studies</a:t>
            </a:r>
            <a:r>
              <a:rPr lang="hr-HR" i="1" dirty="0"/>
              <a:t>, </a:t>
            </a:r>
            <a:r>
              <a:rPr lang="en-GB" dirty="0"/>
              <a:t>B</a:t>
            </a:r>
            <a:r>
              <a:rPr lang="hr-HR" dirty="0"/>
              <a:t>ö</a:t>
            </a:r>
            <a:r>
              <a:rPr lang="en-GB" dirty="0" err="1"/>
              <a:t>hlau</a:t>
            </a:r>
            <a:r>
              <a:rPr lang="en-GB" dirty="0"/>
              <a:t> Verlag, 2018</a:t>
            </a:r>
            <a:r>
              <a:rPr lang="hr-HR" dirty="0"/>
              <a:t>.</a:t>
            </a:r>
          </a:p>
          <a:p>
            <a:pPr lvl="1"/>
            <a:r>
              <a:rPr lang="hr-HR" dirty="0" err="1"/>
              <a:t>various</a:t>
            </a:r>
            <a:r>
              <a:rPr lang="hr-HR" dirty="0"/>
              <a:t> </a:t>
            </a:r>
            <a:r>
              <a:rPr lang="hr-HR" dirty="0" err="1"/>
              <a:t>works</a:t>
            </a:r>
            <a:r>
              <a:rPr lang="hr-HR" dirty="0"/>
              <a:t> </a:t>
            </a:r>
            <a:r>
              <a:rPr lang="hr-HR" dirty="0" err="1"/>
              <a:t>and</a:t>
            </a:r>
            <a:r>
              <a:rPr lang="hr-HR" dirty="0"/>
              <a:t> </a:t>
            </a:r>
            <a:r>
              <a:rPr lang="hr-HR" dirty="0" err="1"/>
              <a:t>themes</a:t>
            </a:r>
            <a:endParaRPr lang="hr-HR" dirty="0"/>
          </a:p>
          <a:p>
            <a:r>
              <a:rPr lang="en-GB" dirty="0"/>
              <a:t>Jovanović</a:t>
            </a:r>
            <a:r>
              <a:rPr lang="hr-HR" dirty="0"/>
              <a:t>, </a:t>
            </a:r>
            <a:r>
              <a:rPr lang="en-GB" dirty="0"/>
              <a:t>N</a:t>
            </a:r>
            <a:r>
              <a:rPr lang="hr-HR" dirty="0"/>
              <a:t>.</a:t>
            </a:r>
            <a:r>
              <a:rPr lang="en-GB" dirty="0"/>
              <a:t>: “Croatian Neo-Latin literature and its uses”, </a:t>
            </a:r>
            <a:r>
              <a:rPr lang="hr-HR" dirty="0" err="1"/>
              <a:t>in</a:t>
            </a:r>
            <a:r>
              <a:rPr lang="en-GB" dirty="0"/>
              <a:t> </a:t>
            </a:r>
            <a:r>
              <a:rPr lang="en-GB" i="1" dirty="0"/>
              <a:t>A Handbook to Classical Reception in Eastern and Central Europe</a:t>
            </a:r>
            <a:r>
              <a:rPr lang="hr-HR" i="1" dirty="0"/>
              <a:t>,</a:t>
            </a:r>
            <a:r>
              <a:rPr lang="en-GB" dirty="0"/>
              <a:t> Wiley-Blackwell, 2017</a:t>
            </a:r>
            <a:r>
              <a:rPr lang="hr-HR" dirty="0"/>
              <a:t>.</a:t>
            </a:r>
            <a:r>
              <a:rPr lang="en-GB" dirty="0"/>
              <a:t>, </a:t>
            </a:r>
            <a:r>
              <a:rPr lang="hr-HR" dirty="0" err="1"/>
              <a:t>pp</a:t>
            </a:r>
            <a:r>
              <a:rPr lang="en-GB" dirty="0"/>
              <a:t>. 35-45</a:t>
            </a:r>
          </a:p>
          <a:p>
            <a:r>
              <a:rPr lang="en-GB" dirty="0" err="1"/>
              <a:t>Lučin</a:t>
            </a:r>
            <a:r>
              <a:rPr lang="hr-HR" dirty="0"/>
              <a:t>, B. (</a:t>
            </a:r>
            <a:r>
              <a:rPr lang="hr-HR" dirty="0" err="1"/>
              <a:t>ed</a:t>
            </a:r>
            <a:r>
              <a:rPr lang="hr-HR" dirty="0"/>
              <a:t>.): </a:t>
            </a:r>
            <a:r>
              <a:rPr lang="en-GB" i="1" dirty="0"/>
              <a:t>The </a:t>
            </a:r>
            <a:r>
              <a:rPr lang="en-GB" i="1" dirty="0" err="1"/>
              <a:t>Marulić</a:t>
            </a:r>
            <a:r>
              <a:rPr lang="en-GB" i="1" dirty="0"/>
              <a:t> Reade</a:t>
            </a:r>
            <a:r>
              <a:rPr lang="hr-HR" i="1" dirty="0"/>
              <a:t>r</a:t>
            </a:r>
            <a:r>
              <a:rPr lang="hr-HR" dirty="0"/>
              <a:t>,</a:t>
            </a:r>
            <a:r>
              <a:rPr lang="en-GB" dirty="0"/>
              <a:t> </a:t>
            </a:r>
            <a:r>
              <a:rPr lang="en-GB" dirty="0" err="1"/>
              <a:t>Književni</a:t>
            </a:r>
            <a:r>
              <a:rPr lang="en-GB" dirty="0"/>
              <a:t> </a:t>
            </a:r>
            <a:r>
              <a:rPr lang="en-GB" dirty="0" err="1"/>
              <a:t>krug</a:t>
            </a:r>
            <a:r>
              <a:rPr lang="en-GB" dirty="0"/>
              <a:t> / </a:t>
            </a:r>
            <a:r>
              <a:rPr lang="en-GB" dirty="0" err="1"/>
              <a:t>Marulianum</a:t>
            </a:r>
            <a:r>
              <a:rPr lang="en-GB" dirty="0"/>
              <a:t>, 2007. </a:t>
            </a:r>
            <a:endParaRPr lang="hr-HR" dirty="0"/>
          </a:p>
          <a:p>
            <a:pPr lvl="1"/>
            <a:r>
              <a:rPr lang="hr-HR" dirty="0" err="1"/>
              <a:t>Monography</a:t>
            </a:r>
            <a:r>
              <a:rPr lang="hr-HR" dirty="0"/>
              <a:t> </a:t>
            </a:r>
            <a:r>
              <a:rPr lang="hr-HR" dirty="0" err="1"/>
              <a:t>with</a:t>
            </a:r>
            <a:r>
              <a:rPr lang="hr-HR" dirty="0"/>
              <a:t> </a:t>
            </a:r>
            <a:r>
              <a:rPr lang="hr-HR" dirty="0" err="1"/>
              <a:t>textual</a:t>
            </a:r>
            <a:r>
              <a:rPr lang="hr-HR" dirty="0"/>
              <a:t> </a:t>
            </a:r>
            <a:r>
              <a:rPr lang="hr-HR" dirty="0" err="1"/>
              <a:t>examples</a:t>
            </a:r>
            <a:r>
              <a:rPr lang="hr-HR" dirty="0"/>
              <a:t> </a:t>
            </a:r>
            <a:r>
              <a:rPr lang="hr-HR" dirty="0" err="1"/>
              <a:t>of</a:t>
            </a:r>
            <a:r>
              <a:rPr lang="hr-HR" dirty="0"/>
              <a:t> </a:t>
            </a:r>
            <a:r>
              <a:rPr lang="hr-HR" dirty="0" err="1"/>
              <a:t>the</a:t>
            </a:r>
            <a:r>
              <a:rPr lang="hr-HR" dirty="0"/>
              <a:t> most </a:t>
            </a:r>
            <a:r>
              <a:rPr lang="hr-HR" dirty="0" err="1"/>
              <a:t>famous</a:t>
            </a:r>
            <a:r>
              <a:rPr lang="hr-HR" dirty="0"/>
              <a:t> Croatian </a:t>
            </a:r>
            <a:r>
              <a:rPr lang="hr-HR" dirty="0" err="1"/>
              <a:t>Latinists</a:t>
            </a:r>
          </a:p>
          <a:p>
            <a:r>
              <a:rPr lang="hr-HR" dirty="0" err="1"/>
              <a:t>Stepanić</a:t>
            </a:r>
            <a:r>
              <a:rPr lang="hr-HR" dirty="0"/>
              <a:t>, G.: „Neo-Latin Literature — </a:t>
            </a:r>
            <a:r>
              <a:rPr lang="hr-HR" dirty="0" err="1"/>
              <a:t>The</a:t>
            </a:r>
            <a:r>
              <a:rPr lang="hr-HR" dirty="0"/>
              <a:t> </a:t>
            </a:r>
            <a:r>
              <a:rPr lang="hr-HR" dirty="0" err="1"/>
              <a:t>Balkans</a:t>
            </a:r>
            <a:r>
              <a:rPr lang="hr-HR" dirty="0"/>
              <a:t> (Croatia)” </a:t>
            </a:r>
            <a:r>
              <a:rPr lang="hr-HR" dirty="0" err="1"/>
              <a:t>in</a:t>
            </a:r>
            <a:r>
              <a:rPr lang="hr-HR" dirty="0"/>
              <a:t> </a:t>
            </a:r>
            <a:r>
              <a:rPr lang="hr-HR" i="1" dirty="0" err="1"/>
              <a:t>Brill’s</a:t>
            </a:r>
            <a:r>
              <a:rPr lang="hr-HR" i="1" dirty="0"/>
              <a:t> </a:t>
            </a:r>
            <a:r>
              <a:rPr lang="hr-HR" i="1" dirty="0" err="1"/>
              <a:t>Encyclopaedia</a:t>
            </a:r>
            <a:r>
              <a:rPr lang="hr-HR" i="1" dirty="0"/>
              <a:t> </a:t>
            </a:r>
            <a:r>
              <a:rPr lang="hr-HR" i="1" dirty="0" err="1"/>
              <a:t>of</a:t>
            </a:r>
            <a:r>
              <a:rPr lang="hr-HR" i="1" dirty="0"/>
              <a:t> </a:t>
            </a:r>
            <a:r>
              <a:rPr lang="hr-HR" i="1" dirty="0" err="1"/>
              <a:t>the</a:t>
            </a:r>
            <a:r>
              <a:rPr lang="hr-HR" i="1" dirty="0"/>
              <a:t> Neo-Latin World </a:t>
            </a:r>
            <a:r>
              <a:rPr lang="hr-HR" dirty="0"/>
              <a:t>(</a:t>
            </a:r>
            <a:r>
              <a:rPr lang="hr-HR" dirty="0" err="1"/>
              <a:t>eds</a:t>
            </a:r>
            <a:r>
              <a:rPr lang="hr-HR" dirty="0"/>
              <a:t>. Ford, P. – </a:t>
            </a:r>
            <a:r>
              <a:rPr lang="hr-HR" dirty="0" err="1"/>
              <a:t>Bloemendal</a:t>
            </a:r>
            <a:r>
              <a:rPr lang="hr-HR" dirty="0"/>
              <a:t>, J. – </a:t>
            </a:r>
            <a:r>
              <a:rPr lang="hr-HR" dirty="0" err="1"/>
              <a:t>Fantazzi</a:t>
            </a:r>
            <a:r>
              <a:rPr lang="hr-HR" dirty="0"/>
              <a:t>, C.), 2014., </a:t>
            </a:r>
            <a:r>
              <a:rPr lang="hr-HR" dirty="0" err="1"/>
              <a:t>pp</a:t>
            </a:r>
            <a:r>
              <a:rPr lang="hr-HR" dirty="0"/>
              <a:t>. 1058-1061</a:t>
            </a:r>
          </a:p>
        </p:txBody>
      </p:sp>
    </p:spTree>
    <p:extLst>
      <p:ext uri="{BB962C8B-B14F-4D97-AF65-F5344CB8AC3E}">
        <p14:creationId xmlns:p14="http://schemas.microsoft.com/office/powerpoint/2010/main" val="23889324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med">
        <p15:prstTrans prst="wind"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9420773-11A0-40B2-904E-DA8E049A5F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609601"/>
            <a:ext cx="10337301" cy="457200"/>
          </a:xfrm>
        </p:spPr>
        <p:txBody>
          <a:bodyPr>
            <a:normAutofit fontScale="90000"/>
          </a:bodyPr>
          <a:lstStyle/>
          <a:p>
            <a:endParaRPr lang="en-GB" dirty="0">
              <a:latin typeface="Palatino Linotype" panose="02040502050505030304" pitchFamily="18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685B182-E6B4-4087-B47B-82E367397C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606116" y="1666776"/>
            <a:ext cx="7861715" cy="44450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400" dirty="0">
                <a:latin typeface="Palatino Linotype" panose="02040502050505030304" pitchFamily="18" charset="0"/>
              </a:rPr>
              <a:t>Konzultacije:</a:t>
            </a:r>
          </a:p>
          <a:p>
            <a:pPr lvl="1"/>
            <a:r>
              <a:rPr lang="hr-HR" sz="2000">
                <a:latin typeface="Palatino Linotype" panose="02040502050505030304" pitchFamily="18" charset="0"/>
              </a:rPr>
              <a:t>Srijedom 10-11h</a:t>
            </a:r>
            <a:endParaRPr lang="hr-HR" sz="2000" dirty="0">
              <a:latin typeface="Palatino Linotype" panose="02040502050505030304" pitchFamily="18" charset="0"/>
            </a:endParaRPr>
          </a:p>
          <a:p>
            <a:pPr lvl="1"/>
            <a:r>
              <a:rPr lang="hr-HR" sz="2000" dirty="0">
                <a:latin typeface="Palatino Linotype" panose="02040502050505030304" pitchFamily="18" charset="0"/>
              </a:rPr>
              <a:t>E-mail: </a:t>
            </a:r>
            <a:r>
              <a:rPr lang="hr-HR" sz="2000" b="1" dirty="0">
                <a:solidFill>
                  <a:schemeClr val="tx2">
                    <a:lumMod val="20000"/>
                    <a:lumOff val="80000"/>
                  </a:schemeClr>
                </a:solidFill>
                <a:latin typeface="Palatino Linotype" panose="0204050205050503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maiar_selene@yahoo.co.uk</a:t>
            </a:r>
            <a:endParaRPr lang="hr-HR" sz="2000" b="1" dirty="0">
              <a:solidFill>
                <a:schemeClr val="tx2">
                  <a:lumMod val="20000"/>
                  <a:lumOff val="80000"/>
                </a:schemeClr>
              </a:solidFill>
              <a:latin typeface="Palatino Linotype" panose="02040502050505030304" pitchFamily="18" charset="0"/>
            </a:endParaRPr>
          </a:p>
          <a:p>
            <a:pPr marL="457200" lvl="1" indent="0">
              <a:buNone/>
            </a:pPr>
            <a:endParaRPr lang="hr-HR" sz="2000" dirty="0">
              <a:solidFill>
                <a:schemeClr val="accent5">
                  <a:lumMod val="20000"/>
                  <a:lumOff val="80000"/>
                </a:schemeClr>
              </a:solidFill>
              <a:latin typeface="Palatino Linotype" panose="02040502050505030304" pitchFamily="18" charset="0"/>
            </a:endParaRPr>
          </a:p>
          <a:p>
            <a:r>
              <a:rPr lang="hr-HR" sz="2200" dirty="0">
                <a:solidFill>
                  <a:schemeClr val="accent5">
                    <a:lumMod val="20000"/>
                    <a:lumOff val="80000"/>
                  </a:schemeClr>
                </a:solidFill>
                <a:latin typeface="Palatino Linotype" panose="02040502050505030304" pitchFamily="18" charset="0"/>
              </a:rPr>
              <a:t>Obaveze: izlaganje i seminarski rad do kraja semestra</a:t>
            </a:r>
          </a:p>
          <a:p>
            <a:pPr lvl="1"/>
            <a:r>
              <a:rPr lang="hr-HR" sz="2000" dirty="0">
                <a:solidFill>
                  <a:schemeClr val="accent5">
                    <a:lumMod val="20000"/>
                    <a:lumOff val="80000"/>
                  </a:schemeClr>
                </a:solidFill>
                <a:latin typeface="Palatino Linotype" panose="02040502050505030304" pitchFamily="18" charset="0"/>
              </a:rPr>
              <a:t>dogovor o temi do sljedećeg tjedna, prema interesima</a:t>
            </a:r>
            <a:endParaRPr lang="en-GB" sz="2000" dirty="0">
              <a:solidFill>
                <a:schemeClr val="accent5">
                  <a:lumMod val="20000"/>
                  <a:lumOff val="80000"/>
                </a:schemeClr>
              </a:solidFill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25884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med">
        <p15:prstTrans prst="wind"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742332"/>
      </a:dk2>
      <a:lt2>
        <a:srgbClr val="EE91A0"/>
      </a:lt2>
      <a:accent1>
        <a:srgbClr val="E03754"/>
      </a:accent1>
      <a:accent2>
        <a:srgbClr val="E86C2E"/>
      </a:accent2>
      <a:accent3>
        <a:srgbClr val="DAB250"/>
      </a:accent3>
      <a:accent4>
        <a:srgbClr val="60C4AA"/>
      </a:accent4>
      <a:accent5>
        <a:srgbClr val="51A9DB"/>
      </a:accent5>
      <a:accent6>
        <a:srgbClr val="976AC9"/>
      </a:accent6>
      <a:hlink>
        <a:srgbClr val="D5445E"/>
      </a:hlink>
      <a:folHlink>
        <a:srgbClr val="E17C8E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6B2E858E-683F-40D9-B4CB-284D097F3AC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Damask</Template>
  <TotalTime>72</TotalTime>
  <Words>736</Words>
  <Application>Microsoft Office PowerPoint</Application>
  <PresentationFormat>Široki zaslon</PresentationFormat>
  <Paragraphs>60</Paragraphs>
  <Slides>7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7</vt:i4>
      </vt:variant>
    </vt:vector>
  </HeadingPairs>
  <TitlesOfParts>
    <vt:vector size="12" baseType="lpstr">
      <vt:lpstr>Arial</vt:lpstr>
      <vt:lpstr>Bookman Old Style</vt:lpstr>
      <vt:lpstr>Palatino Linotype</vt:lpstr>
      <vt:lpstr>Rockwell</vt:lpstr>
      <vt:lpstr>Damask</vt:lpstr>
      <vt:lpstr>Hrvatski latinisti u književnoj republici</vt:lpstr>
      <vt:lpstr>Res publica litteraria</vt:lpstr>
      <vt:lpstr>Vremenski okvir</vt:lpstr>
      <vt:lpstr>Zadatak za sljedeći tjedan </vt:lpstr>
      <vt:lpstr>Literatura</vt:lpstr>
      <vt:lpstr>LITERATURE in english</vt:lpstr>
      <vt:lpstr>PowerPoint prezentacija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Hrvatski latinisti u književnoj republici</dc:title>
  <dc:creator>mrmat</dc:creator>
  <cp:lastModifiedBy>Maja Matasović</cp:lastModifiedBy>
  <cp:revision>11</cp:revision>
  <dcterms:created xsi:type="dcterms:W3CDTF">2023-10-02T19:37:29Z</dcterms:created>
  <dcterms:modified xsi:type="dcterms:W3CDTF">2025-10-06T17:40:03Z</dcterms:modified>
</cp:coreProperties>
</file>