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83" r:id="rId3"/>
    <p:sldId id="269" r:id="rId4"/>
    <p:sldId id="284" r:id="rId5"/>
    <p:sldId id="285" r:id="rId6"/>
    <p:sldId id="286" r:id="rId7"/>
    <p:sldId id="257" r:id="rId8"/>
    <p:sldId id="258" r:id="rId9"/>
    <p:sldId id="260" r:id="rId10"/>
    <p:sldId id="265" r:id="rId11"/>
    <p:sldId id="266" r:id="rId12"/>
    <p:sldId id="268" r:id="rId13"/>
    <p:sldId id="261" r:id="rId14"/>
    <p:sldId id="262" r:id="rId15"/>
    <p:sldId id="264" r:id="rId16"/>
    <p:sldId id="281" r:id="rId17"/>
    <p:sldId id="275" r:id="rId18"/>
    <p:sldId id="276" r:id="rId19"/>
    <p:sldId id="277" r:id="rId20"/>
    <p:sldId id="278" r:id="rId21"/>
    <p:sldId id="287" r:id="rId22"/>
    <p:sldId id="273" r:id="rId23"/>
    <p:sldId id="279" r:id="rId24"/>
    <p:sldId id="282" r:id="rId25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80" autoAdjust="0"/>
    <p:restoredTop sz="86410" autoAdjust="0"/>
  </p:normalViewPr>
  <p:slideViewPr>
    <p:cSldViewPr>
      <p:cViewPr varScale="1">
        <p:scale>
          <a:sx n="67" d="100"/>
          <a:sy n="67" d="100"/>
        </p:scale>
        <p:origin x="33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773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8AF26C-B202-4ECE-BAD2-058B78632A51}" type="datetimeFigureOut">
              <a:rPr lang="hr-HR" smtClean="0"/>
              <a:t>25.5.2022.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C5B82-39EE-46AE-B5B5-EAFD09D801F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69387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i="1" dirty="0"/>
              <a:t>Amburbium </a:t>
            </a:r>
            <a:r>
              <a:rPr lang="hr-HR" i="0" dirty="0"/>
              <a:t>je također obično u februaru</a:t>
            </a:r>
          </a:p>
          <a:p>
            <a:r>
              <a:rPr lang="hr-HR" i="1" dirty="0"/>
              <a:t>Regifugium </a:t>
            </a:r>
            <a:r>
              <a:rPr lang="hr-HR" i="0" dirty="0"/>
              <a:t>(postoji i 24. maja) - </a:t>
            </a:r>
            <a:r>
              <a:rPr lang="hr-HR" sz="1200" i="0" dirty="0">
                <a:latin typeface="Book Antiqua" panose="02040602050305030304" pitchFamily="18" charset="0"/>
              </a:rPr>
              <a:t>u</a:t>
            </a:r>
            <a:r>
              <a:rPr lang="hr-HR" sz="1200" dirty="0">
                <a:latin typeface="Book Antiqua" panose="02040602050305030304" pitchFamily="18" charset="0"/>
              </a:rPr>
              <a:t>spomena na bijeg Tarkvinija Oholog iz Rima ? Ili jedini dan kad </a:t>
            </a:r>
            <a:r>
              <a:rPr lang="hr-HR" sz="1200" i="1" dirty="0">
                <a:latin typeface="Book Antiqua" panose="02040602050305030304" pitchFamily="18" charset="0"/>
              </a:rPr>
              <a:t>rex sacrorum </a:t>
            </a:r>
            <a:r>
              <a:rPr lang="hr-HR" sz="1200" i="0" dirty="0">
                <a:latin typeface="Book Antiqua" panose="02040602050305030304" pitchFamily="18" charset="0"/>
              </a:rPr>
              <a:t>smije prinijeti žrtve na komicijama ?</a:t>
            </a:r>
            <a:endParaRPr lang="hr-HR" i="1" dirty="0"/>
          </a:p>
          <a:p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7C5B82-39EE-46AE-B5B5-EAFD09D801FD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321387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DB64DDBC-2A9B-4C87-979F-F0DF0BF9CCD0}" type="slidenum">
              <a:rPr lang="hr-HR" altLang="sr-Latn-RS" sz="1200" smtClean="0"/>
              <a:pPr eaLnBrk="1" hangingPunct="1"/>
              <a:t>13</a:t>
            </a:fld>
            <a:endParaRPr lang="hr-HR" altLang="sr-Latn-RS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84ED4656-E496-498F-A5EA-9E35C87A2C52}" type="slidenum">
              <a:rPr lang="hr-HR" altLang="sr-Latn-RS" sz="1200" smtClean="0"/>
              <a:pPr eaLnBrk="1" hangingPunct="1"/>
              <a:t>14</a:t>
            </a:fld>
            <a:endParaRPr lang="hr-HR" altLang="sr-Latn-R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sr-Latn-CS" altLang="sr-Latn-R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A43C186B-A4D4-4CAF-9875-A751557DDA4A}" type="slidenum">
              <a:rPr lang="hr-HR" altLang="sr-Latn-RS" sz="1200" smtClean="0"/>
              <a:pPr eaLnBrk="1" hangingPunct="1"/>
              <a:t>15</a:t>
            </a:fld>
            <a:endParaRPr lang="hr-HR" altLang="sr-Latn-RS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AB0DC4CE-BD2E-4CA7-8C3D-00DD30203977}" type="slidenum">
              <a:rPr lang="hr-HR" altLang="sr-Latn-RS" sz="1200" smtClean="0"/>
              <a:pPr eaLnBrk="1" hangingPunct="1"/>
              <a:t>16</a:t>
            </a:fld>
            <a:endParaRPr lang="hr-HR" altLang="sr-Latn-RS" sz="1200"/>
          </a:p>
        </p:txBody>
      </p:sp>
      <p:sp>
        <p:nvSpPr>
          <p:cNvPr id="5529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456FBF15-EE82-4DF6-AF97-1FDF35D5D9D5}" type="slidenum">
              <a:rPr lang="hr-HR" altLang="sr-Latn-RS" sz="1200" smtClean="0"/>
              <a:pPr eaLnBrk="1" hangingPunct="1"/>
              <a:t>17</a:t>
            </a:fld>
            <a:endParaRPr lang="hr-HR" altLang="sr-Latn-RS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929AFB26-E608-480B-B7D7-3B2DA5BAE5E5}" type="slidenum">
              <a:rPr lang="hr-HR" altLang="sr-Latn-RS" sz="1200" smtClean="0"/>
              <a:pPr eaLnBrk="1" hangingPunct="1"/>
              <a:t>18</a:t>
            </a:fld>
            <a:endParaRPr lang="hr-HR" altLang="sr-Latn-RS" sz="12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AB7CC253-63D7-407B-BD44-486779216F8B}" type="slidenum">
              <a:rPr lang="hr-HR" altLang="sr-Latn-RS" sz="1200" smtClean="0"/>
              <a:pPr eaLnBrk="1" hangingPunct="1"/>
              <a:t>19</a:t>
            </a:fld>
            <a:endParaRPr lang="hr-HR" altLang="sr-Latn-RS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FC1AEBCB-8B50-49C6-A7E9-E1C2DA8D33C3}" type="slidenum">
              <a:rPr lang="hr-HR" altLang="sr-Latn-RS" sz="1200" smtClean="0"/>
              <a:pPr eaLnBrk="1" hangingPunct="1"/>
              <a:t>20</a:t>
            </a:fld>
            <a:endParaRPr lang="hr-HR" altLang="sr-Latn-RS" sz="12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CA6018FF-BC38-4DA1-AF4A-67D64CD3EBED}" type="slidenum">
              <a:rPr lang="hr-HR" altLang="sr-Latn-RS" sz="1200" smtClean="0"/>
              <a:pPr eaLnBrk="1" hangingPunct="1"/>
              <a:t>22</a:t>
            </a:fld>
            <a:endParaRPr lang="hr-HR" altLang="sr-Latn-RS" sz="12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sr-Latn-CS" altLang="sr-Latn-R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400B6BC1-49B3-4E48-AEBC-F3CF67409865}" type="slidenum">
              <a:rPr lang="hr-HR" altLang="sr-Latn-RS" sz="1200" smtClean="0"/>
              <a:pPr eaLnBrk="1" hangingPunct="1"/>
              <a:t>23</a:t>
            </a:fld>
            <a:endParaRPr lang="hr-HR" altLang="sr-Latn-RS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1D4913B0-9569-42B1-83FA-2B14FB67ED6E}" type="slidenum">
              <a:rPr lang="hr-HR" altLang="sr-Latn-RS" sz="1200" smtClean="0"/>
              <a:pPr eaLnBrk="1" hangingPunct="1"/>
              <a:t>3</a:t>
            </a:fld>
            <a:endParaRPr lang="hr-HR" altLang="sr-Latn-RS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7C5B82-39EE-46AE-B5B5-EAFD09D801FD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01846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CB3A1BB9-43A5-4C10-B95F-7473130E8CCF}" type="slidenum">
              <a:rPr lang="hr-HR" altLang="sr-Latn-RS" sz="1200" smtClean="0"/>
              <a:pPr eaLnBrk="1" hangingPunct="1"/>
              <a:t>7</a:t>
            </a:fld>
            <a:endParaRPr lang="hr-HR" altLang="sr-Latn-RS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D9699A9D-A621-4AD3-9EDC-E9952A653D10}" type="slidenum">
              <a:rPr lang="hr-HR" altLang="sr-Latn-RS" sz="1200" smtClean="0"/>
              <a:pPr eaLnBrk="1" hangingPunct="1"/>
              <a:t>8</a:t>
            </a:fld>
            <a:endParaRPr lang="hr-HR" altLang="sr-Latn-RS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1A92A663-3F51-4F13-ADBF-11633DD7DFAA}" type="slidenum">
              <a:rPr lang="hr-HR" altLang="sr-Latn-RS" sz="1200" smtClean="0"/>
              <a:pPr eaLnBrk="1" hangingPunct="1"/>
              <a:t>9</a:t>
            </a:fld>
            <a:endParaRPr lang="hr-HR" altLang="sr-Latn-RS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DD2C531B-6CC3-4F55-897A-2E67C4DD0E3F}" type="slidenum">
              <a:rPr lang="hr-HR" altLang="sr-Latn-RS" sz="1200" smtClean="0"/>
              <a:pPr eaLnBrk="1" hangingPunct="1"/>
              <a:t>10</a:t>
            </a:fld>
            <a:endParaRPr lang="hr-HR" altLang="sr-Latn-RS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3CA60BF5-726D-40D3-84FB-AE1DAB983B2A}" type="slidenum">
              <a:rPr lang="hr-HR" altLang="sr-Latn-RS" sz="1200" smtClean="0"/>
              <a:pPr eaLnBrk="1" hangingPunct="1"/>
              <a:t>11</a:t>
            </a:fld>
            <a:endParaRPr lang="hr-HR" altLang="sr-Latn-RS" sz="120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8A1B3A19-31F4-4848-9C93-E5509CF504F7}" type="slidenum">
              <a:rPr lang="hr-HR" altLang="sr-Latn-RS" sz="1200" smtClean="0"/>
              <a:pPr eaLnBrk="1" hangingPunct="1"/>
              <a:t>12</a:t>
            </a:fld>
            <a:endParaRPr lang="hr-HR" altLang="sr-Latn-RS" sz="12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621FFE06-ED43-4C2D-B915-23A1D79D8BC7}" type="datetimeFigureOut">
              <a:rPr lang="hr-HR" smtClean="0"/>
              <a:t>25.5.2022.</a:t>
            </a:fld>
            <a:endParaRPr lang="hr-HR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8B9140-C2EA-4D29-B70A-6E289E01F090}" type="slidenum">
              <a:rPr lang="hr-HR" smtClean="0"/>
              <a:t>‹#›</a:t>
            </a:fld>
            <a:endParaRPr lang="hr-H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ransition spd="med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FFE06-ED43-4C2D-B915-23A1D79D8BC7}" type="datetimeFigureOut">
              <a:rPr lang="hr-HR" smtClean="0"/>
              <a:t>25.5.2022.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B9140-C2EA-4D29-B70A-6E289E01F09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 spd="med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FFE06-ED43-4C2D-B915-23A1D79D8BC7}" type="datetimeFigureOut">
              <a:rPr lang="hr-HR" smtClean="0"/>
              <a:t>25.5.2022.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B9140-C2EA-4D29-B70A-6E289E01F090}" type="slidenum">
              <a:rPr lang="hr-HR" smtClean="0"/>
              <a:t>‹#›</a:t>
            </a:fld>
            <a:endParaRPr lang="hr-HR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med">
    <p:wheel spokes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722313"/>
            <a:ext cx="8637588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8613" y="1941513"/>
            <a:ext cx="4027487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8500" y="1941513"/>
            <a:ext cx="4029075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0793B7-C95F-488C-9E83-757C0F2A99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839379"/>
      </p:ext>
    </p:extLst>
  </p:cSld>
  <p:clrMapOvr>
    <a:masterClrMapping/>
  </p:clrMapOvr>
  <p:transition spd="med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21FFE06-ED43-4C2D-B915-23A1D79D8BC7}" type="datetimeFigureOut">
              <a:rPr lang="hr-HR" smtClean="0"/>
              <a:t>25.5.2022.</a:t>
            </a:fld>
            <a:endParaRPr lang="hr-H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F8B9140-C2EA-4D29-B70A-6E289E01F090}" type="slidenum">
              <a:rPr lang="hr-HR" smtClean="0"/>
              <a:t>‹#›</a:t>
            </a:fld>
            <a:endParaRPr lang="hr-H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ransition spd="med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FFE06-ED43-4C2D-B915-23A1D79D8BC7}" type="datetimeFigureOut">
              <a:rPr lang="hr-HR" smtClean="0"/>
              <a:t>25.5.2022.</a:t>
            </a:fld>
            <a:endParaRPr lang="hr-H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8B9140-C2EA-4D29-B70A-6E289E01F090}" type="slidenum">
              <a:rPr lang="hr-HR" smtClean="0"/>
              <a:t>‹#›</a:t>
            </a:fld>
            <a:endParaRPr lang="hr-H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21FFE06-ED43-4C2D-B915-23A1D79D8BC7}" type="datetimeFigureOut">
              <a:rPr lang="hr-HR" smtClean="0"/>
              <a:t>25.5.2022.</a:t>
            </a:fld>
            <a:endParaRPr lang="hr-H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F8B9140-C2EA-4D29-B70A-6E289E01F090}" type="slidenum">
              <a:rPr lang="hr-HR" smtClean="0"/>
              <a:t>‹#›</a:t>
            </a:fld>
            <a:endParaRPr lang="hr-H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med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21FFE06-ED43-4C2D-B915-23A1D79D8BC7}" type="datetimeFigureOut">
              <a:rPr lang="hr-HR" smtClean="0"/>
              <a:t>25.5.2022.</a:t>
            </a:fld>
            <a:endParaRPr lang="hr-H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F8B9140-C2EA-4D29-B70A-6E289E01F090}" type="slidenum">
              <a:rPr lang="hr-HR" smtClean="0"/>
              <a:t>‹#›</a:t>
            </a:fld>
            <a:endParaRPr lang="hr-H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med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FFE06-ED43-4C2D-B915-23A1D79D8BC7}" type="datetimeFigureOut">
              <a:rPr lang="hr-HR" smtClean="0"/>
              <a:t>25.5.2022.</a:t>
            </a:fld>
            <a:endParaRPr lang="hr-H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8B9140-C2EA-4D29-B70A-6E289E01F090}" type="slidenum">
              <a:rPr lang="hr-HR" smtClean="0"/>
              <a:t>‹#›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ransition spd="med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FFE06-ED43-4C2D-B915-23A1D79D8BC7}" type="datetimeFigureOut">
              <a:rPr lang="hr-HR" smtClean="0"/>
              <a:t>25.5.2022.</a:t>
            </a:fld>
            <a:endParaRPr lang="hr-H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8B9140-C2EA-4D29-B70A-6E289E01F090}" type="slidenum">
              <a:rPr lang="hr-HR" smtClean="0"/>
              <a:t>‹#›</a:t>
            </a:fld>
            <a:endParaRPr lang="hr-H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ransition spd="med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21FFE06-ED43-4C2D-B915-23A1D79D8BC7}" type="datetimeFigureOut">
              <a:rPr lang="hr-HR" smtClean="0"/>
              <a:t>25.5.2022.</a:t>
            </a:fld>
            <a:endParaRPr lang="hr-HR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F8B9140-C2EA-4D29-B70A-6E289E01F090}" type="slidenum">
              <a:rPr lang="hr-HR" smtClean="0"/>
              <a:t>‹#›</a:t>
            </a:fld>
            <a:endParaRPr lang="hr-HR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ransition spd="med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621FFE06-ED43-4C2D-B915-23A1D79D8BC7}" type="datetimeFigureOut">
              <a:rPr lang="hr-HR" smtClean="0"/>
              <a:t>25.5.2022.</a:t>
            </a:fld>
            <a:endParaRPr lang="hr-H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DF8B9140-C2EA-4D29-B70A-6E289E01F090}" type="slidenum">
              <a:rPr lang="hr-HR" smtClean="0"/>
              <a:t>‹#›</a:t>
            </a:fld>
            <a:endParaRPr lang="hr-H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hr-HR"/>
          </a:p>
        </p:txBody>
      </p:sp>
    </p:spTree>
  </p:cSld>
  <p:clrMapOvr>
    <a:masterClrMapping/>
  </p:clrMapOvr>
  <p:transition spd="med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621FFE06-ED43-4C2D-B915-23A1D79D8BC7}" type="datetimeFigureOut">
              <a:rPr lang="hr-HR" smtClean="0"/>
              <a:t>25.5.2022.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DF8B9140-C2EA-4D29-B70A-6E289E01F090}" type="slidenum">
              <a:rPr lang="hr-HR" smtClean="0"/>
              <a:t>‹#›</a:t>
            </a:fld>
            <a:endParaRPr lang="hr-HR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med">
    <p:wheel spokes="1"/>
  </p:transition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aicar.com/GML/Underworldmap.htm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010909"/>
            <a:ext cx="7776864" cy="5832648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428625"/>
          </a:xfrm>
        </p:spPr>
        <p:txBody>
          <a:bodyPr/>
          <a:lstStyle/>
          <a:p>
            <a:pPr algn="l"/>
            <a:r>
              <a:rPr lang="en-US" sz="1000" dirty="0">
                <a:solidFill>
                  <a:schemeClr val="accent6">
                    <a:lumMod val="75000"/>
                  </a:schemeClr>
                </a:solidFill>
              </a:rPr>
              <a:t>"Sousse mosaic calendar February" by Ad </a:t>
            </a:r>
            <a:r>
              <a:rPr lang="en-US" sz="1000" dirty="0" err="1">
                <a:solidFill>
                  <a:schemeClr val="accent6">
                    <a:lumMod val="75000"/>
                  </a:schemeClr>
                </a:solidFill>
              </a:rPr>
              <a:t>Meskens</a:t>
            </a:r>
            <a:r>
              <a:rPr lang="en-US" sz="1000" dirty="0">
                <a:solidFill>
                  <a:schemeClr val="accent6">
                    <a:lumMod val="75000"/>
                  </a:schemeClr>
                </a:solidFill>
              </a:rPr>
              <a:t> - Own work. Licensed under CC BY-SA 3.0 via Wikimedia Commons - http://commons.wikimedia.org/wiki/File:Sousse_mosaic_calendar_February.JPG#/media/File:Sousse_mosaic_calendar_February.JPG</a:t>
            </a:r>
            <a:endParaRPr lang="hr-HR" sz="1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260648"/>
            <a:ext cx="4013200" cy="599440"/>
          </a:xfrm>
        </p:spPr>
        <p:txBody>
          <a:bodyPr>
            <a:normAutofit/>
          </a:bodyPr>
          <a:lstStyle/>
          <a:p>
            <a:r>
              <a:rPr lang="hr-HR" sz="3200" cap="small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889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Februarius</a:t>
            </a:r>
          </a:p>
        </p:txBody>
      </p:sp>
    </p:spTree>
    <p:extLst>
      <p:ext uri="{BB962C8B-B14F-4D97-AF65-F5344CB8AC3E}">
        <p14:creationId xmlns:p14="http://schemas.microsoft.com/office/powerpoint/2010/main" val="2762768435"/>
      </p:ext>
    </p:extLst>
  </p:cSld>
  <p:clrMapOvr>
    <a:masterClrMapping/>
  </p:clrMapOvr>
  <p:transition spd="med">
    <p:wheel spokes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2389"/>
            <a:ext cx="5652120" cy="1216372"/>
          </a:xfrm>
        </p:spPr>
        <p:txBody>
          <a:bodyPr>
            <a:normAutofit/>
          </a:bodyPr>
          <a:lstStyle/>
          <a:p>
            <a:pPr eaLnBrk="1" hangingPunct="1"/>
            <a:r>
              <a:rPr lang="hr-HR" altLang="sr-Latn-RS" sz="32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Perzefona – Prozerpina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8613" y="2780928"/>
            <a:ext cx="8564562" cy="4077072"/>
          </a:xfrm>
        </p:spPr>
        <p:txBody>
          <a:bodyPr>
            <a:normAutofit/>
          </a:bodyPr>
          <a:lstStyle/>
          <a:p>
            <a:pPr marL="457200" indent="-457200" algn="l" eaLnBrk="1" hangingPunct="1">
              <a:buFont typeface="Wingdings" panose="05000000000000000000" pitchFamily="2" charset="2"/>
              <a:buChar char="ü"/>
            </a:pPr>
            <a:r>
              <a:rPr lang="hr-HR" altLang="sr-Latn-RS" sz="2800" dirty="0">
                <a:latin typeface="Book Antiqua" pitchFamily="18" charset="0"/>
              </a:rPr>
              <a:t>Svet joj je šipak</a:t>
            </a:r>
          </a:p>
          <a:p>
            <a:pPr marL="457200" indent="-457200" algn="l" eaLnBrk="1" hangingPunct="1">
              <a:buFont typeface="Wingdings" panose="05000000000000000000" pitchFamily="2" charset="2"/>
              <a:buChar char="ü"/>
            </a:pPr>
            <a:r>
              <a:rPr lang="hr-HR" altLang="sr-Latn-RS" sz="2800" dirty="0">
                <a:latin typeface="Book Antiqua" pitchFamily="18" charset="0"/>
              </a:rPr>
              <a:t>Kao Ditova žena naziva se još i:</a:t>
            </a:r>
          </a:p>
          <a:p>
            <a:pPr marL="457200" indent="457200" algn="l" eaLnBrk="1" hangingPunct="1">
              <a:buFont typeface="Wingdings" panose="05000000000000000000" pitchFamily="2" charset="2"/>
              <a:buChar char="ü"/>
            </a:pPr>
            <a:r>
              <a:rPr lang="hr-HR" altLang="sr-Latn-RS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itchFamily="18" charset="0"/>
              </a:rPr>
              <a:t>(</a:t>
            </a:r>
            <a:r>
              <a:rPr lang="hr-HR" altLang="sr-Latn-RS" sz="2800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itchFamily="18" charset="0"/>
              </a:rPr>
              <a:t>Venus</a:t>
            </a:r>
            <a:r>
              <a:rPr lang="hr-HR" altLang="sr-Latn-RS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itchFamily="18" charset="0"/>
              </a:rPr>
              <a:t>)</a:t>
            </a:r>
            <a:r>
              <a:rPr lang="hr-HR" altLang="sr-Latn-RS" sz="2800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itchFamily="18" charset="0"/>
              </a:rPr>
              <a:t> Libitina = </a:t>
            </a:r>
            <a:r>
              <a:rPr lang="hr-HR" altLang="sr-Latn-RS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itchFamily="18" charset="0"/>
              </a:rPr>
              <a:t>božica veselja i smrti; </a:t>
            </a:r>
            <a:r>
              <a:rPr lang="hr-HR" altLang="sr-Latn-RS" sz="2800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itchFamily="18" charset="0"/>
              </a:rPr>
              <a:t>Tellus </a:t>
            </a:r>
            <a:r>
              <a:rPr lang="hr-HR" altLang="sr-Latn-RS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itchFamily="18" charset="0"/>
              </a:rPr>
              <a:t>(= zemlja), </a:t>
            </a:r>
            <a:r>
              <a:rPr lang="hr-HR" altLang="sr-Latn-RS" sz="2800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itchFamily="18" charset="0"/>
              </a:rPr>
              <a:t>Lara</a:t>
            </a:r>
            <a:r>
              <a:rPr lang="hr-HR" altLang="sr-Latn-RS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itchFamily="18" charset="0"/>
              </a:rPr>
              <a:t>,</a:t>
            </a:r>
            <a:r>
              <a:rPr lang="hr-HR" altLang="sr-Latn-RS" sz="2800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itchFamily="18" charset="0"/>
              </a:rPr>
              <a:t> Mania</a:t>
            </a:r>
            <a:r>
              <a:rPr lang="hr-HR" altLang="sr-Latn-RS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itchFamily="18" charset="0"/>
              </a:rPr>
              <a:t>,</a:t>
            </a:r>
            <a:r>
              <a:rPr lang="hr-HR" altLang="sr-Latn-RS" sz="2800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itchFamily="18" charset="0"/>
              </a:rPr>
              <a:t> Dea Muta</a:t>
            </a:r>
            <a:r>
              <a:rPr lang="hr-HR" altLang="sr-Latn-RS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itchFamily="18" charset="0"/>
              </a:rPr>
              <a:t> </a:t>
            </a:r>
          </a:p>
          <a:p>
            <a:pPr marL="457200" indent="-457200" algn="l" eaLnBrk="1" hangingPunct="1">
              <a:buFont typeface="Wingdings" panose="05000000000000000000" pitchFamily="2" charset="2"/>
              <a:buChar char="ü"/>
            </a:pPr>
            <a:r>
              <a:rPr lang="hr-HR" altLang="sr-Latn-RS" sz="2800" dirty="0">
                <a:latin typeface="Book Antiqua" pitchFamily="18" charset="0"/>
              </a:rPr>
              <a:t>U Rim je prvi put došla 496.g.pr.Kr. s Demetrom i Dionizom te je postala </a:t>
            </a:r>
            <a:r>
              <a:rPr lang="hr-HR" altLang="sr-Latn-RS" sz="2800" i="1" dirty="0">
                <a:latin typeface="Book Antiqua" pitchFamily="18" charset="0"/>
              </a:rPr>
              <a:t>Libera</a:t>
            </a:r>
            <a:endParaRPr lang="hr-HR" altLang="sr-Latn-RS" sz="2800" dirty="0">
              <a:latin typeface="Book Antiqua" pitchFamily="18" charset="0"/>
            </a:endParaRPr>
          </a:p>
        </p:txBody>
      </p:sp>
      <p:pic>
        <p:nvPicPr>
          <p:cNvPr id="11268" name="Picture 4" descr="underworldthea652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24525" y="0"/>
            <a:ext cx="3419475" cy="3249613"/>
          </a:xfrm>
          <a:noFill/>
        </p:spPr>
      </p:pic>
    </p:spTree>
    <p:extLst>
      <p:ext uri="{BB962C8B-B14F-4D97-AF65-F5344CB8AC3E}">
        <p14:creationId xmlns:p14="http://schemas.microsoft.com/office/powerpoint/2010/main" val="186729653"/>
      </p:ext>
    </p:extLst>
  </p:cSld>
  <p:clrMapOvr>
    <a:masterClrMapping/>
  </p:clrMapOvr>
  <p:transition spd="med">
    <p:wheel spokes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483768" y="332656"/>
            <a:ext cx="4114800" cy="701040"/>
          </a:xfrm>
        </p:spPr>
        <p:txBody>
          <a:bodyPr/>
          <a:lstStyle/>
          <a:p>
            <a:pPr eaLnBrk="1" hangingPunct="1"/>
            <a:r>
              <a:rPr lang="hr-HR" altLang="sr-Latn-R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Svetišta</a:t>
            </a:r>
            <a:endParaRPr lang="en-GB" altLang="sr-Latn-R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" y="1268760"/>
            <a:ext cx="9144000" cy="5472608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 algn="l" eaLnBrk="1" hangingPunct="1">
              <a:buFont typeface="Wingdings" panose="05000000000000000000" pitchFamily="2" charset="2"/>
              <a:buChar char="ü"/>
            </a:pPr>
            <a:r>
              <a:rPr lang="hr-HR" altLang="sr-Latn-RS" sz="2800" dirty="0">
                <a:latin typeface="Book Antiqua" pitchFamily="18" charset="0"/>
              </a:rPr>
              <a:t>Postoje mjesta gdje se nalaze podzemne komore; ulazi u podzemni svijet = </a:t>
            </a:r>
            <a:r>
              <a:rPr lang="hr-HR" altLang="sr-Latn-RS" sz="2800" i="1" dirty="0">
                <a:latin typeface="Book Antiqua" pitchFamily="18" charset="0"/>
              </a:rPr>
              <a:t>mundus</a:t>
            </a:r>
            <a:r>
              <a:rPr lang="hr-HR" altLang="sr-Latn-RS" sz="2800" dirty="0">
                <a:latin typeface="Book Antiqua" pitchFamily="18" charset="0"/>
              </a:rPr>
              <a:t> </a:t>
            </a:r>
          </a:p>
          <a:p>
            <a:pPr marL="285750" lvl="1" indent="285750" algn="l" eaLnBrk="1" hangingPunct="1">
              <a:buFont typeface="Wingdings" panose="05000000000000000000" pitchFamily="2" charset="2"/>
              <a:buChar char="ü"/>
            </a:pPr>
            <a:r>
              <a:rPr lang="hr-HR" altLang="sr-Latn-R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itchFamily="18" charset="0"/>
              </a:rPr>
              <a:t>na Forumu, na Marsovom polju, na Palatinu, Luperkal, itd. </a:t>
            </a:r>
          </a:p>
          <a:p>
            <a:pPr marL="285750" lvl="1" indent="285750" algn="l" eaLnBrk="1" hangingPunct="1">
              <a:buFont typeface="Wingdings" panose="05000000000000000000" pitchFamily="2" charset="2"/>
              <a:buChar char="ü"/>
            </a:pPr>
            <a:r>
              <a:rPr lang="hr-HR" altLang="sr-Latn-R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itchFamily="18" charset="0"/>
              </a:rPr>
              <a:t>otvaraju se 24. augusta, 5. oktobra i 8. novembra</a:t>
            </a:r>
          </a:p>
          <a:p>
            <a:pPr marL="342900" indent="342900" algn="l" eaLnBrk="1" hangingPunct="1">
              <a:buFont typeface="Wingdings" panose="05000000000000000000" pitchFamily="2" charset="2"/>
              <a:buChar char="ü"/>
            </a:pPr>
            <a:r>
              <a:rPr lang="hr-HR" altLang="sr-Latn-R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itchFamily="18" charset="0"/>
              </a:rPr>
              <a:t>Tad ne smije ženiti, početi putovanje, boriti s neprijateljem, primati vojnike u vojsku, održavati skupštine ...</a:t>
            </a:r>
          </a:p>
          <a:p>
            <a:pPr marL="342900" indent="-342900" algn="l" rtl="0" eaLnBrk="1" latinLnBrk="0" hangingPunct="1">
              <a:buFont typeface="Wingdings" panose="05000000000000000000" pitchFamily="2" charset="2"/>
              <a:buChar char="ü"/>
            </a:pPr>
            <a:r>
              <a:rPr lang="hr-HR" sz="2800" b="0" i="0" kern="1200" cap="none" spc="30" baseline="0" dirty="0">
                <a:solidFill>
                  <a:schemeClr val="tx1"/>
                </a:solidFill>
                <a:effectLst/>
                <a:latin typeface="Book Antiqua" panose="02040602050305030304" pitchFamily="18" charset="0"/>
              </a:rPr>
              <a:t>Na Marsovom se polju </a:t>
            </a:r>
            <a:r>
              <a:rPr lang="hr-HR" sz="2800" b="0" i="1" kern="1200" cap="none" spc="30" baseline="0" dirty="0">
                <a:solidFill>
                  <a:schemeClr val="tx1"/>
                </a:solidFill>
                <a:effectLst/>
                <a:latin typeface="Book Antiqua" panose="02040602050305030304" pitchFamily="18" charset="0"/>
              </a:rPr>
              <a:t>mundus </a:t>
            </a:r>
            <a:r>
              <a:rPr lang="hr-HR" sz="2800" b="0" i="0" kern="1200" cap="none" spc="30" baseline="0" dirty="0">
                <a:solidFill>
                  <a:schemeClr val="tx1"/>
                </a:solidFill>
                <a:effectLst/>
                <a:latin typeface="Book Antiqua" panose="02040602050305030304" pitchFamily="18" charset="0"/>
              </a:rPr>
              <a:t>zvao </a:t>
            </a:r>
            <a:r>
              <a:rPr lang="hr-HR" sz="2800" b="0" i="1" kern="1200" cap="none" spc="30" baseline="0" dirty="0">
                <a:solidFill>
                  <a:schemeClr val="tx1"/>
                </a:solidFill>
                <a:effectLst/>
                <a:latin typeface="Book Antiqua" panose="02040602050305030304" pitchFamily="18" charset="0"/>
              </a:rPr>
              <a:t>Tarentum:</a:t>
            </a:r>
            <a:r>
              <a:rPr lang="hr-HR" sz="2800" b="0" i="0" kern="1200" cap="none" spc="30" baseline="0" dirty="0">
                <a:solidFill>
                  <a:schemeClr val="tx1"/>
                </a:solidFill>
                <a:effectLst/>
                <a:latin typeface="Book Antiqua" panose="02040602050305030304" pitchFamily="18" charset="0"/>
              </a:rPr>
              <a:t> tu su od 249.g.pr.Kr. oltari - </a:t>
            </a:r>
            <a:r>
              <a:rPr lang="hr-HR" sz="2800" b="0" i="1" kern="1200" cap="none" spc="30" baseline="0" dirty="0">
                <a:solidFill>
                  <a:schemeClr val="tx1"/>
                </a:solidFill>
                <a:effectLst/>
                <a:latin typeface="Book Antiqua" panose="02040602050305030304" pitchFamily="18" charset="0"/>
              </a:rPr>
              <a:t>Dis Pater</a:t>
            </a:r>
            <a:r>
              <a:rPr lang="hr-HR" sz="2800" b="0" i="0" kern="1200" cap="none" spc="30" baseline="0" dirty="0">
                <a:solidFill>
                  <a:schemeClr val="tx1"/>
                </a:solidFill>
                <a:effectLst/>
                <a:latin typeface="Book Antiqua" panose="02040602050305030304" pitchFamily="18" charset="0"/>
              </a:rPr>
              <a:t> i </a:t>
            </a:r>
            <a:r>
              <a:rPr lang="hr-HR" sz="2800" b="0" i="1" kern="1200" cap="none" spc="30" baseline="0" dirty="0">
                <a:solidFill>
                  <a:schemeClr val="tx1"/>
                </a:solidFill>
                <a:effectLst/>
                <a:latin typeface="Book Antiqua" panose="02040602050305030304" pitchFamily="18" charset="0"/>
              </a:rPr>
              <a:t>Proserpina</a:t>
            </a:r>
            <a:r>
              <a:rPr lang="hr-HR" sz="2800" b="0" i="0" kern="1200" cap="none" spc="30" baseline="0" dirty="0">
                <a:solidFill>
                  <a:schemeClr val="tx1"/>
                </a:solidFill>
                <a:effectLst/>
                <a:latin typeface="Book Antiqua" panose="02040602050305030304" pitchFamily="18" charset="0"/>
              </a:rPr>
              <a:t> </a:t>
            </a:r>
            <a:endParaRPr lang="hr-HR" sz="2800" dirty="0">
              <a:effectLst/>
              <a:latin typeface="Book Antiqua" panose="02040602050305030304" pitchFamily="18" charset="0"/>
            </a:endParaRPr>
          </a:p>
          <a:p>
            <a:pPr marL="342900" indent="342900" algn="l" rtl="0" eaLnBrk="1" latinLnBrk="0" hangingPunct="1">
              <a:buFont typeface="Wingdings" panose="05000000000000000000" pitchFamily="2" charset="2"/>
              <a:buChar char="ü"/>
            </a:pPr>
            <a:r>
              <a:rPr lang="hr-HR" sz="2400" b="0" i="0" kern="1200" cap="none" spc="30" baseline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Book Antiqua" panose="02040602050305030304" pitchFamily="18" charset="0"/>
              </a:rPr>
              <a:t>Tu se odvijaju </a:t>
            </a:r>
            <a:r>
              <a:rPr lang="hr-HR" sz="2400" b="0" i="1" kern="1200" cap="none" spc="30" baseline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Book Antiqua" panose="02040602050305030304" pitchFamily="18" charset="0"/>
              </a:rPr>
              <a:t>Stoljetne </a:t>
            </a:r>
            <a:r>
              <a:rPr lang="hr-HR" sz="2400" b="0" i="0" kern="1200" cap="none" spc="30" baseline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Book Antiqua" panose="02040602050305030304" pitchFamily="18" charset="0"/>
              </a:rPr>
              <a:t>ili</a:t>
            </a:r>
            <a:r>
              <a:rPr lang="hr-HR" sz="2400" b="0" i="1" kern="1200" cap="none" spc="30" baseline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Book Antiqua" panose="02040602050305030304" pitchFamily="18" charset="0"/>
              </a:rPr>
              <a:t> Tarentske</a:t>
            </a:r>
            <a:r>
              <a:rPr lang="hr-HR" sz="2400" b="0" i="0" kern="1200" cap="none" spc="30" baseline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hr-HR" sz="2400" b="0" i="1" kern="1200" cap="none" spc="30" baseline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Book Antiqua" panose="02040602050305030304" pitchFamily="18" charset="0"/>
              </a:rPr>
              <a:t>igre</a:t>
            </a:r>
            <a:r>
              <a:rPr lang="hr-HR" sz="2400" b="0" i="0" kern="1200" cap="none" spc="30" baseline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Book Antiqua" panose="02040602050305030304" pitchFamily="18" charset="0"/>
              </a:rPr>
              <a:t> </a:t>
            </a:r>
            <a:endParaRPr lang="hr-HR" sz="2400" dirty="0"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Book Antiqua" panose="02040602050305030304" pitchFamily="18" charset="0"/>
            </a:endParaRPr>
          </a:p>
          <a:p>
            <a:pPr marL="342900" indent="342900" algn="l" rtl="0" eaLnBrk="1" latinLnBrk="0" hangingPunct="1">
              <a:buFont typeface="Wingdings" panose="05000000000000000000" pitchFamily="2" charset="2"/>
              <a:buChar char="ü"/>
            </a:pPr>
            <a:r>
              <a:rPr lang="hr-HR" sz="2400" b="0" i="0" kern="1200" cap="none" spc="30" baseline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Book Antiqua" panose="02040602050305030304" pitchFamily="18" charset="0"/>
              </a:rPr>
              <a:t>Traju tri noći (podzemnicima se žrtvuje navečer), odvijaju se lektisterniji i igre </a:t>
            </a:r>
            <a:endParaRPr lang="hr-HR" sz="2400" dirty="0"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Book Antiqua" panose="02040602050305030304" pitchFamily="18" charset="0"/>
            </a:endParaRPr>
          </a:p>
          <a:p>
            <a:pPr marL="342900" indent="342900" algn="l" rtl="0" eaLnBrk="1" latinLnBrk="0" hangingPunct="1">
              <a:buFont typeface="Wingdings" panose="05000000000000000000" pitchFamily="2" charset="2"/>
              <a:buChar char="ü"/>
            </a:pPr>
            <a:r>
              <a:rPr lang="hr-HR" sz="2400" b="0" i="0" kern="1200" cap="none" spc="30" baseline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Book Antiqua" panose="02040602050305030304" pitchFamily="18" charset="0"/>
              </a:rPr>
              <a:t>Vjerojatno zahvala ili molba za pomoć protiv kuge</a:t>
            </a:r>
            <a:endParaRPr lang="hr-HR" sz="2400" dirty="0"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058873"/>
      </p:ext>
    </p:extLst>
  </p:cSld>
  <p:clrMapOvr>
    <a:masterClrMapping/>
  </p:clrMapOvr>
  <p:transition spd="med">
    <p:wheel spokes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C:\Documents and Settings\korisnik_2\My Documents\My Pictures\Asphodelus_alb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5800" cy="365125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1825624"/>
            <a:ext cx="8591872" cy="47275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hr-HR" altLang="sr-Latn-RS" dirty="0">
                <a:latin typeface="Book Antiqua" pitchFamily="18" charset="0"/>
              </a:rPr>
              <a:t>		                                 </a:t>
            </a:r>
            <a:r>
              <a:rPr lang="hr-HR" altLang="sr-Latn-RS" sz="2400" dirty="0">
                <a:latin typeface="Book Antiqua" pitchFamily="18" charset="0"/>
              </a:rPr>
              <a:t>Jedan je ulaz u podzemlje</a:t>
            </a:r>
          </a:p>
          <a:p>
            <a:pPr eaLnBrk="1" hangingPunct="1">
              <a:buFont typeface="Wingdings" pitchFamily="2" charset="2"/>
              <a:buNone/>
            </a:pPr>
            <a:r>
              <a:rPr lang="hr-HR" altLang="sr-Latn-RS" sz="2400" dirty="0">
                <a:latin typeface="Book Antiqua" pitchFamily="18" charset="0"/>
              </a:rPr>
              <a:t>				      blizu Kuma u Italiji: Avernsko</a:t>
            </a:r>
          </a:p>
          <a:p>
            <a:pPr eaLnBrk="1" hangingPunct="1">
              <a:buFont typeface="Wingdings" pitchFamily="2" charset="2"/>
              <a:buNone/>
            </a:pPr>
            <a:r>
              <a:rPr lang="hr-HR" altLang="sr-Latn-RS" sz="2400" dirty="0">
                <a:latin typeface="Book Antiqua" pitchFamily="18" charset="0"/>
              </a:rPr>
              <a:t>				     jezero u vulkanskom krateru 				(Eneja i Sibila)</a:t>
            </a:r>
          </a:p>
          <a:p>
            <a:pPr eaLnBrk="1" hangingPunct="1">
              <a:buFont typeface="Wingdings" pitchFamily="2" charset="2"/>
              <a:buNone/>
            </a:pPr>
            <a:endParaRPr lang="hr-HR" altLang="sr-Latn-RS" dirty="0">
              <a:latin typeface="Book Antiqua" pitchFamily="18" charset="0"/>
            </a:endParaRPr>
          </a:p>
          <a:p>
            <a:pPr marL="342900" indent="-342900" algn="l" eaLnBrk="1" hangingPunct="1">
              <a:buFont typeface="Wingdings" panose="05000000000000000000" pitchFamily="2" charset="2"/>
              <a:buChar char="ü"/>
            </a:pPr>
            <a:r>
              <a:rPr lang="hr-HR" altLang="sr-Latn-RS" sz="2600" u="sng" dirty="0">
                <a:latin typeface="Book Antiqua" pitchFamily="18" charset="0"/>
              </a:rPr>
              <a:t>Libitina</a:t>
            </a:r>
            <a:r>
              <a:rPr lang="hr-HR" altLang="sr-Latn-RS" sz="2600" dirty="0">
                <a:latin typeface="Book Antiqua" pitchFamily="18" charset="0"/>
              </a:rPr>
              <a:t> ima hram na Eskvilinu gdje se čuva i iznajmljuje oprema za pogrebe, a posvećena su joj i jedna vrata na Koloseju</a:t>
            </a:r>
          </a:p>
          <a:p>
            <a:pPr marL="342900" indent="-342900" algn="l" eaLnBrk="1" hangingPunct="1">
              <a:buFont typeface="Wingdings" panose="05000000000000000000" pitchFamily="2" charset="2"/>
              <a:buChar char="ü"/>
            </a:pPr>
            <a:endParaRPr lang="hr-HR" altLang="sr-Latn-RS" sz="2600" dirty="0">
              <a:latin typeface="Book Antiqua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hr-HR" sz="2600" dirty="0">
                <a:latin typeface="Book Antiqua" panose="02040602050305030304" pitchFamily="18" charset="0"/>
              </a:rPr>
              <a:t>Žrtvene su životinje obavezno crne (najčešće jalove junice)</a:t>
            </a:r>
          </a:p>
        </p:txBody>
      </p:sp>
      <p:sp>
        <p:nvSpPr>
          <p:cNvPr id="14341" name="TextBox 1"/>
          <p:cNvSpPr txBox="1">
            <a:spLocks noChangeArrowheads="1"/>
          </p:cNvSpPr>
          <p:nvPr/>
        </p:nvSpPr>
        <p:spPr bwMode="auto">
          <a:xfrm>
            <a:off x="4495800" y="115888"/>
            <a:ext cx="17319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l" eaLnBrk="1" hangingPunct="1"/>
            <a:r>
              <a:rPr lang="hr-HR" altLang="sr-Latn-RS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Asfodel</a:t>
            </a:r>
            <a:endParaRPr lang="hr-HR" altLang="sr-Latn-R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906158"/>
      </p:ext>
    </p:extLst>
  </p:cSld>
  <p:clrMapOvr>
    <a:masterClrMapping/>
  </p:clrMapOvr>
  <p:transition spd="med">
    <p:wheel spokes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627784" y="404664"/>
            <a:ext cx="3816424" cy="762000"/>
          </a:xfrm>
        </p:spPr>
        <p:txBody>
          <a:bodyPr/>
          <a:lstStyle/>
          <a:p>
            <a:pPr eaLnBrk="1" hangingPunct="1"/>
            <a:r>
              <a:rPr lang="hr-HR" altLang="sr-Latn-RS" sz="28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Pratioci</a:t>
            </a:r>
            <a:endParaRPr lang="hr-HR" altLang="sr-Latn-RS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68760"/>
            <a:ext cx="9144000" cy="55892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 algn="l"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r-HR" altLang="sr-Latn-RS" sz="2400" u="sng" dirty="0">
                <a:latin typeface="Book Antiqua" pitchFamily="18" charset="0"/>
              </a:rPr>
              <a:t>Tartar</a:t>
            </a:r>
            <a:r>
              <a:rPr lang="hr-HR" altLang="sr-Latn-RS" sz="2400" dirty="0">
                <a:latin typeface="Book Antiqua" pitchFamily="18" charset="0"/>
              </a:rPr>
              <a:t> – bog i najniži dio podzemlja, za prijestupnike </a:t>
            </a:r>
          </a:p>
          <a:p>
            <a:pPr marL="342900" indent="342900" algn="l"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r-HR" altLang="sr-Latn-RS" sz="2400" u="sng" dirty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itchFamily="18" charset="0"/>
              </a:rPr>
              <a:t>Ereb</a:t>
            </a:r>
            <a:r>
              <a:rPr lang="hr-HR" altLang="sr-Latn-R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itchFamily="18" charset="0"/>
              </a:rPr>
              <a:t> – slično, najmračniji dio podzemlja</a:t>
            </a:r>
            <a:r>
              <a:rPr lang="hr-HR" altLang="sr-Latn-RS" sz="2400" dirty="0">
                <a:latin typeface="Book Antiqua" pitchFamily="18" charset="0"/>
              </a:rPr>
              <a:t> </a:t>
            </a:r>
          </a:p>
          <a:p>
            <a:pPr marL="342900" indent="-342900" algn="l"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r-HR" altLang="sr-Latn-RS" sz="2400" u="sng" dirty="0">
                <a:latin typeface="Book Antiqua" pitchFamily="18" charset="0"/>
              </a:rPr>
              <a:t>Tanat</a:t>
            </a:r>
            <a:r>
              <a:rPr lang="hr-HR" altLang="sr-Latn-RS" sz="2400" dirty="0">
                <a:latin typeface="Book Antiqua" pitchFamily="18" charset="0"/>
              </a:rPr>
              <a:t> (grč. </a:t>
            </a:r>
            <a:r>
              <a:rPr lang="hr-HR" altLang="sr-Latn-RS" sz="2400" i="1" dirty="0">
                <a:latin typeface="Book Antiqua" pitchFamily="18" charset="0"/>
              </a:rPr>
              <a:t>Thanatos</a:t>
            </a:r>
            <a:r>
              <a:rPr lang="hr-HR" altLang="sr-Latn-RS" sz="2400" dirty="0">
                <a:latin typeface="Book Antiqua" pitchFamily="18" charset="0"/>
              </a:rPr>
              <a:t>) – bog smrti </a:t>
            </a:r>
          </a:p>
          <a:p>
            <a:pPr marL="342900" indent="-342900" algn="l"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r-HR" altLang="sr-Latn-RS" sz="2400" u="sng" dirty="0">
                <a:latin typeface="Book Antiqua" pitchFamily="18" charset="0"/>
              </a:rPr>
              <a:t>Erinije</a:t>
            </a:r>
            <a:r>
              <a:rPr lang="hr-HR" altLang="sr-Latn-RS" sz="2400" dirty="0">
                <a:latin typeface="Book Antiqua" pitchFamily="18" charset="0"/>
              </a:rPr>
              <a:t> (lat. </a:t>
            </a:r>
            <a:r>
              <a:rPr lang="hr-HR" altLang="sr-Latn-RS" sz="2400" i="1" dirty="0">
                <a:latin typeface="Book Antiqua" pitchFamily="18" charset="0"/>
              </a:rPr>
              <a:t>Furiae</a:t>
            </a:r>
            <a:r>
              <a:rPr lang="hr-HR" altLang="sr-Latn-RS" sz="2400" dirty="0">
                <a:latin typeface="Book Antiqua" pitchFamily="18" charset="0"/>
              </a:rPr>
              <a:t>) – božice osvete </a:t>
            </a:r>
          </a:p>
          <a:p>
            <a:pPr marL="342900" indent="-342900" algn="l"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r-HR" altLang="sr-Latn-RS" sz="2400" u="sng" dirty="0">
                <a:latin typeface="Book Antiqua" pitchFamily="18" charset="0"/>
              </a:rPr>
              <a:t>Haron</a:t>
            </a:r>
            <a:r>
              <a:rPr lang="hr-HR" altLang="sr-Latn-RS" sz="2400" dirty="0">
                <a:latin typeface="Book Antiqua" pitchFamily="18" charset="0"/>
              </a:rPr>
              <a:t> – starac koji prevozi mrtve preko Aheronta</a:t>
            </a:r>
          </a:p>
          <a:p>
            <a:pPr marL="342900" indent="-342900" algn="l"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r-HR" altLang="sr-Latn-RS" sz="2400" u="sng" dirty="0">
                <a:latin typeface="Book Antiqua" pitchFamily="18" charset="0"/>
              </a:rPr>
              <a:t>Mani</a:t>
            </a:r>
            <a:r>
              <a:rPr lang="hr-HR" altLang="sr-Latn-RS" sz="2400" dirty="0">
                <a:latin typeface="Book Antiqua" pitchFamily="18" charset="0"/>
              </a:rPr>
              <a:t> (</a:t>
            </a:r>
            <a:r>
              <a:rPr lang="hr-HR" altLang="sr-Latn-RS" sz="2400" i="1" dirty="0">
                <a:latin typeface="Book Antiqua" pitchFamily="18" charset="0"/>
              </a:rPr>
              <a:t>dii Manes</a:t>
            </a:r>
            <a:r>
              <a:rPr lang="hr-HR" altLang="sr-Latn-RS" sz="2400" dirty="0">
                <a:latin typeface="Book Antiqua" pitchFamily="18" charset="0"/>
              </a:rPr>
              <a:t>) - duhovi pokojnih </a:t>
            </a:r>
          </a:p>
          <a:p>
            <a:pPr marL="285750" lvl="1" indent="285750" algn="l"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r-HR" altLang="sr-Latn-RS" sz="2000" dirty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itchFamily="18" charset="0"/>
              </a:rPr>
              <a:t>Na obljetnicu smrti prinose im se darovi i hrana, kite se grobovi </a:t>
            </a:r>
          </a:p>
          <a:p>
            <a:pPr marL="342900" indent="-342900" algn="l"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r-HR" altLang="sr-Latn-RS" sz="2400" u="sng" dirty="0">
                <a:latin typeface="Book Antiqua" pitchFamily="18" charset="0"/>
              </a:rPr>
              <a:t>Lemuri</a:t>
            </a:r>
            <a:r>
              <a:rPr lang="hr-HR" altLang="sr-Latn-RS" sz="2400" dirty="0">
                <a:latin typeface="Book Antiqua" pitchFamily="18" charset="0"/>
              </a:rPr>
              <a:t> (</a:t>
            </a:r>
            <a:r>
              <a:rPr lang="hr-HR" altLang="sr-Latn-RS" sz="2400" i="1" dirty="0">
                <a:latin typeface="Book Antiqua" pitchFamily="18" charset="0"/>
              </a:rPr>
              <a:t>lemures</a:t>
            </a:r>
            <a:r>
              <a:rPr lang="hr-HR" altLang="sr-Latn-RS" sz="2400" dirty="0">
                <a:latin typeface="Book Antiqua" pitchFamily="18" charset="0"/>
              </a:rPr>
              <a:t>) i </a:t>
            </a:r>
            <a:r>
              <a:rPr lang="hr-HR" altLang="sr-Latn-RS" sz="2400" u="sng" dirty="0">
                <a:latin typeface="Book Antiqua" pitchFamily="18" charset="0"/>
              </a:rPr>
              <a:t>larve</a:t>
            </a:r>
            <a:r>
              <a:rPr lang="hr-HR" altLang="sr-Latn-RS" sz="2400" i="1" dirty="0">
                <a:latin typeface="Book Antiqua" pitchFamily="18" charset="0"/>
              </a:rPr>
              <a:t> </a:t>
            </a:r>
            <a:r>
              <a:rPr lang="hr-HR" altLang="sr-Latn-RS" sz="2400" dirty="0">
                <a:latin typeface="Book Antiqua" pitchFamily="18" charset="0"/>
              </a:rPr>
              <a:t>(</a:t>
            </a:r>
            <a:r>
              <a:rPr lang="hr-HR" altLang="sr-Latn-RS" sz="2400" i="1" dirty="0">
                <a:latin typeface="Book Antiqua" pitchFamily="18" charset="0"/>
              </a:rPr>
              <a:t>larvae</a:t>
            </a:r>
            <a:r>
              <a:rPr lang="hr-HR" altLang="sr-Latn-RS" sz="2400" dirty="0">
                <a:latin typeface="Book Antiqua" pitchFamily="18" charset="0"/>
              </a:rPr>
              <a:t>) su strašne noćne prikaze</a:t>
            </a:r>
          </a:p>
          <a:p>
            <a:pPr marL="342900" indent="342900" algn="l"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r-HR" altLang="sr-Latn-R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itchFamily="18" charset="0"/>
              </a:rPr>
              <a:t>osvetnički nastrojeni duhovi pokojnika</a:t>
            </a:r>
          </a:p>
        </p:txBody>
      </p:sp>
    </p:spTree>
    <p:extLst>
      <p:ext uri="{BB962C8B-B14F-4D97-AF65-F5344CB8AC3E}">
        <p14:creationId xmlns:p14="http://schemas.microsoft.com/office/powerpoint/2010/main" val="1292038446"/>
      </p:ext>
    </p:extLst>
  </p:cSld>
  <p:clrMapOvr>
    <a:masterClrMapping/>
  </p:clrMapOvr>
  <p:transition spd="med">
    <p:wheel spokes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67744" y="116632"/>
            <a:ext cx="4968552" cy="1055712"/>
          </a:xfrm>
        </p:spPr>
        <p:txBody>
          <a:bodyPr>
            <a:normAutofit/>
          </a:bodyPr>
          <a:lstStyle/>
          <a:p>
            <a:pPr eaLnBrk="1" hangingPunct="1"/>
            <a:r>
              <a:rPr lang="hr-HR" altLang="sr-Latn-RS" sz="2800" dirty="0">
                <a:latin typeface="Book Antiqua" pitchFamily="18" charset="0"/>
              </a:rPr>
              <a:t>Zagrobni život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512" y="1484784"/>
            <a:ext cx="8784976" cy="457152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l" eaLnBrk="1" hangingPunct="1">
              <a:buFont typeface="Wingdings" panose="05000000000000000000" pitchFamily="2" charset="2"/>
              <a:buChar char="ü"/>
            </a:pPr>
            <a:r>
              <a:rPr lang="hr-HR" altLang="sr-Latn-RS" sz="2800" dirty="0">
                <a:latin typeface="Book Antiqua" pitchFamily="18" charset="0"/>
              </a:rPr>
              <a:t>Duša (</a:t>
            </a:r>
            <a:r>
              <a:rPr lang="hr-HR" altLang="sr-Latn-RS" sz="2800" i="1" dirty="0">
                <a:latin typeface="Book Antiqua" pitchFamily="18" charset="0"/>
              </a:rPr>
              <a:t>psykh</a:t>
            </a:r>
            <a:r>
              <a:rPr lang="en-US" altLang="sr-Latn-RS" sz="2800" i="1" dirty="0">
                <a:latin typeface="Book Antiqua" pitchFamily="18" charset="0"/>
              </a:rPr>
              <a:t>ē</a:t>
            </a:r>
            <a:r>
              <a:rPr lang="hr-HR" altLang="sr-Latn-RS" sz="2800" dirty="0">
                <a:latin typeface="Book Antiqua" pitchFamily="18" charset="0"/>
              </a:rPr>
              <a:t>) odlazi u trenutku smrti</a:t>
            </a:r>
          </a:p>
          <a:p>
            <a:pPr marL="342900" indent="-342900" algn="l" eaLnBrk="1" hangingPunct="1">
              <a:buFont typeface="Wingdings" panose="05000000000000000000" pitchFamily="2" charset="2"/>
              <a:buChar char="ü"/>
            </a:pPr>
            <a:r>
              <a:rPr lang="hr-HR" altLang="sr-Latn-RS" sz="2800" dirty="0">
                <a:latin typeface="Book Antiqua" pitchFamily="18" charset="0"/>
              </a:rPr>
              <a:t>U </a:t>
            </a:r>
            <a:r>
              <a:rPr lang="hr-HR" altLang="sr-Latn-RS" sz="2800" u="sng" dirty="0">
                <a:latin typeface="Book Antiqua" pitchFamily="18" charset="0"/>
              </a:rPr>
              <a:t>Hadu</a:t>
            </a:r>
            <a:r>
              <a:rPr lang="hr-HR" altLang="sr-Latn-RS" sz="2800" dirty="0">
                <a:latin typeface="Book Antiqua" pitchFamily="18" charset="0"/>
              </a:rPr>
              <a:t> postoje sjene koje ne osjećaju, ponekad potpuno u zaboravu</a:t>
            </a:r>
          </a:p>
          <a:p>
            <a:pPr marL="342900" indent="-342900" algn="l" eaLnBrk="1" hangingPunct="1">
              <a:buFont typeface="Wingdings" panose="05000000000000000000" pitchFamily="2" charset="2"/>
              <a:buChar char="ü"/>
            </a:pPr>
            <a:r>
              <a:rPr lang="hr-HR" altLang="sr-Latn-RS" sz="2800" dirty="0">
                <a:latin typeface="Book Antiqua" pitchFamily="18" charset="0"/>
              </a:rPr>
              <a:t>Postoje </a:t>
            </a:r>
            <a:r>
              <a:rPr lang="hr-HR" altLang="sr-Latn-RS" sz="2800" u="sng" dirty="0">
                <a:latin typeface="Book Antiqua" pitchFamily="18" charset="0"/>
              </a:rPr>
              <a:t>Elizejske poljane</a:t>
            </a:r>
            <a:r>
              <a:rPr lang="hr-HR" altLang="sr-Latn-RS" sz="2800" dirty="0">
                <a:latin typeface="Book Antiqua" pitchFamily="18" charset="0"/>
              </a:rPr>
              <a:t> za blažene i </a:t>
            </a:r>
            <a:r>
              <a:rPr lang="hr-HR" altLang="sr-Latn-RS" sz="2800" u="sng" dirty="0">
                <a:latin typeface="Book Antiqua" pitchFamily="18" charset="0"/>
              </a:rPr>
              <a:t>Tartar</a:t>
            </a:r>
            <a:r>
              <a:rPr lang="hr-HR" altLang="sr-Latn-RS" sz="2800" dirty="0">
                <a:latin typeface="Book Antiqua" pitchFamily="18" charset="0"/>
              </a:rPr>
              <a:t> s mukama za zločince</a:t>
            </a:r>
          </a:p>
          <a:p>
            <a:pPr marL="342900" indent="-342900" algn="l" eaLnBrk="1" hangingPunct="1">
              <a:buFont typeface="Wingdings" panose="05000000000000000000" pitchFamily="2" charset="2"/>
              <a:buChar char="ü"/>
            </a:pPr>
            <a:r>
              <a:rPr lang="hr-HR" altLang="sr-Latn-RS" sz="2800" dirty="0">
                <a:latin typeface="Book Antiqua" pitchFamily="18" charset="0"/>
              </a:rPr>
              <a:t>Pitagorejci i orfici </a:t>
            </a:r>
          </a:p>
          <a:p>
            <a:pPr algn="l" eaLnBrk="1" hangingPunct="1"/>
            <a:r>
              <a:rPr lang="hr-HR" altLang="sr-Latn-RS" sz="2800" dirty="0">
                <a:latin typeface="Book Antiqua" pitchFamily="18" charset="0"/>
              </a:rPr>
              <a:t>vjeruju u reinkarnaciju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6184" y="3501008"/>
            <a:ext cx="4827816" cy="3356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68264" y="6015191"/>
            <a:ext cx="316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altLang="sr-Latn-RS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Book Antiqua" pitchFamily="18" charset="0"/>
              </a:rPr>
              <a:t>Radamant, Minos i Eak </a:t>
            </a:r>
          </a:p>
          <a:p>
            <a:pPr algn="r"/>
            <a:r>
              <a:rPr lang="hr-HR" altLang="sr-Latn-RS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Book Antiqua" pitchFamily="18" charset="0"/>
              </a:rPr>
              <a:t>(suci u podzemlju</a:t>
            </a:r>
            <a:r>
              <a:rPr lang="hr-HR" altLang="sr-Latn-RS" dirty="0">
                <a:solidFill>
                  <a:schemeClr val="accent6">
                    <a:lumMod val="60000"/>
                    <a:lumOff val="40000"/>
                  </a:schemeClr>
                </a:solidFill>
                <a:latin typeface="Book Antiqua" pitchFamily="18" charset="0"/>
              </a:rPr>
              <a:t>)</a:t>
            </a:r>
            <a:endParaRPr lang="hr-HR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378070"/>
      </p:ext>
    </p:extLst>
  </p:cSld>
  <p:clrMapOvr>
    <a:masterClrMapping/>
  </p:clrMapOvr>
  <p:transition spd="med">
    <p:wheel spokes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Content Placeholder 2"/>
          <p:cNvPicPr>
            <a:picLocks noGrp="1" noChangeAspect="1"/>
          </p:cNvPicPr>
          <p:nvPr>
            <p:ph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638" y="0"/>
            <a:ext cx="9123362" cy="6307138"/>
          </a:xfrm>
          <a:prstGeom prst="rect">
            <a:avLst/>
          </a:prstGeom>
        </p:spPr>
      </p:pic>
      <p:sp>
        <p:nvSpPr>
          <p:cNvPr id="10243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6237312"/>
            <a:ext cx="4500563" cy="620688"/>
          </a:xfrm>
        </p:spPr>
        <p:txBody>
          <a:bodyPr>
            <a:normAutofit/>
          </a:bodyPr>
          <a:lstStyle/>
          <a:p>
            <a:pPr eaLnBrk="1" hangingPunct="1"/>
            <a:r>
              <a:rPr lang="hr-HR" altLang="sr-Latn-R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Karta podzemlja</a:t>
            </a:r>
          </a:p>
        </p:txBody>
      </p:sp>
      <p:sp>
        <p:nvSpPr>
          <p:cNvPr id="10244" name="TextBox 5"/>
          <p:cNvSpPr txBox="1">
            <a:spLocks noChangeArrowheads="1"/>
          </p:cNvSpPr>
          <p:nvPr/>
        </p:nvSpPr>
        <p:spPr bwMode="auto">
          <a:xfrm>
            <a:off x="4500563" y="6559550"/>
            <a:ext cx="46434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hr-HR" altLang="sr-Latn-RS" sz="1400" dirty="0">
                <a:hlinkClick r:id="rId4"/>
              </a:rPr>
              <a:t>http://www.maicar.com/GML/Underworldmap.html</a:t>
            </a:r>
            <a:endParaRPr lang="hr-HR" altLang="sr-Latn-RS" sz="1400" dirty="0"/>
          </a:p>
        </p:txBody>
      </p:sp>
    </p:spTree>
    <p:extLst>
      <p:ext uri="{BB962C8B-B14F-4D97-AF65-F5344CB8AC3E}">
        <p14:creationId xmlns:p14="http://schemas.microsoft.com/office/powerpoint/2010/main" val="76649237"/>
      </p:ext>
    </p:extLst>
  </p:cSld>
  <p:clrMapOvr>
    <a:masterClrMapping/>
  </p:clrMapOvr>
  <p:transition spd="med">
    <p:wheel spokes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29"/>
          <p:cNvSpPr>
            <a:spLocks noGrp="1" noChangeArrowheads="1"/>
          </p:cNvSpPr>
          <p:nvPr>
            <p:ph type="title"/>
          </p:nvPr>
        </p:nvSpPr>
        <p:spPr>
          <a:xfrm>
            <a:off x="317500" y="782638"/>
            <a:ext cx="8637588" cy="701675"/>
          </a:xfrm>
        </p:spPr>
        <p:txBody>
          <a:bodyPr>
            <a:normAutofit/>
          </a:bodyPr>
          <a:lstStyle/>
          <a:p>
            <a:pPr eaLnBrk="1" hangingPunct="1"/>
            <a:r>
              <a:rPr lang="hr-HR" altLang="sr-Latn-RS" sz="4000" cap="none" dirty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Prikaz podzemlja na grčkoj vazi</a:t>
            </a:r>
          </a:p>
        </p:txBody>
      </p:sp>
      <p:pic>
        <p:nvPicPr>
          <p:cNvPr id="27651" name="Picture 1028" descr="underworldfrieze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916113"/>
            <a:ext cx="9144000" cy="41052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66321852"/>
      </p:ext>
    </p:extLst>
  </p:cSld>
  <p:clrMapOvr>
    <a:masterClrMapping/>
  </p:clrMapOvr>
  <p:transition spd="med">
    <p:wheel spokes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672" y="260648"/>
            <a:ext cx="6192688" cy="864096"/>
          </a:xfrm>
        </p:spPr>
        <p:txBody>
          <a:bodyPr>
            <a:normAutofit/>
          </a:bodyPr>
          <a:lstStyle/>
          <a:p>
            <a:pPr eaLnBrk="1" hangingPunct="1"/>
            <a:r>
              <a:rPr lang="hr-HR" altLang="sr-Latn-RS" sz="3200" cap="small" dirty="0">
                <a:latin typeface="Book Antiqua" pitchFamily="18" charset="0"/>
              </a:rPr>
              <a:t>pogrebni običaji</a:t>
            </a:r>
            <a:endParaRPr lang="en-GB" altLang="sr-Latn-RS" sz="3200" cap="small" dirty="0">
              <a:latin typeface="Book Antiqua" pitchFamily="18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7504" y="1340768"/>
            <a:ext cx="9036496" cy="5517233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indent="-457200" algn="l" eaLnBrk="1" hangingPunct="1">
              <a:buFont typeface="Wingdings" panose="05000000000000000000" pitchFamily="2" charset="2"/>
              <a:buChar char="ü"/>
            </a:pPr>
            <a:r>
              <a:rPr lang="hr-HR" altLang="sr-Latn-RS" sz="2400" dirty="0">
                <a:latin typeface="Book Antiqua" pitchFamily="18" charset="0"/>
              </a:rPr>
              <a:t>Sahrana je obaveza djece ili najbližih rođaka pokojnika (bar šaka zemlje)</a:t>
            </a:r>
          </a:p>
          <a:p>
            <a:pPr marL="457200" indent="-457200" algn="l" eaLnBrk="1" hangingPunct="1">
              <a:buFont typeface="Wingdings" panose="05000000000000000000" pitchFamily="2" charset="2"/>
              <a:buChar char="ü"/>
            </a:pPr>
            <a:r>
              <a:rPr lang="hr-HR" altLang="sr-Latn-RS" sz="2400" dirty="0">
                <a:latin typeface="Book Antiqua" pitchFamily="18" charset="0"/>
              </a:rPr>
              <a:t>Kad čovjek umre, najbliža mu rodbina sklapa oči i zaziva ime triput </a:t>
            </a:r>
          </a:p>
          <a:p>
            <a:pPr marL="457200" indent="-457200" algn="l" eaLnBrk="1" hangingPunct="1">
              <a:buFont typeface="Wingdings" panose="05000000000000000000" pitchFamily="2" charset="2"/>
              <a:buChar char="ü"/>
            </a:pPr>
            <a:r>
              <a:rPr lang="hr-HR" altLang="sr-Latn-RS" sz="2400" dirty="0">
                <a:latin typeface="Book Antiqua" pitchFamily="18" charset="0"/>
              </a:rPr>
              <a:t>Uz naricanje ga se oblači u togu i izlaže u atriju nogama prema van i novčićem u ustima 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hr-HR" altLang="sr-Latn-RS" sz="2400" dirty="0">
                <a:latin typeface="Book Antiqua" pitchFamily="18" charset="0"/>
              </a:rPr>
              <a:t>Kuća se kiti jelom i čempresom, pred kućom je posuda s vodom (od susjeda) za očišćenje</a:t>
            </a:r>
          </a:p>
          <a:p>
            <a:pPr marL="457200" indent="-457200" algn="l" eaLnBrk="1" hangingPunct="1">
              <a:buFont typeface="Wingdings" panose="05000000000000000000" pitchFamily="2" charset="2"/>
              <a:buChar char="ü"/>
            </a:pPr>
            <a:r>
              <a:rPr lang="hr-HR" altLang="sr-Latn-RS" sz="2400" dirty="0">
                <a:latin typeface="Book Antiqua" pitchFamily="18" charset="0"/>
              </a:rPr>
              <a:t>Žalobna odjeća je crna (tamna) za muškarce, bijela za žene, bez nakita i znakova položaja</a:t>
            </a:r>
          </a:p>
          <a:p>
            <a:pPr marL="342900" lvl="1" indent="342900" algn="l" eaLnBrk="1" hangingPunct="1">
              <a:buFont typeface="Wingdings" panose="05000000000000000000" pitchFamily="2" charset="2"/>
              <a:buChar char="ü"/>
            </a:pPr>
            <a:r>
              <a:rPr lang="hr-HR" altLang="sr-Latn-RS" sz="2000" dirty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itchFamily="18" charset="0"/>
              </a:rPr>
              <a:t>Sinovi pokrivaju glave, kćeri otkrivaju</a:t>
            </a:r>
          </a:p>
          <a:p>
            <a:pPr marL="457200" indent="-457200" algn="l" eaLnBrk="1" hangingPunct="1">
              <a:buFont typeface="Wingdings" panose="05000000000000000000" pitchFamily="2" charset="2"/>
              <a:buChar char="ü"/>
            </a:pPr>
            <a:r>
              <a:rPr lang="hr-HR" altLang="sr-Latn-RS" sz="2400" dirty="0">
                <a:latin typeface="Book Antiqua" pitchFamily="18" charset="0"/>
              </a:rPr>
              <a:t>Glasnici oglašavaju sprovod</a:t>
            </a:r>
          </a:p>
        </p:txBody>
      </p:sp>
    </p:spTree>
    <p:extLst>
      <p:ext uri="{BB962C8B-B14F-4D97-AF65-F5344CB8AC3E}">
        <p14:creationId xmlns:p14="http://schemas.microsoft.com/office/powerpoint/2010/main" val="3131921890"/>
      </p:ext>
    </p:extLst>
  </p:cSld>
  <p:clrMapOvr>
    <a:masterClrMapping/>
  </p:clrMapOvr>
  <p:transition spd="med">
    <p:wheel spokes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8"/>
          <p:cNvSpPr>
            <a:spLocks noGrp="1" noChangeArrowheads="1"/>
          </p:cNvSpPr>
          <p:nvPr>
            <p:ph type="title"/>
          </p:nvPr>
        </p:nvSpPr>
        <p:spPr>
          <a:xfrm>
            <a:off x="5436096" y="3861048"/>
            <a:ext cx="3490913" cy="2101850"/>
          </a:xfrm>
        </p:spPr>
        <p:txBody>
          <a:bodyPr/>
          <a:lstStyle/>
          <a:p>
            <a:pPr eaLnBrk="1" hangingPunct="1"/>
            <a:r>
              <a:rPr lang="hr-HR" altLang="sr-Latn-RS" dirty="0">
                <a:latin typeface="Book Antiqua" pitchFamily="18" charset="0"/>
              </a:rPr>
              <a:t>Pogrebna povorka i </a:t>
            </a:r>
            <a:r>
              <a:rPr lang="hr-HR" altLang="sr-Latn-RS" i="1" dirty="0">
                <a:latin typeface="Book Antiqua" pitchFamily="18" charset="0"/>
              </a:rPr>
              <a:t>conclamatio</a:t>
            </a:r>
          </a:p>
        </p:txBody>
      </p:sp>
      <p:pic>
        <p:nvPicPr>
          <p:cNvPr id="22531" name="Picture 4" descr="conclamatio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7544" y="2708920"/>
            <a:ext cx="4500190" cy="3987470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20133"/>
            <a:ext cx="7884368" cy="2960596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6752572"/>
      </p:ext>
    </p:extLst>
  </p:cSld>
  <p:clrMapOvr>
    <a:masterClrMapping/>
  </p:clrMapOvr>
  <p:transition spd="med">
    <p:wheel spokes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8613" y="1484784"/>
            <a:ext cx="8815387" cy="537321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lvl="0" indent="-457200" algn="l">
              <a:buClr>
                <a:srgbClr val="6F6F74"/>
              </a:buClr>
              <a:buFont typeface="Wingdings" panose="05000000000000000000" pitchFamily="2" charset="2"/>
              <a:buChar char="ü"/>
            </a:pPr>
            <a:r>
              <a:rPr lang="hr-HR" altLang="sr-Latn-RS" sz="2400" dirty="0">
                <a:solidFill>
                  <a:srgbClr val="FFFFFF"/>
                </a:solidFill>
                <a:latin typeface="Book Antiqua" pitchFamily="18" charset="0"/>
              </a:rPr>
              <a:t>Povorka ide do groblja izvan grada po mraku (prije zore, uz baklje), uz naricanje</a:t>
            </a:r>
          </a:p>
          <a:p>
            <a:pPr marL="457200" lvl="0" indent="-457200" algn="l">
              <a:buClr>
                <a:srgbClr val="6F6F74"/>
              </a:buClr>
              <a:buFont typeface="Wingdings" panose="05000000000000000000" pitchFamily="2" charset="2"/>
              <a:buChar char="ü"/>
            </a:pPr>
            <a:r>
              <a:rPr lang="hr-HR" altLang="sr-Latn-RS" sz="2400" dirty="0">
                <a:latin typeface="Book Antiqua" pitchFamily="18" charset="0"/>
              </a:rPr>
              <a:t>Mrtvac se nosi na nosiljci </a:t>
            </a:r>
          </a:p>
          <a:p>
            <a:pPr marL="457200" lvl="0" indent="457200" algn="l">
              <a:buClr>
                <a:srgbClr val="6F6F74"/>
              </a:buClr>
              <a:buFont typeface="Wingdings" panose="05000000000000000000" pitchFamily="2" charset="2"/>
              <a:buChar char="ü"/>
            </a:pPr>
            <a:r>
              <a:rPr lang="hr-HR" altLang="sr-Latn-R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itchFamily="18" charset="0"/>
              </a:rPr>
              <a:t>ili nepokriven, ili u lijesu (onda je na nosiljci kip s njegovom voštanom maskom)</a:t>
            </a:r>
          </a:p>
          <a:p>
            <a:pPr marL="457200" lvl="0" indent="-457200" algn="l">
              <a:buClr>
                <a:srgbClr val="6F6F74"/>
              </a:buClr>
              <a:buFont typeface="Wingdings" panose="05000000000000000000" pitchFamily="2" charset="2"/>
              <a:buChar char="ü"/>
            </a:pPr>
            <a:r>
              <a:rPr lang="hr-HR" altLang="sr-Latn-RS" sz="2400" dirty="0">
                <a:latin typeface="Book Antiqua" pitchFamily="18" charset="0"/>
              </a:rPr>
              <a:t>Sprovod prate: </a:t>
            </a:r>
          </a:p>
          <a:p>
            <a:pPr lvl="0" algn="l">
              <a:buClr>
                <a:srgbClr val="6F6F74"/>
              </a:buClr>
            </a:pPr>
            <a:r>
              <a:rPr lang="hr-HR" altLang="sr-Latn-RS" sz="2400" dirty="0">
                <a:latin typeface="Book Antiqua" pitchFamily="18" charset="0"/>
              </a:rPr>
              <a:t>	narikače i svirači tužaljkama </a:t>
            </a:r>
          </a:p>
          <a:p>
            <a:pPr lvl="0" algn="l">
              <a:buClr>
                <a:srgbClr val="6F6F74"/>
              </a:buClr>
            </a:pPr>
            <a:r>
              <a:rPr lang="hr-HR" altLang="sr-Latn-RS" sz="2400" dirty="0">
                <a:latin typeface="Book Antiqua" pitchFamily="18" charset="0"/>
              </a:rPr>
              <a:t>	plesači i glumci zgodama iz pokojnikovog života </a:t>
            </a:r>
          </a:p>
          <a:p>
            <a:pPr lvl="0" algn="l">
              <a:buClr>
                <a:srgbClr val="6F6F74"/>
              </a:buClr>
            </a:pPr>
            <a:r>
              <a:rPr lang="hr-HR" altLang="sr-Latn-RS" sz="2400" dirty="0">
                <a:latin typeface="Book Antiqua" pitchFamily="18" charset="0"/>
              </a:rPr>
              <a:t>	ploče s njegovim djelima </a:t>
            </a:r>
          </a:p>
          <a:p>
            <a:pPr lvl="0" algn="l">
              <a:buClr>
                <a:srgbClr val="6F6F74"/>
              </a:buClr>
            </a:pPr>
            <a:r>
              <a:rPr lang="hr-HR" altLang="sr-Latn-RS" sz="2400" dirty="0">
                <a:latin typeface="Book Antiqua" pitchFamily="18" charset="0"/>
              </a:rPr>
              <a:t>	maske njegovih predaka (</a:t>
            </a:r>
            <a:r>
              <a:rPr lang="hr-HR" altLang="sr-Latn-RS" sz="2400" i="1" dirty="0">
                <a:latin typeface="Book Antiqua" pitchFamily="18" charset="0"/>
              </a:rPr>
              <a:t>imagines</a:t>
            </a:r>
            <a:r>
              <a:rPr lang="hr-HR" altLang="sr-Latn-RS" sz="2400" dirty="0">
                <a:latin typeface="Book Antiqua" pitchFamily="18" charset="0"/>
              </a:rPr>
              <a:t>)</a:t>
            </a:r>
          </a:p>
          <a:p>
            <a:pPr marL="457200" lvl="0" indent="-457200" algn="l">
              <a:buClr>
                <a:srgbClr val="6F6F74"/>
              </a:buClr>
              <a:buFont typeface="Wingdings" panose="05000000000000000000" pitchFamily="2" charset="2"/>
              <a:buChar char="ü"/>
            </a:pPr>
            <a:r>
              <a:rPr lang="hr-HR" altLang="sr-Latn-RS" sz="2400" dirty="0">
                <a:latin typeface="Book Antiqua" pitchFamily="18" charset="0"/>
              </a:rPr>
              <a:t>Na Forumu se drži govor (</a:t>
            </a:r>
            <a:r>
              <a:rPr lang="hr-HR" altLang="sr-Latn-RS" sz="2400" i="1" dirty="0">
                <a:latin typeface="Book Antiqua" pitchFamily="18" charset="0"/>
              </a:rPr>
              <a:t>laudatio funebris</a:t>
            </a:r>
            <a:r>
              <a:rPr lang="hr-HR" altLang="sr-Latn-RS" sz="2400" dirty="0">
                <a:latin typeface="Book Antiqua" pitchFamily="18" charset="0"/>
              </a:rPr>
              <a:t>)</a:t>
            </a:r>
            <a:r>
              <a:rPr lang="hr-HR" altLang="sr-Latn-RS" sz="2400" i="1" dirty="0">
                <a:latin typeface="Book Antiqua" pitchFamily="18" charset="0"/>
              </a:rPr>
              <a:t> </a:t>
            </a:r>
          </a:p>
          <a:p>
            <a:pPr marL="457200" lvl="0" indent="457200" algn="l">
              <a:buClr>
                <a:srgbClr val="6F6F74"/>
              </a:buClr>
              <a:buFont typeface="Wingdings" panose="05000000000000000000" pitchFamily="2" charset="2"/>
              <a:buChar char="ü"/>
            </a:pPr>
            <a:r>
              <a:rPr lang="hr-HR" altLang="sr-Latn-RS" dirty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itchFamily="18" charset="0"/>
              </a:rPr>
              <a:t>od kraja 2.st.pr.Kr. dobivaju ga i žene</a:t>
            </a:r>
            <a:endParaRPr lang="en-GB" altLang="sr-Latn-RS" dirty="0">
              <a:solidFill>
                <a:schemeClr val="accent2">
                  <a:lumMod val="60000"/>
                  <a:lumOff val="40000"/>
                </a:schemeClr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121509"/>
      </p:ext>
    </p:extLst>
  </p:cSld>
  <p:clrMapOvr>
    <a:masterClrMapping/>
  </p:clrMapOvr>
  <p:transition spd="med"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0" y="1196752"/>
            <a:ext cx="9144000" cy="5661248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hr-HR" sz="2400" dirty="0">
                <a:latin typeface="Book Antiqua" panose="02040602050305030304" pitchFamily="18" charset="0"/>
              </a:rPr>
              <a:t>1. </a:t>
            </a:r>
            <a:r>
              <a:rPr lang="hr-HR" sz="2400" i="1" dirty="0">
                <a:latin typeface="Book Antiqua" panose="02040602050305030304" pitchFamily="18" charset="0"/>
              </a:rPr>
              <a:t>Kalendae 	</a:t>
            </a:r>
            <a:r>
              <a:rPr lang="hr-HR" sz="2400" dirty="0">
                <a:latin typeface="Book Antiqua" panose="02040602050305030304" pitchFamily="18" charset="0"/>
              </a:rPr>
              <a:t>N	natalis Iunoni Sospitae / circenses</a:t>
            </a:r>
            <a:r>
              <a:rPr lang="hr-HR" sz="2400" i="1" dirty="0">
                <a:latin typeface="Book Antiqua" panose="02040602050305030304" pitchFamily="18" charset="0"/>
              </a:rPr>
              <a:t> </a:t>
            </a:r>
            <a:r>
              <a:rPr lang="hr-HR" sz="2400" dirty="0">
                <a:latin typeface="Book Antiqua" panose="02040602050305030304" pitchFamily="18" charset="0"/>
              </a:rPr>
              <a:t>Herculis</a:t>
            </a:r>
          </a:p>
          <a:p>
            <a:pPr algn="l">
              <a:lnSpc>
                <a:spcPct val="150000"/>
              </a:lnSpc>
            </a:pPr>
            <a:r>
              <a:rPr lang="hr-HR" sz="2400" dirty="0">
                <a:latin typeface="Book Antiqua" panose="02040602050305030304" pitchFamily="18" charset="0"/>
              </a:rPr>
              <a:t>5. </a:t>
            </a:r>
            <a:r>
              <a:rPr lang="hr-HR" sz="2400" i="1" dirty="0">
                <a:latin typeface="Book Antiqua" panose="02040602050305030304" pitchFamily="18" charset="0"/>
              </a:rPr>
              <a:t>Nonae</a:t>
            </a:r>
            <a:r>
              <a:rPr lang="hr-HR" sz="2400" dirty="0">
                <a:latin typeface="Book Antiqua" panose="02040602050305030304" pitchFamily="18" charset="0"/>
              </a:rPr>
              <a:t>	N	natalis Concordiae</a:t>
            </a:r>
          </a:p>
          <a:p>
            <a:pPr algn="l">
              <a:lnSpc>
                <a:spcPct val="150000"/>
              </a:lnSpc>
            </a:pPr>
            <a:r>
              <a:rPr lang="hr-HR" sz="2400" dirty="0">
                <a:latin typeface="Book Antiqua" panose="02040602050305030304" pitchFamily="18" charset="0"/>
              </a:rPr>
              <a:t>13. </a:t>
            </a:r>
            <a:r>
              <a:rPr lang="hr-HR" sz="2400" i="1" dirty="0">
                <a:latin typeface="Book Antiqua" panose="02040602050305030304" pitchFamily="18" charset="0"/>
              </a:rPr>
              <a:t>Idus</a:t>
            </a:r>
            <a:r>
              <a:rPr lang="hr-HR" sz="2400" dirty="0">
                <a:latin typeface="Book Antiqua" panose="02040602050305030304" pitchFamily="18" charset="0"/>
              </a:rPr>
              <a:t>	NP	</a:t>
            </a:r>
            <a:r>
              <a:rPr lang="hr-HR" sz="2400" b="1" dirty="0">
                <a:latin typeface="Book Antiqua" panose="02040602050305030304" pitchFamily="18" charset="0"/>
              </a:rPr>
              <a:t>Parentalia </a:t>
            </a:r>
            <a:r>
              <a:rPr lang="hr-HR" sz="2400" dirty="0">
                <a:latin typeface="Book Antiqua" panose="02040602050305030304" pitchFamily="18" charset="0"/>
              </a:rPr>
              <a:t>(do 21./22.) / natalis Fauni</a:t>
            </a:r>
          </a:p>
          <a:p>
            <a:pPr algn="l">
              <a:lnSpc>
                <a:spcPct val="150000"/>
              </a:lnSpc>
            </a:pPr>
            <a:r>
              <a:rPr lang="hr-HR" sz="2400" dirty="0">
                <a:latin typeface="Book Antiqua" panose="02040602050305030304" pitchFamily="18" charset="0"/>
              </a:rPr>
              <a:t>15.		NP	</a:t>
            </a:r>
            <a:r>
              <a:rPr lang="hr-HR" sz="2400" i="1" dirty="0">
                <a:latin typeface="Book Antiqua" panose="02040602050305030304" pitchFamily="18" charset="0"/>
              </a:rPr>
              <a:t>religiosus</a:t>
            </a:r>
            <a:r>
              <a:rPr lang="hr-HR" sz="2400" dirty="0">
                <a:latin typeface="Book Antiqua" panose="02040602050305030304" pitchFamily="18" charset="0"/>
              </a:rPr>
              <a:t>, </a:t>
            </a:r>
            <a:r>
              <a:rPr lang="hr-HR" sz="2400" b="1" dirty="0">
                <a:latin typeface="Book Antiqua" panose="02040602050305030304" pitchFamily="18" charset="0"/>
              </a:rPr>
              <a:t>Lupercalia</a:t>
            </a:r>
            <a:endParaRPr lang="hr-HR" sz="2400" dirty="0">
              <a:latin typeface="Book Antiqua" panose="0204060205030503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hr-HR" sz="2400" dirty="0">
                <a:latin typeface="Book Antiqua" panose="02040602050305030304" pitchFamily="18" charset="0"/>
              </a:rPr>
              <a:t>17.		NP	</a:t>
            </a:r>
            <a:r>
              <a:rPr lang="hr-HR" sz="2400" i="1" dirty="0">
                <a:latin typeface="Book Antiqua" panose="02040602050305030304" pitchFamily="18" charset="0"/>
              </a:rPr>
              <a:t>religiosus</a:t>
            </a:r>
            <a:r>
              <a:rPr lang="hr-HR" sz="2400" dirty="0">
                <a:latin typeface="Book Antiqua" panose="02040602050305030304" pitchFamily="18" charset="0"/>
              </a:rPr>
              <a:t>, </a:t>
            </a:r>
            <a:r>
              <a:rPr lang="hr-HR" sz="2400" b="1" dirty="0">
                <a:latin typeface="Book Antiqua" panose="02040602050305030304" pitchFamily="18" charset="0"/>
              </a:rPr>
              <a:t>Quirinalia, Fornacalia</a:t>
            </a:r>
          </a:p>
          <a:p>
            <a:pPr algn="l">
              <a:lnSpc>
                <a:spcPct val="150000"/>
              </a:lnSpc>
            </a:pPr>
            <a:r>
              <a:rPr lang="hr-HR" sz="2400" dirty="0">
                <a:latin typeface="Book Antiqua" panose="02040602050305030304" pitchFamily="18" charset="0"/>
              </a:rPr>
              <a:t>21.		NP	</a:t>
            </a:r>
            <a:r>
              <a:rPr lang="hr-HR" sz="2400" i="1" dirty="0">
                <a:latin typeface="Book Antiqua" panose="02040602050305030304" pitchFamily="18" charset="0"/>
              </a:rPr>
              <a:t>religiosus</a:t>
            </a:r>
            <a:r>
              <a:rPr lang="hr-HR" sz="2400" dirty="0">
                <a:latin typeface="Book Antiqua" panose="02040602050305030304" pitchFamily="18" charset="0"/>
              </a:rPr>
              <a:t>, </a:t>
            </a:r>
            <a:r>
              <a:rPr lang="hr-HR" sz="2400" b="1" dirty="0">
                <a:latin typeface="Book Antiqua" panose="02040602050305030304" pitchFamily="18" charset="0"/>
              </a:rPr>
              <a:t>Feralia</a:t>
            </a:r>
          </a:p>
          <a:p>
            <a:pPr algn="l">
              <a:lnSpc>
                <a:spcPct val="150000"/>
              </a:lnSpc>
            </a:pPr>
            <a:r>
              <a:rPr lang="hr-HR" sz="2400" dirty="0">
                <a:latin typeface="Book Antiqua" panose="02040602050305030304" pitchFamily="18" charset="0"/>
              </a:rPr>
              <a:t>23.		NP	</a:t>
            </a:r>
            <a:r>
              <a:rPr lang="hr-HR" sz="2400" b="1" dirty="0">
                <a:latin typeface="Book Antiqua" panose="02040602050305030304" pitchFamily="18" charset="0"/>
              </a:rPr>
              <a:t>Terminalia</a:t>
            </a:r>
          </a:p>
          <a:p>
            <a:pPr algn="l">
              <a:lnSpc>
                <a:spcPct val="150000"/>
              </a:lnSpc>
            </a:pPr>
            <a:r>
              <a:rPr lang="hr-HR" sz="2400" dirty="0">
                <a:latin typeface="Book Antiqua" panose="02040602050305030304" pitchFamily="18" charset="0"/>
              </a:rPr>
              <a:t>24.		N	</a:t>
            </a:r>
            <a:r>
              <a:rPr lang="hr-HR" sz="2400" b="1" dirty="0">
                <a:latin typeface="Book Antiqua" panose="02040602050305030304" pitchFamily="18" charset="0"/>
              </a:rPr>
              <a:t>Regifugium</a:t>
            </a:r>
          </a:p>
          <a:p>
            <a:pPr algn="l">
              <a:lnSpc>
                <a:spcPct val="150000"/>
              </a:lnSpc>
            </a:pPr>
            <a:r>
              <a:rPr lang="hr-HR" sz="2400" dirty="0">
                <a:latin typeface="Book Antiqua" panose="02040602050305030304" pitchFamily="18" charset="0"/>
              </a:rPr>
              <a:t>27.		NP	</a:t>
            </a:r>
            <a:r>
              <a:rPr lang="hr-HR" sz="2400" b="1" dirty="0">
                <a:latin typeface="Book Antiqua" panose="02040602050305030304" pitchFamily="18" charset="0"/>
              </a:rPr>
              <a:t>Equirria</a:t>
            </a:r>
            <a:endParaRPr lang="hr-HR" sz="2400" dirty="0">
              <a:latin typeface="Book Antiqua" panose="0204060205030503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19672" y="116632"/>
            <a:ext cx="6120680" cy="1008112"/>
          </a:xfrm>
        </p:spPr>
        <p:txBody>
          <a:bodyPr>
            <a:normAutofit/>
          </a:bodyPr>
          <a:lstStyle/>
          <a:p>
            <a:r>
              <a:rPr lang="hr-HR" sz="2400" dirty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hr-HR" sz="2400" cap="none" dirty="0">
                <a:solidFill>
                  <a:schemeClr val="accent2">
                    <a:lumMod val="50000"/>
                  </a:schemeClr>
                </a:solidFill>
              </a:rPr>
              <a:t>od </a:t>
            </a:r>
            <a:r>
              <a:rPr lang="hr-HR" sz="2400" i="1" cap="none" dirty="0">
                <a:solidFill>
                  <a:schemeClr val="accent2">
                    <a:lumMod val="50000"/>
                  </a:schemeClr>
                </a:solidFill>
              </a:rPr>
              <a:t>februus </a:t>
            </a:r>
            <a:r>
              <a:rPr lang="hr-HR" sz="2400" cap="none" dirty="0">
                <a:solidFill>
                  <a:schemeClr val="accent2">
                    <a:lumMod val="50000"/>
                  </a:schemeClr>
                </a:solidFill>
              </a:rPr>
              <a:t>= očisnički</a:t>
            </a:r>
            <a:br>
              <a:rPr lang="hr-HR" sz="2400" cap="none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hr-HR" sz="2400" cap="none" dirty="0">
                <a:solidFill>
                  <a:schemeClr val="accent2">
                    <a:lumMod val="50000"/>
                  </a:schemeClr>
                </a:solidFill>
              </a:rPr>
              <a:t>- jedini ima parni broj dana</a:t>
            </a:r>
            <a:endParaRPr lang="hr-HR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740792"/>
      </p:ext>
    </p:extLst>
  </p:cSld>
  <p:clrMapOvr>
    <a:masterClrMapping/>
  </p:clrMapOvr>
  <p:transition spd="med">
    <p:wheel spokes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08720"/>
            <a:ext cx="9144000" cy="59492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l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hr-HR" altLang="sr-Latn-RS" sz="2800" dirty="0">
                <a:latin typeface="Book Antiqua" pitchFamily="18" charset="0"/>
              </a:rPr>
              <a:t>Rimljani mrtvace pokapaju ili spaljuju</a:t>
            </a:r>
          </a:p>
          <a:p>
            <a:pPr marL="342900" lvl="1" indent="-342900" algn="l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endParaRPr lang="hr-HR" altLang="sr-Latn-RS" sz="2400" dirty="0">
              <a:latin typeface="Book Antiqua" pitchFamily="18" charset="0"/>
            </a:endParaRPr>
          </a:p>
          <a:p>
            <a:pPr marL="342900" lvl="1" indent="-342900" algn="l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hr-HR" altLang="sr-Latn-RS" sz="2400" dirty="0">
                <a:latin typeface="Book Antiqua" pitchFamily="18" charset="0"/>
              </a:rPr>
              <a:t>Za </a:t>
            </a:r>
            <a:r>
              <a:rPr lang="hr-HR" altLang="sr-Latn-RS" sz="2400" u="sng" dirty="0">
                <a:latin typeface="Book Antiqua" pitchFamily="18" charset="0"/>
              </a:rPr>
              <a:t>ukop</a:t>
            </a:r>
            <a:r>
              <a:rPr lang="hr-HR" altLang="sr-Latn-RS" sz="2400" dirty="0">
                <a:latin typeface="Book Antiqua" pitchFamily="18" charset="0"/>
              </a:rPr>
              <a:t> postoje grobnice (</a:t>
            </a:r>
            <a:r>
              <a:rPr lang="hr-HR" altLang="sr-Latn-RS" sz="2400" i="1" dirty="0">
                <a:latin typeface="Book Antiqua" pitchFamily="18" charset="0"/>
              </a:rPr>
              <a:t>sepulcra</a:t>
            </a:r>
            <a:r>
              <a:rPr lang="hr-HR" altLang="sr-Latn-RS" sz="2400" dirty="0">
                <a:latin typeface="Book Antiqua" pitchFamily="18" charset="0"/>
              </a:rPr>
              <a:t>) ili mauzoleji (Hadrijanov, npr.) ispod ili iznad zemlje, na imanju ili kraj ceste, nikako unutar grada</a:t>
            </a:r>
          </a:p>
          <a:p>
            <a:pPr marL="342900" lvl="1" indent="-342900" algn="l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hr-HR" altLang="sr-Latn-RS" sz="2400" dirty="0">
                <a:latin typeface="Book Antiqua" pitchFamily="18" charset="0"/>
              </a:rPr>
              <a:t>U slučaju </a:t>
            </a:r>
            <a:r>
              <a:rPr lang="hr-HR" altLang="sr-Latn-RS" sz="2400" u="sng" dirty="0">
                <a:latin typeface="Book Antiqua" pitchFamily="18" charset="0"/>
              </a:rPr>
              <a:t>spaljivanja</a:t>
            </a:r>
            <a:r>
              <a:rPr lang="hr-HR" altLang="sr-Latn-RS" sz="2400" dirty="0">
                <a:latin typeface="Book Antiqua" pitchFamily="18" charset="0"/>
              </a:rPr>
              <a:t> sagradi se lomača s pokojnikovim nakitom i oružjem te mirisima koju zapali najbliži rođak okrenutog lica</a:t>
            </a:r>
          </a:p>
          <a:p>
            <a:pPr marL="342900" lvl="1" indent="-342900" algn="l" eaLnBrk="1" hangingPunct="1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hr-HR" altLang="sr-Latn-RS" sz="2400" dirty="0">
                <a:latin typeface="Book Antiqua" pitchFamily="18" charset="0"/>
              </a:rPr>
              <a:t>Kad izgori, zalije se vinom i vodom te se kosti skupljaju u tkaninu, a kad se pepeo osuši, u urnu</a:t>
            </a:r>
          </a:p>
          <a:p>
            <a:pPr marL="342900" lvl="1" indent="-342900" algn="l" eaLnBrk="1" hangingPunct="1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hr-HR" altLang="sr-Latn-RS" sz="2400" dirty="0">
              <a:latin typeface="Book Antiqua" pitchFamily="18" charset="0"/>
            </a:endParaRPr>
          </a:p>
          <a:p>
            <a:pPr marL="342900" lvl="1" indent="-342900" algn="l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hr-HR" altLang="sr-Latn-RS" sz="2400" dirty="0">
                <a:latin typeface="Book Antiqua" pitchFamily="18" charset="0"/>
              </a:rPr>
              <a:t>Obitelji često imaju nasljedne grobnice u koje se sahranjuju i robovi, i oslobođenici, i klijenti</a:t>
            </a:r>
            <a:endParaRPr lang="en-GB" altLang="sr-Latn-RS" sz="2400" i="1" dirty="0">
              <a:latin typeface="Book Antiqua" pitchFamily="18" charset="0"/>
            </a:endParaRPr>
          </a:p>
          <a:p>
            <a:pPr marL="342900" lvl="2" indent="-342900" algn="l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hr-HR" altLang="sr-Latn-RS" sz="2400" i="1" dirty="0">
                <a:solidFill>
                  <a:schemeClr val="tx2"/>
                </a:solidFill>
                <a:latin typeface="Book Antiqua" pitchFamily="18" charset="0"/>
              </a:rPr>
              <a:t>Columbarium </a:t>
            </a:r>
            <a:r>
              <a:rPr lang="hr-HR" altLang="sr-Latn-RS" sz="2400" dirty="0">
                <a:solidFill>
                  <a:schemeClr val="tx2"/>
                </a:solidFill>
                <a:latin typeface="Book Antiqua" pitchFamily="18" charset="0"/>
              </a:rPr>
              <a:t>= golubinjak, grobnica s puno mjesta za urne</a:t>
            </a:r>
          </a:p>
        </p:txBody>
      </p:sp>
    </p:spTree>
    <p:extLst>
      <p:ext uri="{BB962C8B-B14F-4D97-AF65-F5344CB8AC3E}">
        <p14:creationId xmlns:p14="http://schemas.microsoft.com/office/powerpoint/2010/main" val="3754824827"/>
      </p:ext>
    </p:extLst>
  </p:cSld>
  <p:clrMapOvr>
    <a:masterClrMapping/>
  </p:clrMapOvr>
  <p:transition spd="med">
    <p:wheel spokes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6B88A37-F304-4D42-B805-200D09D9909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827584" y="1676400"/>
            <a:ext cx="7704856" cy="513657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4C54261-0FA7-4176-BACF-476A5464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680" y="620688"/>
            <a:ext cx="6120680" cy="1055712"/>
          </a:xfrm>
        </p:spPr>
        <p:txBody>
          <a:bodyPr>
            <a:normAutofit/>
          </a:bodyPr>
          <a:lstStyle/>
          <a:p>
            <a:r>
              <a:rPr lang="hr-HR" i="1" cap="none" dirty="0">
                <a:latin typeface="Palatino Linotype" panose="02040502050505030304" pitchFamily="18" charset="0"/>
              </a:rPr>
              <a:t>Columbarium </a:t>
            </a:r>
            <a:r>
              <a:rPr lang="hr-HR" b="0" cap="none" dirty="0">
                <a:latin typeface="Palatino Linotype" panose="02040502050505030304" pitchFamily="18" charset="0"/>
              </a:rPr>
              <a:t>Gaja Skribonija Menofila </a:t>
            </a:r>
            <a:br>
              <a:rPr lang="hr-HR" b="0" cap="none" dirty="0">
                <a:latin typeface="Palatino Linotype" panose="02040502050505030304" pitchFamily="18" charset="0"/>
              </a:rPr>
            </a:br>
            <a:r>
              <a:rPr lang="hr-HR" b="0" cap="none" dirty="0">
                <a:latin typeface="Palatino Linotype" panose="02040502050505030304" pitchFamily="18" charset="0"/>
              </a:rPr>
              <a:t>iz Augustova doba, Janikul, Rim</a:t>
            </a:r>
            <a:endParaRPr lang="en-GB" i="1" cap="none" dirty="0">
              <a:latin typeface="Palatino Linotype" panose="0204050205050503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0CD49A-925C-4EE8-B9F8-296730006110}"/>
              </a:ext>
            </a:extLst>
          </p:cNvPr>
          <p:cNvSpPr txBox="1"/>
          <p:nvPr/>
        </p:nvSpPr>
        <p:spPr>
          <a:xfrm>
            <a:off x="2195736" y="113595"/>
            <a:ext cx="44284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http://ancientrome.ru/art/artworken/img.htm?id=8429</a:t>
            </a:r>
          </a:p>
        </p:txBody>
      </p:sp>
    </p:spTree>
    <p:extLst>
      <p:ext uri="{BB962C8B-B14F-4D97-AF65-F5344CB8AC3E}">
        <p14:creationId xmlns:p14="http://schemas.microsoft.com/office/powerpoint/2010/main" val="2510409391"/>
      </p:ext>
    </p:extLst>
  </p:cSld>
  <p:clrMapOvr>
    <a:masterClrMapping/>
  </p:clrMapOvr>
  <p:transition spd="med">
    <p:wheel spokes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995936" y="620688"/>
            <a:ext cx="4895850" cy="584200"/>
          </a:xfrm>
        </p:spPr>
        <p:txBody>
          <a:bodyPr/>
          <a:lstStyle/>
          <a:p>
            <a:pPr eaLnBrk="1" hangingPunct="1"/>
            <a:r>
              <a:rPr lang="hr-HR" altLang="sr-Latn-RS" sz="3200" i="1" cap="none" dirty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St</a:t>
            </a:r>
            <a:r>
              <a:rPr lang="en-US" altLang="sr-Latn-RS" sz="3200" i="1" cap="none" dirty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  <a:cs typeface="Arial" charset="0"/>
              </a:rPr>
              <a:t>ē</a:t>
            </a:r>
            <a:r>
              <a:rPr lang="hr-HR" altLang="sr-Latn-RS" sz="3200" i="1" cap="none" dirty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  <a:cs typeface="Arial" charset="0"/>
              </a:rPr>
              <a:t>l</a:t>
            </a:r>
            <a:r>
              <a:rPr lang="en-US" altLang="sr-Latn-RS" sz="3200" i="1" cap="none" dirty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  <a:cs typeface="Arial" charset="0"/>
              </a:rPr>
              <a:t>ē</a:t>
            </a:r>
            <a:r>
              <a:rPr lang="hr-HR" altLang="sr-Latn-RS" sz="3200" cap="none" dirty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  <a:cs typeface="Arial" charset="0"/>
              </a:rPr>
              <a:t> Mike i Diona</a:t>
            </a:r>
            <a:endParaRPr lang="en-US" altLang="sr-Latn-RS" sz="3200" i="1" cap="none" dirty="0">
              <a:solidFill>
                <a:schemeClr val="accent6">
                  <a:lumMod val="75000"/>
                </a:schemeClr>
              </a:solidFill>
              <a:latin typeface="Book Antiqua" pitchFamily="18" charset="0"/>
              <a:cs typeface="Arial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95936" y="1556792"/>
            <a:ext cx="4895850" cy="530120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hr-HR" altLang="sr-Latn-RS" sz="3200" dirty="0">
                <a:latin typeface="Book Antiqua" pitchFamily="18" charset="0"/>
              </a:rPr>
              <a:t>Nakon pogreba slijede žrtve Larima za očišćenje, eventualno igre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hr-HR" altLang="sr-Latn-RS" sz="3200" dirty="0">
                <a:latin typeface="Book Antiqua" pitchFamily="18" charset="0"/>
              </a:rPr>
              <a:t>Poslije se svi operu i počinje žalobna gozba koja se ponavlja 3., 9. (</a:t>
            </a:r>
            <a:r>
              <a:rPr lang="hr-HR" altLang="sr-Latn-RS" sz="3200" i="1" dirty="0">
                <a:latin typeface="Book Antiqua" pitchFamily="18" charset="0"/>
              </a:rPr>
              <a:t>sacrificium novemdiale </a:t>
            </a:r>
            <a:r>
              <a:rPr lang="hr-HR" altLang="sr-Latn-RS" sz="3200" dirty="0">
                <a:latin typeface="Book Antiqua" pitchFamily="18" charset="0"/>
              </a:rPr>
              <a:t>Manima) i 30. dana nakon sprovoda te na godišnjicu</a:t>
            </a:r>
          </a:p>
        </p:txBody>
      </p:sp>
      <p:pic>
        <p:nvPicPr>
          <p:cNvPr id="19460" name="Picture 4" descr="stela Mike i Diona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995936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3671343335"/>
      </p:ext>
    </p:extLst>
  </p:cSld>
  <p:clrMapOvr>
    <a:masterClrMapping/>
  </p:clrMapOvr>
  <p:transition spd="med">
    <p:wheel spokes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>
            <a:spLocks noGrp="1" noChangeArrowheads="1"/>
          </p:cNvSpPr>
          <p:nvPr>
            <p:ph type="title"/>
          </p:nvPr>
        </p:nvSpPr>
        <p:spPr>
          <a:xfrm>
            <a:off x="1403648" y="908720"/>
            <a:ext cx="6120680" cy="767680"/>
          </a:xfrm>
        </p:spPr>
        <p:txBody>
          <a:bodyPr/>
          <a:lstStyle/>
          <a:p>
            <a:pPr eaLnBrk="1" hangingPunct="1"/>
            <a:r>
              <a:rPr lang="hr-HR" altLang="sr-Latn-RS" dirty="0">
                <a:latin typeface="Book Antiqua" pitchFamily="18" charset="0"/>
              </a:rPr>
              <a:t>“Ulica grobova” kod Pompeja</a:t>
            </a:r>
          </a:p>
        </p:txBody>
      </p:sp>
      <p:pic>
        <p:nvPicPr>
          <p:cNvPr id="25603" name="Picture 4" descr="ulica grobova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8313" y="1844675"/>
            <a:ext cx="8135937" cy="43211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1822082"/>
      </p:ext>
    </p:extLst>
  </p:cSld>
  <p:clrMapOvr>
    <a:masterClrMapping/>
  </p:clrMapOvr>
  <p:transition spd="med">
    <p:wheel spokes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6" descr="http://www.mlahanas.de/Greeks/Mythology/Images3/OdysseusNausicaa0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400" y="0"/>
            <a:ext cx="7086600" cy="247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2057400" cy="1237456"/>
          </a:xfrm>
        </p:spPr>
        <p:txBody>
          <a:bodyPr>
            <a:normAutofit/>
          </a:bodyPr>
          <a:lstStyle/>
          <a:p>
            <a:r>
              <a:rPr lang="hr-HR" altLang="sr-Latn-RS" sz="3200" cap="none" dirty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Odisejeva lutanja</a:t>
            </a:r>
            <a:endParaRPr lang="en-GB" altLang="sr-Latn-RS" sz="3200" cap="none" dirty="0">
              <a:solidFill>
                <a:schemeClr val="accent6">
                  <a:lumMod val="7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95536" y="2590800"/>
            <a:ext cx="4189164" cy="42672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altLang="sr-Latn-RS" sz="2400" dirty="0">
                <a:latin typeface="Book Antiqua" pitchFamily="18" charset="0"/>
              </a:rPr>
              <a:t>Otok Lotofaga</a:t>
            </a:r>
          </a:p>
          <a:p>
            <a:pPr>
              <a:lnSpc>
                <a:spcPct val="90000"/>
              </a:lnSpc>
            </a:pPr>
            <a:r>
              <a:rPr lang="hr-HR" altLang="sr-Latn-RS" sz="2400" dirty="0">
                <a:latin typeface="Book Antiqua" pitchFamily="18" charset="0"/>
              </a:rPr>
              <a:t>Kiklop </a:t>
            </a:r>
            <a:r>
              <a:rPr lang="hr-HR" altLang="sr-Latn-RS" sz="2400" b="1" dirty="0">
                <a:latin typeface="Book Antiqua" pitchFamily="18" charset="0"/>
              </a:rPr>
              <a:t>Polifem </a:t>
            </a:r>
            <a:r>
              <a:rPr lang="hr-HR" altLang="sr-Latn-RS" sz="2400" dirty="0">
                <a:latin typeface="Book Antiqua" pitchFamily="18" charset="0"/>
              </a:rPr>
              <a:t>– </a:t>
            </a:r>
            <a:r>
              <a:rPr lang="hr-HR" altLang="sr-Latn-RS" sz="2400" dirty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Posejdonova kazna</a:t>
            </a:r>
          </a:p>
          <a:p>
            <a:pPr>
              <a:lnSpc>
                <a:spcPct val="90000"/>
              </a:lnSpc>
            </a:pPr>
            <a:r>
              <a:rPr lang="hr-HR" altLang="sr-Latn-RS" sz="2400" dirty="0">
                <a:latin typeface="Book Antiqua" pitchFamily="18" charset="0"/>
              </a:rPr>
              <a:t>Eol</a:t>
            </a:r>
          </a:p>
          <a:p>
            <a:pPr>
              <a:lnSpc>
                <a:spcPct val="90000"/>
              </a:lnSpc>
            </a:pPr>
            <a:r>
              <a:rPr lang="hr-HR" altLang="sr-Latn-RS" sz="2400" dirty="0">
                <a:latin typeface="Book Antiqua" pitchFamily="18" charset="0"/>
              </a:rPr>
              <a:t>Lestrigonci</a:t>
            </a:r>
          </a:p>
          <a:p>
            <a:pPr>
              <a:lnSpc>
                <a:spcPct val="90000"/>
              </a:lnSpc>
            </a:pPr>
            <a:r>
              <a:rPr lang="hr-HR" altLang="sr-Latn-RS" sz="2400" dirty="0">
                <a:latin typeface="Book Antiqua" pitchFamily="18" charset="0"/>
              </a:rPr>
              <a:t>Otok Eeja – </a:t>
            </a:r>
            <a:r>
              <a:rPr lang="hr-HR" altLang="sr-Latn-RS" sz="2400" dirty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Kirka</a:t>
            </a:r>
          </a:p>
          <a:p>
            <a:pPr>
              <a:lnSpc>
                <a:spcPct val="90000"/>
              </a:lnSpc>
            </a:pPr>
            <a:r>
              <a:rPr lang="hr-HR" altLang="sr-Latn-RS" sz="2400" dirty="0">
                <a:latin typeface="Book Antiqua" pitchFamily="18" charset="0"/>
              </a:rPr>
              <a:t>Tiresija u podzemnom svijetu</a:t>
            </a:r>
          </a:p>
          <a:p>
            <a:pPr>
              <a:lnSpc>
                <a:spcPct val="90000"/>
              </a:lnSpc>
            </a:pPr>
            <a:r>
              <a:rPr lang="hr-HR" altLang="sr-Latn-RS" sz="2400" dirty="0">
                <a:latin typeface="Book Antiqua" pitchFamily="18" charset="0"/>
              </a:rPr>
              <a:t>Otok Sirena</a:t>
            </a:r>
          </a:p>
        </p:txBody>
      </p:sp>
      <p:sp>
        <p:nvSpPr>
          <p:cNvPr id="28677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427984" y="2514600"/>
            <a:ext cx="4716016" cy="41910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altLang="sr-Latn-RS" sz="2400" dirty="0">
                <a:latin typeface="Book Antiqua" pitchFamily="18" charset="0"/>
              </a:rPr>
              <a:t>Skila i Haribda</a:t>
            </a:r>
          </a:p>
          <a:p>
            <a:pPr>
              <a:lnSpc>
                <a:spcPct val="90000"/>
              </a:lnSpc>
            </a:pPr>
            <a:r>
              <a:rPr lang="hr-HR" altLang="sr-Latn-RS" sz="2400" dirty="0">
                <a:latin typeface="Book Antiqua" pitchFamily="18" charset="0"/>
              </a:rPr>
              <a:t>Otok Trinak(r)ija – </a:t>
            </a:r>
            <a:r>
              <a:rPr lang="hr-HR" altLang="sr-Latn-RS" sz="2400" dirty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Helijeva stoka</a:t>
            </a:r>
          </a:p>
          <a:p>
            <a:pPr>
              <a:lnSpc>
                <a:spcPct val="90000"/>
              </a:lnSpc>
            </a:pPr>
            <a:r>
              <a:rPr lang="hr-HR" altLang="sr-Latn-RS" sz="2400" dirty="0">
                <a:latin typeface="Book Antiqua" pitchFamily="18" charset="0"/>
              </a:rPr>
              <a:t>Ogigija – </a:t>
            </a:r>
            <a:r>
              <a:rPr lang="hr-HR" altLang="sr-Latn-RS" sz="2400" dirty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Kalipso</a:t>
            </a:r>
          </a:p>
          <a:p>
            <a:pPr>
              <a:lnSpc>
                <a:spcPct val="90000"/>
              </a:lnSpc>
            </a:pPr>
            <a:r>
              <a:rPr lang="hr-HR" altLang="sr-Latn-RS" sz="2400" dirty="0">
                <a:latin typeface="Book Antiqua" pitchFamily="18" charset="0"/>
              </a:rPr>
              <a:t>Otok Sherija – </a:t>
            </a:r>
            <a:r>
              <a:rPr lang="hr-HR" altLang="sr-Latn-RS" sz="2400" dirty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Feačani, Nausikaja</a:t>
            </a:r>
          </a:p>
          <a:p>
            <a:pPr>
              <a:lnSpc>
                <a:spcPct val="90000"/>
              </a:lnSpc>
            </a:pPr>
            <a:r>
              <a:rPr lang="hr-HR" altLang="sr-Latn-RS" sz="2400" dirty="0">
                <a:latin typeface="Book Antiqua" pitchFamily="18" charset="0"/>
              </a:rPr>
              <a:t>Na Itaci ga čekaju:</a:t>
            </a:r>
          </a:p>
          <a:p>
            <a:pPr marL="342900" lvl="1" indent="-3429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hr-HR" altLang="sr-Latn-RS" sz="2400" dirty="0">
                <a:latin typeface="Book Antiqua" pitchFamily="18" charset="0"/>
              </a:rPr>
              <a:t>Telemah, Laert i Penelopa</a:t>
            </a:r>
          </a:p>
          <a:p>
            <a:pPr marL="342900" lvl="1" indent="-3429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hr-HR" altLang="sr-Latn-RS" sz="2400" dirty="0">
                <a:latin typeface="Book Antiqua" pitchFamily="18" charset="0"/>
              </a:rPr>
              <a:t>Prosci</a:t>
            </a:r>
            <a:endParaRPr lang="en-GB" altLang="sr-Latn-RS" sz="24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940151"/>
      </p:ext>
    </p:extLst>
  </p:cSld>
  <p:clrMapOvr>
    <a:masterClrMapping/>
  </p:clrMapOvr>
  <p:transition spd="med">
    <p:wheel spokes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332656"/>
            <a:ext cx="7233940" cy="762000"/>
          </a:xfrm>
        </p:spPr>
        <p:txBody>
          <a:bodyPr>
            <a:normAutofit/>
          </a:bodyPr>
          <a:lstStyle/>
          <a:p>
            <a:r>
              <a:rPr lang="hr-HR" altLang="sr-Latn-RS" sz="32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Parentalije</a:t>
            </a:r>
            <a:r>
              <a:rPr lang="hr-HR" altLang="sr-Latn-RS" sz="3200" i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hr-HR" altLang="sr-Latn-RS" sz="3200" b="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(</a:t>
            </a:r>
            <a:r>
              <a:rPr lang="hr-HR" altLang="sr-Latn-RS" sz="3200" b="0" i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Parentalia</a:t>
            </a:r>
            <a:r>
              <a:rPr lang="hr-HR" altLang="sr-Latn-RS" sz="3200" b="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40768"/>
            <a:ext cx="9144000" cy="5517232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457200" indent="-457200" algn="l" eaLnBrk="1" hangingPunct="1">
              <a:buFont typeface="Wingdings" panose="05000000000000000000" pitchFamily="2" charset="2"/>
              <a:buChar char="ü"/>
            </a:pPr>
            <a:r>
              <a:rPr lang="hr-HR" altLang="sr-Latn-RS" sz="3200" dirty="0">
                <a:solidFill>
                  <a:schemeClr val="tx2"/>
                </a:solidFill>
                <a:latin typeface="Book Antiqua" pitchFamily="18" charset="0"/>
              </a:rPr>
              <a:t>13.-21. februara </a:t>
            </a:r>
          </a:p>
          <a:p>
            <a:pPr marL="457200" indent="-457200" algn="l" eaLnBrk="1" hangingPunct="1">
              <a:buFont typeface="Wingdings" panose="05000000000000000000" pitchFamily="2" charset="2"/>
              <a:buChar char="ü"/>
            </a:pPr>
            <a:r>
              <a:rPr lang="hr-HR" altLang="sr-Latn-RS" sz="3200" dirty="0">
                <a:solidFill>
                  <a:schemeClr val="tx2"/>
                </a:solidFill>
                <a:latin typeface="Book Antiqua" pitchFamily="18" charset="0"/>
              </a:rPr>
              <a:t>Obiteljska svetkovina u čast dobronamjernih mrtvih (</a:t>
            </a:r>
            <a:r>
              <a:rPr lang="hr-HR" altLang="sr-Latn-RS" sz="3200" i="1" dirty="0">
                <a:solidFill>
                  <a:schemeClr val="tx2"/>
                </a:solidFill>
                <a:latin typeface="Book Antiqua" pitchFamily="18" charset="0"/>
              </a:rPr>
              <a:t>Manes</a:t>
            </a:r>
            <a:r>
              <a:rPr lang="hr-HR" altLang="sr-Latn-RS" sz="3200" dirty="0">
                <a:solidFill>
                  <a:schemeClr val="tx2"/>
                </a:solidFill>
                <a:latin typeface="Book Antiqua" pitchFamily="18" charset="0"/>
              </a:rPr>
              <a:t>) i božice Telure</a:t>
            </a:r>
          </a:p>
          <a:p>
            <a:pPr marL="457200" lvl="1" indent="457200" algn="l" eaLnBrk="1" hangingPunct="1">
              <a:buFont typeface="Wingdings" panose="05000000000000000000" pitchFamily="2" charset="2"/>
              <a:buChar char="ü"/>
            </a:pPr>
            <a:r>
              <a:rPr lang="hr-HR" altLang="sr-Latn-RS" sz="2800" dirty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Vestalke mole za novi život bogove zaštitnike cijele rimske države (</a:t>
            </a:r>
            <a:r>
              <a:rPr lang="hr-HR" altLang="sr-Latn-RS" sz="2800" i="1" dirty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di parentes</a:t>
            </a:r>
            <a:r>
              <a:rPr lang="hr-HR" altLang="sr-Latn-RS" sz="2800" dirty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)</a:t>
            </a:r>
          </a:p>
          <a:p>
            <a:pPr marL="457200" lvl="1" indent="-457200" algn="l" eaLnBrk="1" hangingPunct="1">
              <a:buFont typeface="Wingdings" panose="05000000000000000000" pitchFamily="2" charset="2"/>
              <a:buChar char="ü"/>
            </a:pPr>
            <a:r>
              <a:rPr lang="hr-HR" altLang="sr-Latn-RS" sz="3200" dirty="0">
                <a:latin typeface="Book Antiqua" pitchFamily="18" charset="0"/>
              </a:rPr>
              <a:t>Grob pretka se kiti cvijećem, prinosi se zdjela sa žitom, solju, kruhom u vinu i ljubičicama</a:t>
            </a:r>
          </a:p>
          <a:p>
            <a:pPr marL="457200" lvl="1" indent="-457200" algn="l" eaLnBrk="1" hangingPunct="1">
              <a:buFont typeface="Wingdings" panose="05000000000000000000" pitchFamily="2" charset="2"/>
              <a:buChar char="ü"/>
            </a:pPr>
            <a:r>
              <a:rPr lang="hr-HR" altLang="sr-Latn-RS" sz="3200" dirty="0">
                <a:latin typeface="Book Antiqua" pitchFamily="18" charset="0"/>
              </a:rPr>
              <a:t>Hramovi su zatvoreni, nema vjenčanja ni javnih poslova</a:t>
            </a:r>
          </a:p>
          <a:p>
            <a:pPr marL="457200" lvl="1" indent="-457200" algn="l" eaLnBrk="1" hangingPunct="1">
              <a:buFont typeface="Wingdings" panose="05000000000000000000" pitchFamily="2" charset="2"/>
              <a:buChar char="ü"/>
            </a:pPr>
            <a:r>
              <a:rPr lang="hr-HR" altLang="sr-Latn-RS" sz="3200" dirty="0">
                <a:latin typeface="Book Antiqua" pitchFamily="18" charset="0"/>
              </a:rPr>
              <a:t>Zadnji su dani:</a:t>
            </a:r>
          </a:p>
          <a:p>
            <a:pPr marL="457200" lvl="1" indent="457200" algn="l" eaLnBrk="1" hangingPunct="1">
              <a:buFont typeface="Wingdings" panose="05000000000000000000" pitchFamily="2" charset="2"/>
              <a:buChar char="ü"/>
            </a:pPr>
            <a:r>
              <a:rPr lang="hr-HR" altLang="sr-Latn-RS" sz="2800" dirty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Feralije (21.)  - rituali za umirenje sjena mrtvih i zlih glasina</a:t>
            </a:r>
          </a:p>
          <a:p>
            <a:pPr marL="457200" lvl="1" indent="457200" algn="l" eaLnBrk="1" hangingPunct="1">
              <a:buFont typeface="Wingdings" panose="05000000000000000000" pitchFamily="2" charset="2"/>
              <a:buChar char="ü"/>
            </a:pPr>
            <a:r>
              <a:rPr lang="hr-HR" altLang="sr-Latn-RS" sz="2800" dirty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Karistije (</a:t>
            </a:r>
            <a:r>
              <a:rPr lang="hr-HR" altLang="sr-Latn-RS" sz="2800" i="1" dirty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C/h/aristia</a:t>
            </a:r>
            <a:r>
              <a:rPr lang="hr-HR" altLang="sr-Latn-RS" sz="2800" dirty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, 22.) – obiteljska gozba (pomirenje, zajedništvo s Larima)</a:t>
            </a:r>
          </a:p>
        </p:txBody>
      </p:sp>
    </p:spTree>
    <p:extLst>
      <p:ext uri="{BB962C8B-B14F-4D97-AF65-F5344CB8AC3E}">
        <p14:creationId xmlns:p14="http://schemas.microsoft.com/office/powerpoint/2010/main" val="1780878089"/>
      </p:ext>
    </p:extLst>
  </p:cSld>
  <p:clrMapOvr>
    <a:masterClrMapping/>
  </p:clrMapOvr>
  <p:transition spd="med">
    <p:wheel spokes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0" y="1412776"/>
            <a:ext cx="9144000" cy="5445224"/>
          </a:xfrm>
        </p:spPr>
        <p:txBody>
          <a:bodyPr>
            <a:normAutofit/>
          </a:bodyPr>
          <a:lstStyle/>
          <a:p>
            <a:pPr marL="342900" indent="-342900" algn="l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hr-HR" altLang="en-US" sz="2800" dirty="0">
                <a:solidFill>
                  <a:schemeClr val="tx2"/>
                </a:solidFill>
                <a:latin typeface="Book Antiqua" panose="02040602050305030304" pitchFamily="18" charset="0"/>
              </a:rPr>
              <a:t>15. februara</a:t>
            </a:r>
            <a:endParaRPr lang="hr-HR" altLang="en-US" sz="2600" dirty="0">
              <a:solidFill>
                <a:schemeClr val="tx2"/>
              </a:solidFill>
              <a:latin typeface="Book Antiqua" panose="02040602050305030304" pitchFamily="18" charset="0"/>
            </a:endParaRPr>
          </a:p>
          <a:p>
            <a:pPr marL="342900" indent="-342900" algn="l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hr-HR" altLang="en-US" sz="2800" dirty="0">
                <a:solidFill>
                  <a:schemeClr val="tx2"/>
                </a:solidFill>
                <a:latin typeface="Book Antiqua" panose="02040602050305030304" pitchFamily="18" charset="0"/>
              </a:rPr>
              <a:t>Posvećene Junoni Lucini, za očišćenje (</a:t>
            </a:r>
            <a:r>
              <a:rPr lang="hr-HR" altLang="en-US" sz="2800" i="1" dirty="0">
                <a:solidFill>
                  <a:schemeClr val="tx2"/>
                </a:solidFill>
                <a:latin typeface="Book Antiqua" panose="02040602050305030304" pitchFamily="18" charset="0"/>
              </a:rPr>
              <a:t>Februa</a:t>
            </a:r>
            <a:r>
              <a:rPr lang="hr-HR" altLang="en-US" sz="2800" dirty="0">
                <a:solidFill>
                  <a:schemeClr val="tx2"/>
                </a:solidFill>
                <a:latin typeface="Book Antiqua" panose="02040602050305030304" pitchFamily="18" charset="0"/>
              </a:rPr>
              <a:t>)</a:t>
            </a:r>
          </a:p>
          <a:p>
            <a:pPr marL="285750" lvl="2" indent="285750" algn="l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hr-HR" altLang="en-US" sz="2600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u osnovi Faunova svetkovina (</a:t>
            </a:r>
            <a:r>
              <a:rPr lang="hr-HR" altLang="en-US" sz="2600" i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Lupercus</a:t>
            </a:r>
            <a:r>
              <a:rPr lang="hr-HR" altLang="en-US" sz="2600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)</a:t>
            </a:r>
          </a:p>
          <a:p>
            <a:pPr marL="285750" lvl="2" indent="285750" algn="l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hr-HR" altLang="en-US" sz="2600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povezana s Junonom (Sispitom) preko jarca i divlje smokve </a:t>
            </a:r>
          </a:p>
          <a:p>
            <a:pPr marL="285750" lvl="2" indent="285750" algn="l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hr-HR" altLang="en-US" sz="2600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Junona je naložila obred</a:t>
            </a:r>
          </a:p>
          <a:p>
            <a:pPr marL="285750" lvl="1" indent="-285750" algn="l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hr-HR" altLang="en-US" sz="2800" dirty="0">
                <a:latin typeface="Book Antiqua" panose="02040602050305030304" pitchFamily="18" charset="0"/>
              </a:rPr>
              <a:t>Žrtvuju se jarci i pas i slani kolači vestalki</a:t>
            </a:r>
          </a:p>
          <a:p>
            <a:pPr marL="285750" lvl="1" indent="-285750" algn="l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hr-HR" altLang="en-US" sz="2800" dirty="0">
                <a:latin typeface="Book Antiqua" panose="02040602050305030304" pitchFamily="18" charset="0"/>
              </a:rPr>
              <a:t>Goli </a:t>
            </a:r>
            <a:r>
              <a:rPr lang="hr-HR" altLang="en-US" sz="2800" i="1" dirty="0">
                <a:latin typeface="Book Antiqua" panose="02040602050305030304" pitchFamily="18" charset="0"/>
              </a:rPr>
              <a:t>luperci</a:t>
            </a:r>
            <a:r>
              <a:rPr lang="hr-HR" altLang="en-US" sz="2800" dirty="0">
                <a:latin typeface="Book Antiqua" panose="02040602050305030304" pitchFamily="18" charset="0"/>
              </a:rPr>
              <a:t> (pomazani krvlju i smokvinim mlijekom pa ogrnuti kožama žrtvovanih životinja) utrkuju se oko Palatina i lupaju žene bičevima od kozje kože</a:t>
            </a:r>
          </a:p>
          <a:p>
            <a:pPr marL="285750" lvl="1" indent="285750" algn="l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hr-HR" altLang="en-US" sz="2600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 Gozba u Luperkalu?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19672" y="404664"/>
            <a:ext cx="5832648" cy="864096"/>
          </a:xfrm>
        </p:spPr>
        <p:txBody>
          <a:bodyPr>
            <a:noAutofit/>
          </a:bodyPr>
          <a:lstStyle/>
          <a:p>
            <a:r>
              <a:rPr lang="hr-HR" altLang="en-US" sz="32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Luperkalije </a:t>
            </a:r>
            <a:r>
              <a:rPr lang="hr-HR" altLang="en-US" sz="3200" b="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(</a:t>
            </a:r>
            <a:r>
              <a:rPr lang="hr-HR" altLang="en-US" sz="3200" b="0" i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Lupercalia</a:t>
            </a:r>
            <a:r>
              <a:rPr lang="hr-HR" altLang="en-US" sz="3200" b="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)</a:t>
            </a:r>
            <a:endParaRPr lang="en-GB" sz="3200" b="0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825808"/>
      </p:ext>
    </p:extLst>
  </p:cSld>
  <p:clrMapOvr>
    <a:masterClrMapping/>
  </p:clrMapOvr>
  <p:transition spd="med">
    <p:wheel spokes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651827" y="56599"/>
            <a:ext cx="8507288" cy="304800"/>
          </a:xfrm>
        </p:spPr>
        <p:txBody>
          <a:bodyPr>
            <a:noAutofit/>
          </a:bodyPr>
          <a:lstStyle/>
          <a:p>
            <a:r>
              <a:rPr lang="en-GB" sz="12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http://www.flickriver.com/photos/tags/lupercal/interesting/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46861"/>
            <a:ext cx="8352928" cy="6643188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654848"/>
      </p:ext>
    </p:extLst>
  </p:cSld>
  <p:clrMapOvr>
    <a:masterClrMapping/>
  </p:clrMapOvr>
  <p:transition spd="med">
    <p:wheel spokes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51520" y="1844824"/>
            <a:ext cx="8640960" cy="4680520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hr-HR" sz="2800" dirty="0">
                <a:latin typeface="Book Antiqua" panose="02040602050305030304" pitchFamily="18" charset="0"/>
              </a:rPr>
              <a:t>23. februara</a:t>
            </a:r>
          </a:p>
          <a:p>
            <a:pPr marL="342900" indent="342900" algn="l">
              <a:buFont typeface="Wingdings" panose="05000000000000000000" pitchFamily="2" charset="2"/>
              <a:buChar char="ü"/>
            </a:pPr>
            <a:r>
              <a:rPr lang="hr-HR" sz="2400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Zadnji dan rimske stare godine (iza dolaze prijestupni dani)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hr-HR" sz="2800" dirty="0">
                <a:latin typeface="Book Antiqua" panose="02040602050305030304" pitchFamily="18" charset="0"/>
              </a:rPr>
              <a:t>U čast boga granica (</a:t>
            </a:r>
            <a:r>
              <a:rPr lang="hr-HR" sz="2800" i="1" dirty="0">
                <a:latin typeface="Book Antiqua" panose="02040602050305030304" pitchFamily="18" charset="0"/>
              </a:rPr>
              <a:t>Terminus</a:t>
            </a:r>
            <a:r>
              <a:rPr lang="hr-HR" sz="2800" dirty="0">
                <a:latin typeface="Book Antiqua" panose="02040602050305030304" pitchFamily="18" charset="0"/>
              </a:rPr>
              <a:t>)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hr-HR" sz="2800" dirty="0">
                <a:latin typeface="Book Antiqua" panose="02040602050305030304" pitchFamily="18" charset="0"/>
              </a:rPr>
              <a:t>Njegov kip (oznaku međe) susjedi kite vijencima, pjevaju i žrtvuju žito, saće, vino i janje ili odojka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hr-HR" sz="2800" dirty="0">
                <a:latin typeface="Book Antiqua" panose="02040602050305030304" pitchFamily="18" charset="0"/>
              </a:rPr>
              <a:t>Javna je svetkovina na 6 miljokazu prema Laurentu</a:t>
            </a:r>
            <a:endParaRPr lang="en-GB" sz="2800" dirty="0">
              <a:latin typeface="Book Antiqua" panose="0204060205030503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51720" y="692696"/>
            <a:ext cx="5256584" cy="983704"/>
          </a:xfrm>
        </p:spPr>
        <p:txBody>
          <a:bodyPr>
            <a:noAutofit/>
          </a:bodyPr>
          <a:lstStyle/>
          <a:p>
            <a:r>
              <a:rPr lang="hr-HR" sz="32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Terminalije </a:t>
            </a:r>
            <a:r>
              <a:rPr lang="hr-HR" sz="3200" b="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(</a:t>
            </a:r>
            <a:r>
              <a:rPr lang="hr-HR" sz="3200" b="0" i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Terminalia</a:t>
            </a:r>
            <a:r>
              <a:rPr lang="hr-HR" sz="3200" b="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)</a:t>
            </a:r>
            <a:endParaRPr lang="en-GB" sz="3200" b="0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32" b="96053" l="1000" r="96667">
                        <a14:foregroundMark x1="1333" y1="63158" x2="7667" y2="19079"/>
                        <a14:foregroundMark x1="15333" y1="8553" x2="29667" y2="4605"/>
                        <a14:foregroundMark x1="29667" y1="4605" x2="35333" y2="11184"/>
                        <a14:foregroundMark x1="26000" y1="32237" x2="24667" y2="32237"/>
                        <a14:foregroundMark x1="9667" y1="90789" x2="24667" y2="96053"/>
                        <a14:foregroundMark x1="24667" y1="96053" x2="36667" y2="91447"/>
                        <a14:foregroundMark x1="2333" y1="65132" x2="4000" y2="35526"/>
                        <a14:foregroundMark x1="4000" y1="35526" x2="10667" y2="14474"/>
                        <a14:foregroundMark x1="53333" y1="69737" x2="51000" y2="40789"/>
                        <a14:foregroundMark x1="51000" y1="40789" x2="59000" y2="15789"/>
                        <a14:foregroundMark x1="59000" y1="15789" x2="73667" y2="6579"/>
                        <a14:foregroundMark x1="73667" y1="6579" x2="76333" y2="6579"/>
                        <a14:foregroundMark x1="80667" y1="93421" x2="92000" y2="75658"/>
                        <a14:foregroundMark x1="92000" y1="75658" x2="97667" y2="47368"/>
                        <a14:foregroundMark x1="97667" y1="47368" x2="90667" y2="21711"/>
                        <a14:foregroundMark x1="90667" y1="21711" x2="88333" y2="18421"/>
                        <a14:foregroundMark x1="94333" y1="71711" x2="96667" y2="41447"/>
                        <a14:foregroundMark x1="96667" y1="41447" x2="94667" y2="322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5161053"/>
            <a:ext cx="3349238" cy="1696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84400" y="6453336"/>
            <a:ext cx="3960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http://www.eattheweeds.com/tropical-almond-sea-almond/</a:t>
            </a:r>
          </a:p>
        </p:txBody>
      </p:sp>
    </p:spTree>
    <p:extLst>
      <p:ext uri="{BB962C8B-B14F-4D97-AF65-F5344CB8AC3E}">
        <p14:creationId xmlns:p14="http://schemas.microsoft.com/office/powerpoint/2010/main" val="1067980372"/>
      </p:ext>
    </p:extLst>
  </p:cSld>
  <p:clrMapOvr>
    <a:masterClrMapping/>
  </p:clrMapOvr>
  <p:transition spd="med">
    <p:wheel spokes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975360"/>
            <a:ext cx="4176464" cy="701040"/>
          </a:xfrm>
        </p:spPr>
        <p:txBody>
          <a:bodyPr>
            <a:normAutofit/>
          </a:bodyPr>
          <a:lstStyle/>
          <a:p>
            <a:pPr eaLnBrk="1" hangingPunct="1"/>
            <a:r>
              <a:rPr lang="hr-HR" altLang="sr-Latn-RS" sz="3200" cap="small" dirty="0">
                <a:latin typeface="Book Antiqua" pitchFamily="18" charset="0"/>
              </a:rPr>
              <a:t>Pluton</a:t>
            </a:r>
            <a:r>
              <a:rPr lang="hr-HR" altLang="sr-Latn-RS" sz="3200" dirty="0">
                <a:latin typeface="Book Antiqua" pitchFamily="18" charset="0"/>
              </a:rPr>
              <a:t> (</a:t>
            </a:r>
            <a:r>
              <a:rPr lang="hr-HR" altLang="sr-Latn-RS" sz="3200" i="1" dirty="0">
                <a:latin typeface="Book Antiqua" pitchFamily="18" charset="0"/>
              </a:rPr>
              <a:t>PlutO</a:t>
            </a:r>
            <a:r>
              <a:rPr lang="hr-HR" altLang="sr-Latn-RS" sz="3200" dirty="0">
                <a:latin typeface="Book Antiqua" pitchFamily="18" charset="0"/>
              </a:rPr>
              <a:t>)</a:t>
            </a:r>
          </a:p>
        </p:txBody>
      </p:sp>
      <p:pic>
        <p:nvPicPr>
          <p:cNvPr id="3075" name="Picture 7" descr="pluto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59338" y="0"/>
            <a:ext cx="4284662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40821067"/>
      </p:ext>
    </p:extLst>
  </p:cSld>
  <p:clrMapOvr>
    <a:masterClrMapping/>
  </p:clrMapOvr>
  <p:transition spd="med">
    <p:wheel spokes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736" y="260647"/>
            <a:ext cx="5184576" cy="890819"/>
          </a:xfrm>
        </p:spPr>
        <p:txBody>
          <a:bodyPr>
            <a:normAutofit/>
          </a:bodyPr>
          <a:lstStyle/>
          <a:p>
            <a:r>
              <a:rPr lang="hr-HR" altLang="sr-Latn-RS" sz="2800" cap="none" dirty="0">
                <a:latin typeface="Book Antiqua" pitchFamily="18" charset="0"/>
              </a:rPr>
              <a:t>grč</a:t>
            </a:r>
            <a:r>
              <a:rPr lang="hr-HR" altLang="sr-Latn-RS" sz="2800" cap="small" dirty="0">
                <a:latin typeface="Book Antiqua" pitchFamily="18" charset="0"/>
              </a:rPr>
              <a:t>. Had (</a:t>
            </a:r>
            <a:r>
              <a:rPr lang="hr-HR" altLang="sr-Latn-RS" sz="2800" i="1" cap="small" dirty="0">
                <a:latin typeface="Book Antiqua" pitchFamily="18" charset="0"/>
              </a:rPr>
              <a:t>Hāidēs;</a:t>
            </a:r>
            <a:r>
              <a:rPr lang="hr-HR" altLang="sr-Latn-RS" sz="2800" cap="small" dirty="0">
                <a:latin typeface="Book Antiqua" pitchFamily="18" charset="0"/>
              </a:rPr>
              <a:t> </a:t>
            </a:r>
            <a:r>
              <a:rPr lang="hr-HR" altLang="sr-Latn-RS" sz="2800" i="1" cap="small" dirty="0">
                <a:latin typeface="Book Antiqua" pitchFamily="18" charset="0"/>
              </a:rPr>
              <a:t>Ploutōn</a:t>
            </a:r>
            <a:r>
              <a:rPr lang="hr-HR" altLang="sr-Latn-RS" sz="2800" cap="small" dirty="0">
                <a:latin typeface="Book Antiqua" pitchFamily="18" charset="0"/>
              </a:rPr>
              <a:t>)</a:t>
            </a:r>
            <a:endParaRPr lang="en-GB" altLang="sr-Latn-RS" sz="2800" cap="small" dirty="0">
              <a:latin typeface="Book Antiqua" pitchFamily="18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40768"/>
            <a:ext cx="9143999" cy="551723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 algn="l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hr-HR" altLang="sr-Latn-RS" sz="2800" dirty="0">
                <a:latin typeface="Book Antiqua" pitchFamily="18" charset="0"/>
              </a:rPr>
              <a:t>Zeusov brat, vladar podzemlja i bog podzemnog bogatstva</a:t>
            </a:r>
          </a:p>
          <a:p>
            <a:pPr marL="342900" indent="-342900" algn="l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hr-HR" altLang="sr-Latn-RS" sz="2800" dirty="0">
                <a:latin typeface="Book Antiqua" pitchFamily="18" charset="0"/>
              </a:rPr>
              <a:t>Oženjen Perzefonom (lat. </a:t>
            </a:r>
            <a:r>
              <a:rPr lang="hr-HR" altLang="sr-Latn-RS" sz="2800" i="1" dirty="0">
                <a:latin typeface="Book Antiqua" pitchFamily="18" charset="0"/>
              </a:rPr>
              <a:t>Proserpina</a:t>
            </a:r>
            <a:r>
              <a:rPr lang="hr-HR" altLang="sr-Latn-RS" sz="2800" dirty="0">
                <a:latin typeface="Book Antiqua" pitchFamily="18" charset="0"/>
              </a:rPr>
              <a:t>, kći Zeusa i Demetre); nemaju djece</a:t>
            </a:r>
          </a:p>
          <a:p>
            <a:pPr marL="285750" lvl="1" indent="285750" algn="l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hr-HR" altLang="sr-Latn-RS" sz="2400" dirty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Prema nekim pričama, Perzefona sa Zeusom ima sinove Dioniza, Sabazija, Zagreja i Jakha, a ljubavnik joj je bio i Adonis</a:t>
            </a:r>
          </a:p>
          <a:p>
            <a:pPr marL="285750" lvl="1" indent="285750" algn="l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hr-HR" altLang="sr-Latn-RS" sz="2400" dirty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U Rimu je Pluton ponekad oženjen Avernom, s kojom ima kćeri Furije</a:t>
            </a:r>
          </a:p>
          <a:p>
            <a:pPr marL="285750" lvl="1" indent="-285750" algn="l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hr-HR" sz="2800" dirty="0">
                <a:solidFill>
                  <a:schemeClr val="tx1"/>
                </a:solidFill>
                <a:latin typeface="Book Antiqua" pitchFamily="18" charset="0"/>
              </a:rPr>
              <a:t>Sveti su mu čempres, jasen (Leuka) i metvica (Minta), od životinja ćuk</a:t>
            </a:r>
          </a:p>
          <a:p>
            <a:pPr marL="285750" lvl="1" indent="-285750" algn="l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hr-HR" sz="2800" dirty="0">
                <a:solidFill>
                  <a:schemeClr val="tx1"/>
                </a:solidFill>
                <a:latin typeface="Book Antiqua" pitchFamily="18" charset="0"/>
              </a:rPr>
              <a:t>Ima šljem koji ga čini nevidljivim, žezlo, rog obilja i kočiju s 4 crna konja</a:t>
            </a:r>
          </a:p>
        </p:txBody>
      </p:sp>
    </p:spTree>
    <p:extLst>
      <p:ext uri="{BB962C8B-B14F-4D97-AF65-F5344CB8AC3E}">
        <p14:creationId xmlns:p14="http://schemas.microsoft.com/office/powerpoint/2010/main" val="2241077967"/>
      </p:ext>
    </p:extLst>
  </p:cSld>
  <p:clrMapOvr>
    <a:masterClrMapping/>
  </p:clrMapOvr>
  <p:transition spd="med">
    <p:wheel spokes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Grp="1" noChangeArrowheads="1"/>
          </p:cNvSpPr>
          <p:nvPr>
            <p:ph type="title"/>
          </p:nvPr>
        </p:nvSpPr>
        <p:spPr>
          <a:xfrm>
            <a:off x="1187624" y="6648"/>
            <a:ext cx="7344816" cy="47002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r-HR" altLang="sr-Latn-RS" sz="3200" cap="none" dirty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Otmica Perzefone, freska iz Vergine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07504" y="5123506"/>
            <a:ext cx="9036496" cy="1734494"/>
          </a:xfrm>
        </p:spPr>
        <p:txBody>
          <a:bodyPr>
            <a:normAutofit fontScale="92500" lnSpcReduction="10000"/>
          </a:bodyPr>
          <a:lstStyle/>
          <a:p>
            <a:pPr marL="285750" lvl="1" indent="-285750" algn="l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hr-HR" sz="2800" dirty="0">
                <a:solidFill>
                  <a:schemeClr val="tx1"/>
                </a:solidFill>
                <a:latin typeface="Book Antiqua" pitchFamily="18" charset="0"/>
              </a:rPr>
              <a:t>Rimska su mu imena:</a:t>
            </a:r>
          </a:p>
          <a:p>
            <a:pPr lvl="1" algn="l">
              <a:lnSpc>
                <a:spcPct val="90000"/>
              </a:lnSpc>
            </a:pPr>
            <a:r>
              <a:rPr lang="hr-HR" sz="2800" dirty="0">
                <a:solidFill>
                  <a:schemeClr val="tx1"/>
                </a:solidFill>
                <a:latin typeface="Book Antiqua" pitchFamily="18" charset="0"/>
              </a:rPr>
              <a:t>		</a:t>
            </a:r>
            <a:r>
              <a:rPr lang="hr-HR" sz="2400" i="1" dirty="0">
                <a:latin typeface="Book Antiqua" pitchFamily="18" charset="0"/>
              </a:rPr>
              <a:t>Orcus</a:t>
            </a:r>
            <a:r>
              <a:rPr lang="hr-HR" sz="2400" dirty="0">
                <a:latin typeface="Book Antiqua" pitchFamily="18" charset="0"/>
              </a:rPr>
              <a:t>: i mjesto = podzemlje i bog </a:t>
            </a:r>
          </a:p>
          <a:p>
            <a:pPr lvl="1" algn="l">
              <a:lnSpc>
                <a:spcPct val="90000"/>
              </a:lnSpc>
            </a:pPr>
            <a:r>
              <a:rPr lang="hr-HR" sz="2400" b="1" i="1" dirty="0">
                <a:latin typeface="Book Antiqua" pitchFamily="18" charset="0"/>
              </a:rPr>
              <a:t>	           	</a:t>
            </a:r>
            <a:r>
              <a:rPr lang="hr-HR" sz="2400" b="1" i="1" u="sng" dirty="0">
                <a:latin typeface="Book Antiqua" pitchFamily="18" charset="0"/>
              </a:rPr>
              <a:t>Dis pater</a:t>
            </a:r>
            <a:r>
              <a:rPr lang="hr-HR" sz="2400" i="1" dirty="0">
                <a:latin typeface="Book Antiqua" pitchFamily="18" charset="0"/>
              </a:rPr>
              <a:t> </a:t>
            </a:r>
            <a:r>
              <a:rPr lang="hr-HR" sz="2400" dirty="0">
                <a:latin typeface="Book Antiqua" pitchFamily="18" charset="0"/>
              </a:rPr>
              <a:t>= bogati otac (prijevod grč. </a:t>
            </a:r>
            <a:r>
              <a:rPr lang="hr-HR" sz="2400" i="1" dirty="0">
                <a:latin typeface="Book Antiqua" pitchFamily="18" charset="0"/>
              </a:rPr>
              <a:t>Plout</a:t>
            </a:r>
            <a:r>
              <a:rPr lang="en-US" sz="2400" i="1" dirty="0">
                <a:latin typeface="Book Antiqua" pitchFamily="18" charset="0"/>
              </a:rPr>
              <a:t>ō</a:t>
            </a:r>
            <a:r>
              <a:rPr lang="hr-HR" sz="2400" i="1" dirty="0">
                <a:latin typeface="Book Antiqua" pitchFamily="18" charset="0"/>
              </a:rPr>
              <a:t>n</a:t>
            </a:r>
            <a:r>
              <a:rPr lang="hr-HR" sz="2400" dirty="0">
                <a:latin typeface="Book Antiqua" pitchFamily="18" charset="0"/>
              </a:rPr>
              <a:t>) </a:t>
            </a:r>
          </a:p>
          <a:p>
            <a:pPr lvl="1" algn="l">
              <a:lnSpc>
                <a:spcPct val="90000"/>
              </a:lnSpc>
            </a:pPr>
            <a:r>
              <a:rPr lang="hr-HR" sz="2400" dirty="0">
                <a:latin typeface="Book Antiqua" pitchFamily="18" charset="0"/>
              </a:rPr>
              <a:t>		           - Dit mu je zapravo najčešće ime</a:t>
            </a:r>
            <a:endParaRPr lang="en-GB" sz="2400" dirty="0">
              <a:latin typeface="Book Antiqua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476672"/>
            <a:ext cx="6331652" cy="4646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0031479"/>
      </p:ext>
    </p:extLst>
  </p:cSld>
  <p:clrMapOvr>
    <a:masterClrMapping/>
  </p:clrMapOvr>
  <p:transition spd="med">
    <p:wheel spokes="1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737</TotalTime>
  <Words>1440</Words>
  <Application>Microsoft Office PowerPoint</Application>
  <PresentationFormat>On-screen Show (4:3)</PresentationFormat>
  <Paragraphs>163</Paragraphs>
  <Slides>24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Book Antiqua</vt:lpstr>
      <vt:lpstr>Calibri</vt:lpstr>
      <vt:lpstr>Garamond</vt:lpstr>
      <vt:lpstr>Palatino Linotype</vt:lpstr>
      <vt:lpstr>Times New Roman</vt:lpstr>
      <vt:lpstr>Wingdings</vt:lpstr>
      <vt:lpstr>BlackTie</vt:lpstr>
      <vt:lpstr>Februarius</vt:lpstr>
      <vt:lpstr>- od februus = očisnički - jedini ima parni broj dana</vt:lpstr>
      <vt:lpstr>Parentalije (Parentalia)</vt:lpstr>
      <vt:lpstr>Luperkalije (Lupercalia)</vt:lpstr>
      <vt:lpstr>PowerPoint Presentation</vt:lpstr>
      <vt:lpstr>Terminalije (Terminalia)</vt:lpstr>
      <vt:lpstr>Pluton (PlutO)</vt:lpstr>
      <vt:lpstr>grč. Had (Hāidēs; Ploutōn)</vt:lpstr>
      <vt:lpstr>Otmica Perzefone, freska iz Vergine</vt:lpstr>
      <vt:lpstr>Perzefona – Prozerpina</vt:lpstr>
      <vt:lpstr>Svetišta</vt:lpstr>
      <vt:lpstr>PowerPoint Presentation</vt:lpstr>
      <vt:lpstr>Pratioci</vt:lpstr>
      <vt:lpstr>Zagrobni život</vt:lpstr>
      <vt:lpstr>Karta podzemlja</vt:lpstr>
      <vt:lpstr>Prikaz podzemlja na grčkoj vazi</vt:lpstr>
      <vt:lpstr>pogrebni običaji</vt:lpstr>
      <vt:lpstr>Pogrebna povorka i conclamatio</vt:lpstr>
      <vt:lpstr>PowerPoint Presentation</vt:lpstr>
      <vt:lpstr>PowerPoint Presentation</vt:lpstr>
      <vt:lpstr>Columbarium Gaja Skribonija Menofila  iz Augustova doba, Janikul, Rim</vt:lpstr>
      <vt:lpstr>Stēlē Mike i Diona</vt:lpstr>
      <vt:lpstr>“Ulica grobova” kod Pompeja</vt:lpstr>
      <vt:lpstr>Odisejeva lutanja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Februarius</dc:title>
  <dc:creator>Maja</dc:creator>
  <cp:lastModifiedBy>mrmat</cp:lastModifiedBy>
  <cp:revision>66</cp:revision>
  <dcterms:created xsi:type="dcterms:W3CDTF">2015-05-20T11:47:07Z</dcterms:created>
  <dcterms:modified xsi:type="dcterms:W3CDTF">2022-05-25T11:26:23Z</dcterms:modified>
</cp:coreProperties>
</file>