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8" r:id="rId7"/>
    <p:sldId id="264" r:id="rId8"/>
    <p:sldId id="266" r:id="rId9"/>
    <p:sldId id="269" r:id="rId10"/>
    <p:sldId id="265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398" autoAdjust="0"/>
  </p:normalViewPr>
  <p:slideViewPr>
    <p:cSldViewPr snapToGrid="0">
      <p:cViewPr>
        <p:scale>
          <a:sx n="50" d="100"/>
          <a:sy n="50" d="100"/>
        </p:scale>
        <p:origin x="-30" y="408"/>
      </p:cViewPr>
      <p:guideLst/>
    </p:cSldViewPr>
  </p:slideViewPr>
  <p:outlineViewPr>
    <p:cViewPr>
      <p:scale>
        <a:sx n="33" d="100"/>
        <a:sy n="33" d="100"/>
      </p:scale>
      <p:origin x="0" y="-23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207-A39F-4EBB-AEE7-F711BDE88D3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BAE5-DB65-4B89-BBC7-2F8EBE8C97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53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lnSpc>
                <a:spcPct val="70000"/>
              </a:lnSpc>
            </a:pPr>
            <a:r>
              <a:rPr lang="hr-HR" alt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*-trubadurska </a:t>
            </a:r>
          </a:p>
          <a:p>
            <a:pPr marL="685800" indent="-685800">
              <a:lnSpc>
                <a:spcPct val="70000"/>
              </a:lnSpc>
            </a:pPr>
            <a:r>
              <a:rPr lang="hr-HR" alt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 srednjem vijeku </a:t>
            </a:r>
            <a:r>
              <a:rPr lang="hr-HR" altLang="sr-Latn-R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carmina</a:t>
            </a:r>
            <a:r>
              <a:rPr lang="hr-HR" altLang="sr-Latn-R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burana</a:t>
            </a:r>
            <a:endParaRPr lang="hr-HR" altLang="sr-Latn-R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70000"/>
              </a:lnSpc>
            </a:pPr>
            <a:r>
              <a:rPr lang="hr-HR" alt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petrarkizam – </a:t>
            </a:r>
            <a:r>
              <a:rPr lang="hr-HR" altLang="sr-Latn-R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bembizam</a:t>
            </a:r>
            <a:r>
              <a:rPr lang="hr-HR" alt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685800" indent="-685800">
              <a:lnSpc>
                <a:spcPct val="70000"/>
              </a:lnSpc>
            </a:pPr>
            <a:r>
              <a:rPr lang="hr-HR" alt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latinisti (15.-18.st.) </a:t>
            </a:r>
          </a:p>
          <a:p>
            <a:pPr marL="685800" indent="-685800">
              <a:lnSpc>
                <a:spcPct val="70000"/>
              </a:lnSpc>
            </a:pPr>
            <a:r>
              <a:rPr lang="hr-HR" alt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ljubavna lirika (18.-21. st.)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BAE5-DB65-4B89-BBC7-2F8EBE8C978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04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 other men gather bright gold to themselves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own many acres of well-ploughed soil,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endless worry trouble them, with enemies nearby,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peals of the war-trumpets driving away sleep: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my moderate means lead me to a quiet life,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long as my fireside glows with endless flame.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plant the tender vines at the proper time,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 fruit-trees, myself a rustic, with skilled hands: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BAE5-DB65-4B89-BBC7-2F8EBE8C978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12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Neka se priča da sam dostojna bila s dostojnim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BAE5-DB65-4B89-BBC7-2F8EBE8C978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66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Ovid</a:t>
            </a:r>
            <a:r>
              <a:rPr lang="hr-HR" dirty="0"/>
              <a:t> </a:t>
            </a:r>
            <a:r>
              <a:rPr lang="hr-HR" i="1" dirty="0" err="1"/>
              <a:t>Amores</a:t>
            </a:r>
            <a:r>
              <a:rPr lang="hr-HR" dirty="0"/>
              <a:t> I.8.77-78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Propertius</a:t>
            </a:r>
            <a:r>
              <a:rPr lang="hr-HR" dirty="0"/>
              <a:t> </a:t>
            </a:r>
            <a:r>
              <a:rPr lang="hr-HR" i="1" dirty="0" err="1"/>
              <a:t>Elegies</a:t>
            </a:r>
            <a:r>
              <a:rPr lang="hr-HR" dirty="0"/>
              <a:t> IV.5.47-48</a:t>
            </a:r>
          </a:p>
          <a:p>
            <a:r>
              <a:rPr lang="hr-HR" i="1" dirty="0"/>
              <a:t>CIL </a:t>
            </a:r>
            <a:r>
              <a:rPr lang="hr-HR" dirty="0"/>
              <a:t>IV 1893 (</a:t>
            </a:r>
            <a:r>
              <a:rPr lang="hr-HR" i="1" dirty="0"/>
              <a:t>CLE</a:t>
            </a:r>
            <a:r>
              <a:rPr lang="hr-HR" dirty="0"/>
              <a:t> 1785)</a:t>
            </a:r>
            <a:br>
              <a:rPr lang="hr-HR" dirty="0"/>
            </a:br>
            <a:r>
              <a:rPr lang="hr-HR" i="1" dirty="0" err="1"/>
              <a:t>Surda</a:t>
            </a:r>
            <a:r>
              <a:rPr lang="hr-HR" i="1" dirty="0"/>
              <a:t> sit </a:t>
            </a:r>
            <a:r>
              <a:rPr lang="hr-HR" i="1" dirty="0" err="1"/>
              <a:t>oranti</a:t>
            </a:r>
            <a:r>
              <a:rPr lang="hr-HR" i="1" dirty="0"/>
              <a:t> </a:t>
            </a:r>
            <a:r>
              <a:rPr lang="hr-HR" i="1" dirty="0" err="1"/>
              <a:t>tua</a:t>
            </a:r>
            <a:r>
              <a:rPr lang="hr-HR" i="1" dirty="0"/>
              <a:t> </a:t>
            </a:r>
            <a:r>
              <a:rPr lang="hr-HR" i="1" dirty="0" err="1"/>
              <a:t>ianua</a:t>
            </a:r>
            <a:r>
              <a:rPr lang="hr-HR" i="1" dirty="0"/>
              <a:t> </a:t>
            </a:r>
            <a:r>
              <a:rPr lang="hr-HR" i="1" dirty="0" err="1"/>
              <a:t>laxa</a:t>
            </a:r>
            <a:r>
              <a:rPr lang="hr-HR" i="1" dirty="0"/>
              <a:t> </a:t>
            </a:r>
            <a:r>
              <a:rPr lang="hr-HR" i="1" dirty="0" err="1"/>
              <a:t>ferenti</a:t>
            </a:r>
            <a:br>
              <a:rPr lang="hr-HR" dirty="0"/>
            </a:br>
            <a:r>
              <a:rPr lang="hr-HR" i="1" dirty="0" err="1"/>
              <a:t>audiat</a:t>
            </a:r>
            <a:r>
              <a:rPr lang="hr-HR" i="1" dirty="0"/>
              <a:t> </a:t>
            </a:r>
            <a:r>
              <a:rPr lang="hr-HR" i="1" dirty="0" err="1"/>
              <a:t>exclusi</a:t>
            </a:r>
            <a:r>
              <a:rPr lang="hr-HR" i="1" dirty="0"/>
              <a:t> </a:t>
            </a:r>
            <a:r>
              <a:rPr lang="hr-HR" i="1" dirty="0" err="1"/>
              <a:t>verba</a:t>
            </a:r>
            <a:r>
              <a:rPr lang="hr-HR" i="1" dirty="0"/>
              <a:t> </a:t>
            </a:r>
            <a:r>
              <a:rPr lang="hr-HR" i="1" dirty="0" err="1"/>
              <a:t>receptus</a:t>
            </a:r>
            <a:r>
              <a:rPr lang="hr-HR" i="1" dirty="0"/>
              <a:t> </a:t>
            </a:r>
            <a:r>
              <a:rPr lang="hr-HR" i="1" dirty="0" err="1"/>
              <a:t>amans</a:t>
            </a:r>
            <a:endParaRPr lang="hr-HR" dirty="0"/>
          </a:p>
          <a:p>
            <a:r>
              <a:rPr lang="hr-HR" i="1" dirty="0"/>
              <a:t>CIL </a:t>
            </a:r>
            <a:r>
              <a:rPr lang="hr-HR" dirty="0"/>
              <a:t>IV 1894 (</a:t>
            </a:r>
            <a:r>
              <a:rPr lang="hr-HR" i="1" dirty="0"/>
              <a:t>CLE</a:t>
            </a:r>
            <a:r>
              <a:rPr lang="hr-HR" dirty="0"/>
              <a:t> 1785)</a:t>
            </a:r>
            <a:br>
              <a:rPr lang="hr-HR" dirty="0"/>
            </a:br>
            <a:r>
              <a:rPr lang="hr-HR" i="1" dirty="0" err="1"/>
              <a:t>Ianitor</a:t>
            </a:r>
            <a:r>
              <a:rPr lang="hr-HR" i="1" dirty="0"/>
              <a:t> </a:t>
            </a:r>
            <a:r>
              <a:rPr lang="hr-HR" i="1" dirty="0" err="1"/>
              <a:t>addantis</a:t>
            </a:r>
            <a:r>
              <a:rPr lang="hr-HR" i="1" dirty="0"/>
              <a:t> </a:t>
            </a:r>
            <a:r>
              <a:rPr lang="hr-HR" i="1" dirty="0" err="1"/>
              <a:t>vigilet</a:t>
            </a:r>
            <a:r>
              <a:rPr lang="hr-HR" i="1" dirty="0"/>
              <a:t> si </a:t>
            </a:r>
            <a:r>
              <a:rPr lang="hr-HR" i="1" dirty="0" err="1"/>
              <a:t>pulsat</a:t>
            </a:r>
            <a:r>
              <a:rPr lang="hr-HR" i="1" dirty="0"/>
              <a:t> </a:t>
            </a:r>
            <a:r>
              <a:rPr lang="hr-HR" i="1" dirty="0" err="1"/>
              <a:t>inanis</a:t>
            </a:r>
            <a:br>
              <a:rPr lang="hr-HR" dirty="0"/>
            </a:br>
            <a:r>
              <a:rPr lang="hr-HR" i="1" dirty="0" err="1"/>
              <a:t>surdus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obductam</a:t>
            </a:r>
            <a:r>
              <a:rPr lang="hr-HR" i="1" dirty="0"/>
              <a:t> </a:t>
            </a:r>
            <a:r>
              <a:rPr lang="hr-HR" i="1" dirty="0" err="1"/>
              <a:t>somniet</a:t>
            </a:r>
            <a:r>
              <a:rPr lang="hr-HR" i="1" dirty="0"/>
              <a:t> </a:t>
            </a:r>
            <a:r>
              <a:rPr lang="hr-HR" i="1" dirty="0" err="1"/>
              <a:t>usqu</a:t>
            </a:r>
            <a:r>
              <a:rPr lang="hr-HR" i="1" dirty="0"/>
              <a:t>[e] </a:t>
            </a:r>
            <a:r>
              <a:rPr lang="hr-HR" i="1" dirty="0" err="1"/>
              <a:t>seram</a:t>
            </a:r>
            <a:endParaRPr lang="hr-HR" i="1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‘Let your door be deaf to prayers but wide open to the bearer of gifts; let the lover who has been admitted hear the laments of the one excluded. The door-keeper must be awake for bearers of gifts, but when empty hands knock, let him be deaf and sleep against the bolt.’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BAE5-DB65-4B89-BBC7-2F8EBE8C978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45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07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0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94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82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36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01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85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720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02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9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6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67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56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3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05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AA71-7E47-4E24-B760-6086B70F871D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5CBB-B884-462B-ACB8-14B8A43DD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31" y="1705553"/>
            <a:ext cx="9448800" cy="1825096"/>
          </a:xfrm>
        </p:spPr>
        <p:txBody>
          <a:bodyPr>
            <a:normAutofit/>
          </a:bodyPr>
          <a:lstStyle/>
          <a:p>
            <a:r>
              <a:rPr lang="hr-HR" sz="7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Rimska elegija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289276"/>
            <a:ext cx="9509760" cy="745284"/>
          </a:xfrm>
        </p:spPr>
        <p:txBody>
          <a:bodyPr>
            <a:noAutofit/>
          </a:bodyPr>
          <a:lstStyle/>
          <a:p>
            <a:pPr algn="r"/>
            <a:r>
              <a:rPr lang="hr-H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Najstariji sačuvani primjerak rimske poezije: Fragment Kornelija Gala iz utvrde </a:t>
            </a:r>
            <a:r>
              <a:rPr lang="hr-HR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Primis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http://sites.fas.harvard.edu/~lac61/IMAGES/SlidesfromLecture.htm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58" y="-58932"/>
            <a:ext cx="5023442" cy="442445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2455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" y="2926080"/>
            <a:ext cx="1920240" cy="1310640"/>
          </a:xfrm>
        </p:spPr>
        <p:txBody>
          <a:bodyPr>
            <a:normAutofit/>
          </a:bodyPr>
          <a:lstStyle/>
          <a:p>
            <a:r>
              <a:rPr lang="hr-H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[I.1,1-8],</a:t>
            </a:r>
            <a:r>
              <a:rPr lang="hr-HR" altLang="sr-Latn-R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[I.12.19-20]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533400"/>
            <a:ext cx="8229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i="1" cap="small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Cynthia</a:t>
            </a:r>
            <a:r>
              <a:rPr lang="hr-HR" sz="2800" b="1" i="1" cap="small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miserum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ocellis</a:t>
            </a:r>
            <a:endParaRPr lang="hr-HR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contactum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nullis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cupidinibus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constantis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deiecit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lumina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fastus</a:t>
            </a:r>
            <a:endParaRPr lang="hr-HR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impositis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pedibus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castas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odisse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puellas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improbus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nullo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vivere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consilio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furor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hic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deficit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adversos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cogor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Milanion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nullos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fugiendo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Tulle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labores</a:t>
            </a:r>
            <a:endParaRPr lang="hr-HR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saevitiam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contudit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Iasidos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desistere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Cynthia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fuit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Cynthia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03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080" y="154773"/>
            <a:ext cx="6664960" cy="878897"/>
          </a:xfrm>
        </p:spPr>
        <p:txBody>
          <a:bodyPr>
            <a:normAutofit/>
          </a:bodyPr>
          <a:lstStyle/>
          <a:p>
            <a:pPr algn="ctr"/>
            <a:r>
              <a:rPr lang="hr-HR" b="1" i="1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recusatio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360" y="1259840"/>
            <a:ext cx="9123680" cy="528396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Visus eram molli recubans Heliconis in umbra,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lvl="0">
              <a:buNone/>
            </a:pP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Castalia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speculans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arbore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Phoebus</a:t>
            </a:r>
            <a:endParaRPr lang="hr-HR" altLang="sr-Latn-RS" sz="2800" i="1" dirty="0">
              <a:solidFill>
                <a:srgbClr val="92CE4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sic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aurata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nixus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lyra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None/>
            </a:pP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quid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tali,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flumine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</a:t>
            </a:r>
          </a:p>
          <a:p>
            <a:pPr lvl="0">
              <a:buNone/>
            </a:pP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carminis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heroi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tangere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iussit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opus?</a:t>
            </a:r>
          </a:p>
          <a:p>
            <a:pPr lvl="0">
              <a:buNone/>
            </a:pP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hinc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sperandast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fama,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None/>
            </a:pP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terenda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rotis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None/>
            </a:pP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tuus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scamno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iactetur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libellus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legat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exspectans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puella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virum</a:t>
            </a:r>
            <a:r>
              <a:rPr lang="hr-HR" altLang="sr-Latn-RS" sz="2800" i="1" dirty="0">
                <a:solidFill>
                  <a:srgbClr val="92CE4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>
              <a:buNone/>
            </a:pPr>
            <a:r>
              <a:rPr lang="hr-H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[III. 3, 1, 13-20]</a:t>
            </a:r>
            <a:endParaRPr lang="hr-HR" altLang="sr-Latn-R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9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495" y="1272988"/>
            <a:ext cx="10146186" cy="1667436"/>
          </a:xfrm>
        </p:spPr>
        <p:txBody>
          <a:bodyPr>
            <a:normAutofit/>
          </a:bodyPr>
          <a:lstStyle/>
          <a:p>
            <a:pPr algn="ctr"/>
            <a:r>
              <a:rPr lang="hr-HR" sz="60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Ovidije</a:t>
            </a:r>
            <a:endParaRPr lang="hr-HR" sz="6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-750545" y="5423327"/>
            <a:ext cx="10144654" cy="999885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Nastavit će se…</a:t>
            </a:r>
          </a:p>
        </p:txBody>
      </p:sp>
    </p:spTree>
    <p:extLst>
      <p:ext uri="{BB962C8B-B14F-4D97-AF65-F5344CB8AC3E}">
        <p14:creationId xmlns:p14="http://schemas.microsoft.com/office/powerpoint/2010/main" val="236278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741" y="262349"/>
            <a:ext cx="8610600" cy="1293028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Ljubavna Elegija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775012"/>
            <a:ext cx="11779623" cy="4894729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Književna vrsta kojoj su Rimljani dali konačni oblik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Grčkoj raznolike tematike 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suprotnost ljubavi, života i mladosti sa smrću, patnjom i tugom; mitologija; tužaljka za pokojnikom; ratnička; moralizatorska… 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elegijski distih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Rimu 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erotizirana, čeznutljiva, dramatična (preljubnička) -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otium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počinje s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neotericima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Katulom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Stalni motivi –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prevrtljiva i okrutna 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domina,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militia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amoris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servitium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amoris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ignis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amoris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skrivena pod pseudonimom (helenistički)</a:t>
            </a:r>
          </a:p>
          <a:p>
            <a:pPr lvl="1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Suprotno rimskim idealima </a:t>
            </a:r>
          </a:p>
        </p:txBody>
      </p:sp>
    </p:spTree>
    <p:extLst>
      <p:ext uri="{BB962C8B-B14F-4D97-AF65-F5344CB8AC3E}">
        <p14:creationId xmlns:p14="http://schemas.microsoft.com/office/powerpoint/2010/main" val="211589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763" y="-294965"/>
            <a:ext cx="3999204" cy="55748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616485"/>
            <a:ext cx="8177489" cy="1293028"/>
          </a:xfrm>
        </p:spPr>
        <p:txBody>
          <a:bodyPr/>
          <a:lstStyle/>
          <a:p>
            <a:r>
              <a:rPr lang="hr-HR" altLang="sr-Latn-RS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Gaius</a:t>
            </a:r>
            <a:r>
              <a:rPr lang="hr-HR" altLang="sr-Latn-RS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Cornelius</a:t>
            </a:r>
            <a:r>
              <a:rPr lang="hr-HR" altLang="sr-Latn-RS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Gallus</a:t>
            </a:r>
            <a:br>
              <a:rPr lang="hr-HR" altLang="sr-Latn-RS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Gaj Kornelije Gal</a:t>
            </a:r>
            <a:endParaRPr lang="hr-HR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2" y="1815775"/>
            <a:ext cx="11779624" cy="5042225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69., 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Forum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Iulii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Gallia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Narbonensis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pr.Kr.</a:t>
            </a:r>
          </a:p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 Cezarove smrti stao na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Oktavijanovu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stranu protiv Antonija</a:t>
            </a:r>
          </a:p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prefekt u Egiptu </a:t>
            </a:r>
          </a:p>
          <a:p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počinio samoubojstvo kad je pao u carevu nemilost i progonstvo</a:t>
            </a:r>
          </a:p>
          <a:p>
            <a:r>
              <a:rPr lang="hr-HR" altLang="sr-Latn-R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Amores</a:t>
            </a:r>
            <a:r>
              <a:rPr lang="hr-HR" alt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IV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posvećene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Likoridi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Lycoris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Glumica u </a:t>
            </a:r>
            <a:r>
              <a:rPr lang="hr-HR" altLang="sr-Latn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mimu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Volumnija </a:t>
            </a:r>
            <a:r>
              <a:rPr lang="hr-HR" altLang="sr-Latn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Kiterida</a:t>
            </a:r>
            <a:endParaRPr lang="hr-HR" alt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Učenost i mitologija</a:t>
            </a:r>
          </a:p>
          <a:p>
            <a:pPr lvl="1"/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Sačuvano samo 9 nepotpunih stihova iz elegije nađene na papirusu u Nubiji</a:t>
            </a:r>
          </a:p>
          <a:p>
            <a:pPr marL="457200" lvl="1" indent="0">
              <a:buNone/>
            </a:pP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altLang="sr-Latn-RS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tristia</a:t>
            </a:r>
            <a:r>
              <a:rPr lang="hr-HR" altLang="sr-Latn-RS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nequit</a:t>
            </a:r>
            <a:r>
              <a:rPr lang="hr-HR" altLang="sr-Latn-RS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altLang="sr-Latn-RS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hr-HR" altLang="sr-Latn-RS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altLang="sr-Latn-RS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altLang="sr-Latn-RS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]a </a:t>
            </a:r>
            <a:r>
              <a:rPr lang="hr-HR" altLang="sr-Latn-RS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Lycori</a:t>
            </a:r>
            <a:r>
              <a:rPr lang="hr-HR" altLang="sr-Latn-RS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endParaRPr lang="hr-HR" altLang="sr-Latn-RS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r-HR" altLang="sr-Latn-RS" sz="2400" i="1" dirty="0" err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prevodio i oponašao Euforiona </a:t>
            </a:r>
          </a:p>
          <a:p>
            <a:pPr lvl="1"/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 s Partenijem i (?) Vergilijem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1101" y="5042225"/>
            <a:ext cx="241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https://66.media.tumblr.com/b7e365fcf38017751e739d824bb5078c/tumblr_njh9ufQU5Q1ryfivao1_500.jpg</a:t>
            </a:r>
          </a:p>
        </p:txBody>
      </p:sp>
    </p:spTree>
    <p:extLst>
      <p:ext uri="{BB962C8B-B14F-4D97-AF65-F5344CB8AC3E}">
        <p14:creationId xmlns:p14="http://schemas.microsoft.com/office/powerpoint/2010/main" val="151689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920" y="154773"/>
            <a:ext cx="8610600" cy="1293028"/>
          </a:xfrm>
        </p:spPr>
        <p:txBody>
          <a:bodyPr/>
          <a:lstStyle/>
          <a:p>
            <a:r>
              <a:rPr lang="hr-HR" altLang="sr-Latn-RS" sz="4400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Albius</a:t>
            </a:r>
            <a:r>
              <a:rPr lang="hr-HR" altLang="sr-Latn-RS" sz="4400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400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Tibullus</a:t>
            </a:r>
            <a:r>
              <a:rPr lang="hr-HR" altLang="sr-Latn-RS" sz="4400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Albije</a:t>
            </a:r>
            <a:r>
              <a:rPr lang="hr-HR" altLang="sr-Latn-R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Tibul</a:t>
            </a:r>
            <a:endParaRPr lang="hr-HR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447801"/>
            <a:ext cx="11765280" cy="5410199"/>
          </a:xfrm>
        </p:spPr>
        <p:txBody>
          <a:bodyPr>
            <a:normAutofit fontScale="92500"/>
          </a:bodyPr>
          <a:lstStyle/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54. rođen u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Gabiju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viteškoj obitelji - 19./18.pr.Kr. na imanju u Laciju</a:t>
            </a:r>
          </a:p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Pripada krugu M. Valerija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Mesale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Korvina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 ga u nekim ratnim pohodima, u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Akvitaniju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na Istok, ali se na Krfu 29. razbolio i vratio u Rim</a:t>
            </a:r>
          </a:p>
          <a:p>
            <a:r>
              <a:rPr lang="hr-HR" altLang="sr-Latn-R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Tibullianum</a:t>
            </a: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elegija u 4 knjige –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Tibulove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prva i druga te dijelovi treće i četvrte</a:t>
            </a:r>
          </a:p>
          <a:p>
            <a:pPr lvl="1"/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su autori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Ligdam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Neera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Sulpicija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Cerint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uz nepoznatog za </a:t>
            </a:r>
            <a:r>
              <a:rPr lang="hr-HR" altLang="sr-Latn-R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Panegirik 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Mesali</a:t>
            </a:r>
            <a:endParaRPr lang="hr-HR" altLang="sr-Latn-R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također iz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Mesalina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kruga</a:t>
            </a:r>
          </a:p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Njegove su ljubavi Delija (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Planija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Nemeza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Glikera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?), mladić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Marat</a:t>
            </a: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o sreći i idiličnom seoskom životu (bijeg od svijeta i težnja za mirom: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amoenus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zlatno doba)</a:t>
            </a:r>
          </a:p>
          <a:p>
            <a:pPr lvl="1"/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puno mitologije; utjecaj </a:t>
            </a:r>
            <a:r>
              <a:rPr lang="hr-HR" altLang="sr-Latn-R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Vergilijevih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Bukolika</a:t>
            </a:r>
            <a:r>
              <a:rPr lang="hr-HR" alt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sr-Latn-R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Georgika</a:t>
            </a:r>
            <a:endParaRPr lang="hr-HR" altLang="sr-Latn-R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Jednostavan, prividno spontan, dotjeran</a:t>
            </a:r>
          </a:p>
        </p:txBody>
      </p:sp>
    </p:spTree>
    <p:extLst>
      <p:ext uri="{BB962C8B-B14F-4D97-AF65-F5344CB8AC3E}">
        <p14:creationId xmlns:p14="http://schemas.microsoft.com/office/powerpoint/2010/main" val="222495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915493"/>
            <a:ext cx="3515360" cy="840907"/>
          </a:xfrm>
        </p:spPr>
        <p:txBody>
          <a:bodyPr>
            <a:normAutofit/>
          </a:bodyPr>
          <a:lstStyle/>
          <a:p>
            <a:r>
              <a:rPr lang="hr-HR" sz="2400" dirty="0"/>
              <a:t>I.  1, 1-8; 45-46; 55-60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0" y="142240"/>
            <a:ext cx="7213600" cy="6614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endParaRPr lang="hr-HR" altLang="sr-Latn-RS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Divitias alius fulvo sibi congerat auro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hr-HR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teneat culti iugera multa soli,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labor adsiduus vicino terreat hoste,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Martia cui somnos classica pulsa fugent: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mea paupertas vita traducat inerti, 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Dum meus adsiduo luceat igne focus.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Ipse seram teneras maturo tempore vites</a:t>
            </a:r>
          </a:p>
          <a:p>
            <a:pPr>
              <a:lnSpc>
                <a:spcPct val="65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Rusticus et facili grandia poma manu; …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 iuvat inmites ventos audire cubantem </a:t>
            </a:r>
          </a:p>
          <a:p>
            <a:pPr>
              <a:lnSpc>
                <a:spcPct val="6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dominam tenero continuisse sinu. </a:t>
            </a:r>
            <a:endParaRPr lang="hr-HR" altLang="sr-Latn-RS" sz="31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retinent vinctum formosae vincla puellae, 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Et sedeo duras ianitor ante fores.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ego laudari curo, mea Delia; tecum 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 modo sim, quaeso segnis inersque vocer. 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spectem, suprema mihi cum venerit hora, </a:t>
            </a:r>
          </a:p>
          <a:p>
            <a:pPr>
              <a:lnSpc>
                <a:spcPct val="60000"/>
              </a:lnSpc>
              <a:buNone/>
            </a:pPr>
            <a:r>
              <a:rPr lang="hr-HR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a-Latn" altLang="sr-Latn-RS" sz="31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teneam moriens deficiente manu.  </a:t>
            </a:r>
            <a:endParaRPr lang="la-Latn" altLang="sr-Latn-R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21195"/>
            <a:ext cx="8610600" cy="1293028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hr-HR" sz="2000" i="1" cap="none" dirty="0">
                <a:solidFill>
                  <a:srgbClr val="ECBD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2000" i="1" cap="none" dirty="0" err="1">
                <a:solidFill>
                  <a:srgbClr val="ECBD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erracotta</a:t>
            </a:r>
            <a:r>
              <a:rPr lang="en-US" sz="2000" i="1" cap="none" dirty="0">
                <a:solidFill>
                  <a:srgbClr val="ECBD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a courting couple, 150-100 BCE</a:t>
            </a:r>
            <a:br>
              <a:rPr lang="hr-HR" sz="2000" i="1" cap="none" dirty="0">
                <a:solidFill>
                  <a:srgbClr val="ECBD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sz="1600" cap="none" dirty="0">
                <a:solidFill>
                  <a:srgbClr val="ECBD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http://www2.cnr.edu/home/sas/araia/ovid3.2.html</a:t>
            </a:r>
            <a:br>
              <a:rPr lang="hr-HR" sz="1600" cap="none" dirty="0">
                <a:solidFill>
                  <a:srgbClr val="ECBD3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120" y="1361440"/>
            <a:ext cx="7198360" cy="551822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Hic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seruitium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uideo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dominamque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libertas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paterna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uale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uror, io, remoue, saeua puella, faces.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caedem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facinus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paranda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Ne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iaceam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clausam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flebilis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domum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(II. 4, 1-2, 6, 21-22)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sr-Latn-RS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curarum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requies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nocte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Lumen,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locis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(III. 19. 11-12)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peccasse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iuuat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uultus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componere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famae</a:t>
            </a:r>
            <a:endParaRPr lang="hr-HR" altLang="sr-Latn-RS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taedet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digno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digna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fuisse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ferar</a:t>
            </a:r>
            <a:r>
              <a:rPr lang="hr-HR" altLang="sr-Latn-RS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(III. 13. 9-10: </a:t>
            </a:r>
            <a:r>
              <a:rPr lang="hr-HR" altLang="sr-Latn-R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Sulpicija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r-HR" altLang="sr-Latn-RS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04480" y="1714223"/>
            <a:ext cx="4287520" cy="5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5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4773"/>
            <a:ext cx="8610600" cy="1293028"/>
          </a:xfrm>
        </p:spPr>
        <p:txBody>
          <a:bodyPr/>
          <a:lstStyle/>
          <a:p>
            <a:r>
              <a:rPr lang="hr-HR" altLang="sr-Latn-RS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Sextus</a:t>
            </a:r>
            <a:r>
              <a:rPr lang="hr-HR" altLang="sr-Latn-RS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i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Propertius</a:t>
            </a:r>
            <a:r>
              <a:rPr lang="hr-HR" altLang="sr-Latn-RS" i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3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Sekst</a:t>
            </a:r>
            <a:r>
              <a:rPr lang="hr-HR" altLang="sr-Latn-RS" sz="3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Propercije</a:t>
            </a:r>
            <a:endParaRPr lang="hr-HR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67840"/>
            <a:ext cx="11805920" cy="5090160"/>
          </a:xfrm>
        </p:spPr>
        <p:txBody>
          <a:bodyPr>
            <a:noAutofit/>
          </a:bodyPr>
          <a:lstStyle/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49. u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Asiziju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nakon 16. pr.Kr.</a:t>
            </a:r>
          </a:p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i ostali, mlad dolazi u Rim, pripada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Mecenatovom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krugu (nakon izdanja</a:t>
            </a:r>
            <a:r>
              <a:rPr lang="hr-HR" altLang="sr-Latn-R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knjige)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vjerojatno oženjen</a:t>
            </a:r>
          </a:p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Ljubav mu je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Cintija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(Hostija), obrazovana žena (poput hetere)</a:t>
            </a:r>
          </a:p>
          <a:p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Sačuvane su 92 elegije u 4 knjige:</a:t>
            </a: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- 22 elegije, 33-28. g.,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Monóbiblos</a:t>
            </a: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- 34 elegije, 28-25. g.; odbacivanje (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recusatio</a:t>
            </a:r>
            <a:r>
              <a:rPr lang="hr-HR" altLang="sr-Latn-R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epike, pohvale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princepsu</a:t>
            </a:r>
            <a:endParaRPr lang="hr-HR" alt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- 25 elegija, 24-22. g.; raskid s </a:t>
            </a:r>
            <a:r>
              <a:rPr lang="hr-HR" altLang="sr-Latn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Cintijom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sve više rimskog domoljublja i politike</a:t>
            </a:r>
          </a:p>
          <a:p>
            <a:pPr lvl="1"/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- 11 elegija, 21-16. g.; rimske elegije o tradiciji;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regina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elegiarum</a:t>
            </a:r>
            <a:r>
              <a:rPr lang="hr-HR" altLang="sr-Latn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(11); o bračnoj ljubavi</a:t>
            </a:r>
          </a:p>
          <a:p>
            <a:pPr lvl="2"/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Cintija se vraća kao simbol poroka i kao podsjetnik na ljubav</a:t>
            </a:r>
          </a:p>
        </p:txBody>
      </p:sp>
    </p:spTree>
    <p:extLst>
      <p:ext uri="{BB962C8B-B14F-4D97-AF65-F5344CB8AC3E}">
        <p14:creationId xmlns:p14="http://schemas.microsoft.com/office/powerpoint/2010/main" val="49460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091381"/>
          </a:xfrm>
        </p:spPr>
        <p:txBody>
          <a:bodyPr/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9" y="1740310"/>
            <a:ext cx="11533238" cy="4837471"/>
          </a:xfrm>
        </p:spPr>
        <p:txBody>
          <a:bodyPr>
            <a:normAutofit/>
          </a:bodyPr>
          <a:lstStyle/>
          <a:p>
            <a:r>
              <a:rPr lang="hr-HR" sz="2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Ponos u ponižavajućem odnosu; uživanje u patnji; obilna uporaba mitološke građe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igrarija i predstava</a:t>
            </a:r>
            <a:endParaRPr lang="hr-HR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Mitologija (utjecaj helenističkog pjesništva, osobito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Kalimaha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Unutar afere: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foedus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castitas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fides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lvl="1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rimske žene (nestvarno)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Bračna ljubav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Domoljubna tematika</a:t>
            </a:r>
          </a:p>
          <a:p>
            <a:pPr lvl="1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Vergilija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Augustove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obnove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Sintaktički zahtjevniji jezik, učenije i emocionalnije</a:t>
            </a:r>
          </a:p>
        </p:txBody>
      </p:sp>
    </p:spTree>
    <p:extLst>
      <p:ext uri="{BB962C8B-B14F-4D97-AF65-F5344CB8AC3E}">
        <p14:creationId xmlns:p14="http://schemas.microsoft.com/office/powerpoint/2010/main" val="355015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079"/>
            <a:ext cx="12272233" cy="275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680" y="2748281"/>
            <a:ext cx="3820698" cy="1356359"/>
          </a:xfrm>
        </p:spPr>
        <p:txBody>
          <a:bodyPr>
            <a:normAutofit/>
          </a:bodyPr>
          <a:lstStyle/>
          <a:p>
            <a:r>
              <a:rPr lang="hr-HR" sz="3200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Natpisi iz Pompeja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104640"/>
            <a:ext cx="11099800" cy="275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Ov. 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Amores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I.8, 77-78;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El.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IV.5, 47-48</a:t>
            </a:r>
          </a:p>
          <a:p>
            <a:pPr marL="0" indent="0">
              <a:buNone/>
            </a:pPr>
            <a:endParaRPr lang="hr-HR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discedere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tempus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si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afuerit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crede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redibit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hr-HR" sz="28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(II. 5, 9-10 = CIL IV 4491)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" y="2748281"/>
            <a:ext cx="1109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https://pompeiinetworks.wordpress.com/tag/propertius/</a:t>
            </a:r>
          </a:p>
        </p:txBody>
      </p:sp>
    </p:spTree>
    <p:extLst>
      <p:ext uri="{BB962C8B-B14F-4D97-AF65-F5344CB8AC3E}">
        <p14:creationId xmlns:p14="http://schemas.microsoft.com/office/powerpoint/2010/main" val="37163161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1378</TotalTime>
  <Words>849</Words>
  <Application>Microsoft Office PowerPoint</Application>
  <PresentationFormat>Widescreen</PresentationFormat>
  <Paragraphs>143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Baskerville Old Face</vt:lpstr>
      <vt:lpstr>Book Antiqua</vt:lpstr>
      <vt:lpstr>Calibri</vt:lpstr>
      <vt:lpstr>Century Gothic</vt:lpstr>
      <vt:lpstr>Times New Roman</vt:lpstr>
      <vt:lpstr>Wingdings</vt:lpstr>
      <vt:lpstr>Vapor Trail</vt:lpstr>
      <vt:lpstr>Rimska elegija</vt:lpstr>
      <vt:lpstr>Ljubavna Elegija</vt:lpstr>
      <vt:lpstr>Gaius Cornelius Gallus Gaj Kornelije Gal</vt:lpstr>
      <vt:lpstr>Albius Tibullus  Albije Tibul</vt:lpstr>
      <vt:lpstr>I.  1, 1-8; 45-46; 55-60</vt:lpstr>
      <vt:lpstr>Terracotta of a courting couple, 150-100 BCE http://www2.cnr.edu/home/sas/araia/ovid3.2.html </vt:lpstr>
      <vt:lpstr>Sextus Propertius  Sekst Propercije</vt:lpstr>
      <vt:lpstr>PowerPoint Presentation</vt:lpstr>
      <vt:lpstr>Natpisi iz Pompeja</vt:lpstr>
      <vt:lpstr>[I.1,1-8], [I.12.19-20]</vt:lpstr>
      <vt:lpstr>recusatio</vt:lpstr>
      <vt:lpstr>Ovidije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elegija</dc:title>
  <dc:creator>Maja</dc:creator>
  <cp:lastModifiedBy>mrmat</cp:lastModifiedBy>
  <cp:revision>111</cp:revision>
  <dcterms:created xsi:type="dcterms:W3CDTF">2016-11-23T21:15:50Z</dcterms:created>
  <dcterms:modified xsi:type="dcterms:W3CDTF">2019-12-11T12:57:04Z</dcterms:modified>
</cp:coreProperties>
</file>