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63" r:id="rId2"/>
    <p:sldMasterId id="2147483677" r:id="rId3"/>
  </p:sldMasterIdLst>
  <p:notesMasterIdLst>
    <p:notesMasterId r:id="rId44"/>
  </p:notesMasterIdLst>
  <p:sldIdLst>
    <p:sldId id="256" r:id="rId4"/>
    <p:sldId id="257" r:id="rId5"/>
    <p:sldId id="281" r:id="rId6"/>
    <p:sldId id="305" r:id="rId7"/>
    <p:sldId id="258" r:id="rId8"/>
    <p:sldId id="303" r:id="rId9"/>
    <p:sldId id="259" r:id="rId10"/>
    <p:sldId id="269" r:id="rId11"/>
    <p:sldId id="270" r:id="rId12"/>
    <p:sldId id="271" r:id="rId13"/>
    <p:sldId id="317" r:id="rId14"/>
    <p:sldId id="277" r:id="rId15"/>
    <p:sldId id="276" r:id="rId16"/>
    <p:sldId id="260" r:id="rId17"/>
    <p:sldId id="273" r:id="rId18"/>
    <p:sldId id="264" r:id="rId19"/>
    <p:sldId id="272" r:id="rId20"/>
    <p:sldId id="275" r:id="rId21"/>
    <p:sldId id="278" r:id="rId22"/>
    <p:sldId id="265" r:id="rId23"/>
    <p:sldId id="266" r:id="rId24"/>
    <p:sldId id="283" r:id="rId25"/>
    <p:sldId id="284" r:id="rId26"/>
    <p:sldId id="304" r:id="rId27"/>
    <p:sldId id="280" r:id="rId28"/>
    <p:sldId id="287" r:id="rId29"/>
    <p:sldId id="288" r:id="rId30"/>
    <p:sldId id="306" r:id="rId31"/>
    <p:sldId id="307" r:id="rId32"/>
    <p:sldId id="308" r:id="rId33"/>
    <p:sldId id="309" r:id="rId34"/>
    <p:sldId id="310" r:id="rId35"/>
    <p:sldId id="311" r:id="rId36"/>
    <p:sldId id="312" r:id="rId37"/>
    <p:sldId id="313" r:id="rId38"/>
    <p:sldId id="314" r:id="rId39"/>
    <p:sldId id="299" r:id="rId40"/>
    <p:sldId id="315" r:id="rId41"/>
    <p:sldId id="316" r:id="rId42"/>
    <p:sldId id="302" r:id="rId43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5pPr>
    <a:lvl6pPr marL="2286000" algn="l" defTabSz="914400" rtl="0" eaLnBrk="1" latinLnBrk="0" hangingPunct="1">
      <a:defRPr sz="5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6pPr>
    <a:lvl7pPr marL="2743200" algn="l" defTabSz="914400" rtl="0" eaLnBrk="1" latinLnBrk="0" hangingPunct="1">
      <a:defRPr sz="5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7pPr>
    <a:lvl8pPr marL="3200400" algn="l" defTabSz="914400" rtl="0" eaLnBrk="1" latinLnBrk="0" hangingPunct="1">
      <a:defRPr sz="5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8pPr>
    <a:lvl9pPr marL="3657600" algn="l" defTabSz="914400" rtl="0" eaLnBrk="1" latinLnBrk="0" hangingPunct="1">
      <a:defRPr sz="5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j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997" autoAdjust="0"/>
    <p:restoredTop sz="86414" autoAdjust="0"/>
  </p:normalViewPr>
  <p:slideViewPr>
    <p:cSldViewPr>
      <p:cViewPr varScale="1">
        <p:scale>
          <a:sx n="70" d="100"/>
          <a:sy n="70" d="100"/>
        </p:scale>
        <p:origin x="19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96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8563188A-5F01-4EBF-B415-8973BCEF919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hr-HR" altLang="en-US"/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73EA0DE4-4155-4284-A66A-266868A8152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hr-HR" altLang="en-US"/>
          </a:p>
        </p:txBody>
      </p:sp>
      <p:sp>
        <p:nvSpPr>
          <p:cNvPr id="19460" name="Rectangle 4">
            <a:extLst>
              <a:ext uri="{FF2B5EF4-FFF2-40B4-BE49-F238E27FC236}">
                <a16:creationId xmlns:a16="http://schemas.microsoft.com/office/drawing/2014/main" id="{F57B3E75-7B9D-457E-8659-39F13009B19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7109" name="Rectangle 5">
            <a:extLst>
              <a:ext uri="{FF2B5EF4-FFF2-40B4-BE49-F238E27FC236}">
                <a16:creationId xmlns:a16="http://schemas.microsoft.com/office/drawing/2014/main" id="{90623FF8-90D5-4125-9BC5-020309D706F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en-US" noProof="0"/>
              <a:t>Click to edit Master text styles</a:t>
            </a:r>
          </a:p>
          <a:p>
            <a:pPr lvl="1"/>
            <a:r>
              <a:rPr lang="hr-HR" altLang="en-US" noProof="0"/>
              <a:t>Second level</a:t>
            </a:r>
          </a:p>
          <a:p>
            <a:pPr lvl="2"/>
            <a:r>
              <a:rPr lang="hr-HR" altLang="en-US" noProof="0"/>
              <a:t>Third level</a:t>
            </a:r>
          </a:p>
          <a:p>
            <a:pPr lvl="3"/>
            <a:r>
              <a:rPr lang="hr-HR" altLang="en-US" noProof="0"/>
              <a:t>Fourth level</a:t>
            </a:r>
          </a:p>
          <a:p>
            <a:pPr lvl="4"/>
            <a:r>
              <a:rPr lang="hr-HR" altLang="en-US" noProof="0"/>
              <a:t>Fifth level</a:t>
            </a:r>
          </a:p>
        </p:txBody>
      </p:sp>
      <p:sp>
        <p:nvSpPr>
          <p:cNvPr id="47110" name="Rectangle 6">
            <a:extLst>
              <a:ext uri="{FF2B5EF4-FFF2-40B4-BE49-F238E27FC236}">
                <a16:creationId xmlns:a16="http://schemas.microsoft.com/office/drawing/2014/main" id="{4D5FBBD6-4F68-4977-9382-1D5F858E34B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hr-HR" altLang="en-US"/>
          </a:p>
        </p:txBody>
      </p:sp>
      <p:sp>
        <p:nvSpPr>
          <p:cNvPr id="47111" name="Rectangle 7">
            <a:extLst>
              <a:ext uri="{FF2B5EF4-FFF2-40B4-BE49-F238E27FC236}">
                <a16:creationId xmlns:a16="http://schemas.microsoft.com/office/drawing/2014/main" id="{27E15F67-715D-4F63-B438-BB924FE909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314A9E57-8CCA-44EB-8E85-050657131D3B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DC024473-769F-4319-A536-8C8B30C2E4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09DE0E6-FE63-442A-912A-3F79E7D7B74A}" type="slidenum">
              <a:rPr lang="hr-HR" altLang="en-US"/>
              <a:pPr>
                <a:spcBef>
                  <a:spcPct val="0"/>
                </a:spcBef>
              </a:pPr>
              <a:t>1</a:t>
            </a:fld>
            <a:endParaRPr lang="hr-HR" altLang="en-US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133BFAFD-AA60-4ED4-83E6-A01ECAD0C1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39385074-61EB-43DB-BA8D-FFA62FB9AF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0C03466A-D246-4ECA-9721-FF59AF878B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69FF522-D27F-4264-B4C5-53134F86A1E2}" type="slidenum">
              <a:rPr lang="hr-HR" altLang="en-US"/>
              <a:pPr>
                <a:spcBef>
                  <a:spcPct val="0"/>
                </a:spcBef>
              </a:pPr>
              <a:t>12</a:t>
            </a:fld>
            <a:endParaRPr lang="hr-HR" altLang="en-US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04B2BC16-D461-4330-BAFB-F85AD22244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6E5042B6-CDDF-47DB-984D-9603225EB0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DF0A7BD2-1539-4DCF-B43F-398DBBDF69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8110744-4EC5-466E-AE75-A9EB82FCEA55}" type="slidenum">
              <a:rPr lang="hr-HR" altLang="en-US"/>
              <a:pPr>
                <a:spcBef>
                  <a:spcPct val="0"/>
                </a:spcBef>
              </a:pPr>
              <a:t>13</a:t>
            </a:fld>
            <a:endParaRPr lang="hr-HR" altLang="en-US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E6A6D17D-0000-476F-8AB9-6145B4B85A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B549CADB-E015-4524-B1F8-4C7E2C2154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4B953DF4-B931-4C32-BABB-CA2652D7AE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DFF2061-812E-4652-AFB2-DA17948EA6BD}" type="slidenum">
              <a:rPr lang="hr-HR" altLang="en-US"/>
              <a:pPr>
                <a:spcBef>
                  <a:spcPct val="0"/>
                </a:spcBef>
              </a:pPr>
              <a:t>14</a:t>
            </a:fld>
            <a:endParaRPr lang="hr-HR" altLang="en-US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CFD58E77-A45A-4D72-B001-2B846F3228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21384A12-B968-4D4E-87E7-9BEE1129CA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F1BE1D60-EB07-4D45-B54D-BDD03253C8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67DCDA2-CF31-45C3-9896-CA086D91923C}" type="slidenum">
              <a:rPr lang="hr-HR" altLang="en-US"/>
              <a:pPr>
                <a:spcBef>
                  <a:spcPct val="0"/>
                </a:spcBef>
              </a:pPr>
              <a:t>15</a:t>
            </a:fld>
            <a:endParaRPr lang="hr-HR" altLang="en-US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645FC0E2-FAF5-46D8-BF9F-C3F9786D96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0E8344A1-D291-470A-8DD8-4FC4AA5F83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758ED025-DC9D-4D6C-ADD5-747D99F2AB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CFA979C-2D9F-45E9-B2D2-4AC5E028904C}" type="slidenum">
              <a:rPr lang="hr-HR" altLang="en-US"/>
              <a:pPr>
                <a:spcBef>
                  <a:spcPct val="0"/>
                </a:spcBef>
              </a:pPr>
              <a:t>16</a:t>
            </a:fld>
            <a:endParaRPr lang="hr-HR" altLang="en-US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021998BA-5F88-4FE7-9951-860A1BA993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90249C0A-6BDF-4584-851A-71D7568C83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EB8B9C22-E9A5-4109-9582-3A3AF8DAD8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4AE3A77-14C8-4462-B6F4-9E9BCF7343FD}" type="slidenum">
              <a:rPr lang="hr-HR" altLang="en-US"/>
              <a:pPr>
                <a:spcBef>
                  <a:spcPct val="0"/>
                </a:spcBef>
              </a:pPr>
              <a:t>17</a:t>
            </a:fld>
            <a:endParaRPr lang="hr-HR" altLang="en-US"/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ABBE0BC0-8003-4D70-B079-42F994A1B8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CD539A47-5EDD-4AF1-B645-377CF20018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D78465DE-A988-4AEB-AB98-18A785CF5C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4246D43-2CDE-4348-9555-107B1D4942F8}" type="slidenum">
              <a:rPr lang="hr-HR" altLang="en-US"/>
              <a:pPr>
                <a:spcBef>
                  <a:spcPct val="0"/>
                </a:spcBef>
              </a:pPr>
              <a:t>18</a:t>
            </a:fld>
            <a:endParaRPr lang="hr-HR" altLang="en-US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0E042C08-4D18-44DF-AA3C-475237E91E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01983AD6-8896-4E48-9A35-EFF82655B7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76BFEE02-7F70-451C-B11F-EED2539205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C8D490D-005E-4D5B-BB87-D9610AFC986F}" type="slidenum">
              <a:rPr lang="hr-HR" altLang="en-US"/>
              <a:pPr>
                <a:spcBef>
                  <a:spcPct val="0"/>
                </a:spcBef>
              </a:pPr>
              <a:t>19</a:t>
            </a:fld>
            <a:endParaRPr lang="hr-HR" altLang="en-US"/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E0E97BFD-1393-425A-886E-CE47A2B004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6B2F30E7-1B8D-4E6D-8597-68DE85F8FD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A9C0B46D-E3B6-4B71-8011-F0E55EA73E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718F55D-134C-43BB-9060-DF4395D73063}" type="slidenum">
              <a:rPr lang="hr-HR" altLang="en-US"/>
              <a:pPr>
                <a:spcBef>
                  <a:spcPct val="0"/>
                </a:spcBef>
              </a:pPr>
              <a:t>20</a:t>
            </a:fld>
            <a:endParaRPr lang="hr-HR" altLang="en-US"/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02F44413-CAD7-4775-8569-5E6D293FA4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4BA66A72-A525-4136-B53C-73CC35B721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AC1D15B1-73AE-4DA8-A791-C4781BCD3F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E776204-6E08-44B9-A21B-89A4A55C4F40}" type="slidenum">
              <a:rPr lang="hr-HR" altLang="en-US"/>
              <a:pPr>
                <a:spcBef>
                  <a:spcPct val="0"/>
                </a:spcBef>
              </a:pPr>
              <a:t>21</a:t>
            </a:fld>
            <a:endParaRPr lang="hr-HR" altLang="en-US"/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3C425C33-873C-4F91-88D2-6AA5CCD8F8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764B134B-F94F-4168-B4DF-DA27647E8A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71724AB8-EF2D-485B-941F-E4DB662F4A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E315322-4C59-4B45-AD71-95CD76CE171C}" type="slidenum">
              <a:rPr lang="hr-HR" altLang="en-US"/>
              <a:pPr>
                <a:spcBef>
                  <a:spcPct val="0"/>
                </a:spcBef>
              </a:pPr>
              <a:t>2</a:t>
            </a:fld>
            <a:endParaRPr lang="hr-HR" altLang="en-US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87CA3533-1391-4F1E-BE06-3C76706550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39AE7F4D-97B1-49CF-94C1-D3F7A75F40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BBB31C31-A161-49DC-8C1B-75194823F0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23869E5-61D1-464A-B03C-6BB1D446A0CE}" type="slidenum">
              <a:rPr lang="hr-HR" altLang="en-US"/>
              <a:pPr>
                <a:spcBef>
                  <a:spcPct val="0"/>
                </a:spcBef>
              </a:pPr>
              <a:t>22</a:t>
            </a:fld>
            <a:endParaRPr lang="hr-HR" altLang="en-US"/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29F62081-2B96-498E-B863-6703912D1B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C168C299-EF13-4FBE-BB0B-22DD508029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id="{5B268D35-7B75-4D94-974F-364D069F72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EE2171F-ABF3-4B82-AB8E-F5C7FC2A2A15}" type="slidenum">
              <a:rPr lang="hr-HR" altLang="en-US"/>
              <a:pPr>
                <a:spcBef>
                  <a:spcPct val="0"/>
                </a:spcBef>
              </a:pPr>
              <a:t>23</a:t>
            </a:fld>
            <a:endParaRPr lang="hr-HR" altLang="en-US"/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F288F714-A2D7-4B6E-99E2-AF3BBADE5F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D383E3BD-29D3-414D-A4D5-FAF2BF0318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748AC02B-0C41-4B6B-BF99-E59DAEBC14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0F6626B-199A-4B48-97D5-AF6AF41F7D5C}" type="slidenum">
              <a:rPr lang="hr-HR" altLang="sr-Latn-R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24</a:t>
            </a:fld>
            <a:endParaRPr lang="hr-HR" altLang="sr-Latn-RS">
              <a:solidFill>
                <a:srgbClr val="000000"/>
              </a:solidFill>
            </a:endParaRPr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9EDEF135-D834-4E74-BFC3-8C16959DE2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7F43EAFF-5ABE-443E-A5D8-DB35CB9172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sr-Latn-R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>
            <a:extLst>
              <a:ext uri="{FF2B5EF4-FFF2-40B4-BE49-F238E27FC236}">
                <a16:creationId xmlns:a16="http://schemas.microsoft.com/office/drawing/2014/main" id="{F55247A9-6AD5-4D54-86A7-DB40492033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FC47A53-9D68-4BB8-8D46-0A134D402213}" type="slidenum">
              <a:rPr lang="hr-HR" altLang="en-US"/>
              <a:pPr>
                <a:spcBef>
                  <a:spcPct val="0"/>
                </a:spcBef>
              </a:pPr>
              <a:t>25</a:t>
            </a:fld>
            <a:endParaRPr lang="hr-HR" altLang="en-US"/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3894A833-EDD9-459A-9084-4CCC3DCF59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551A4636-1957-4C4E-8204-DF3CB89CD7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E9205625-20F0-4FCF-8E3E-3D817500B0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FEC2303-FDBC-4AAA-A643-7C16181607B0}" type="slidenum">
              <a:rPr lang="hr-HR" altLang="en-US"/>
              <a:pPr>
                <a:spcBef>
                  <a:spcPct val="0"/>
                </a:spcBef>
              </a:pPr>
              <a:t>26</a:t>
            </a:fld>
            <a:endParaRPr lang="hr-HR" altLang="en-US"/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7D60EB99-54B8-4F33-BA1C-AEB6956310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C2CC84EB-D6C3-4375-849C-CC0064B6AF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78724696-B069-4CAE-AF79-C1584FBF77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C219BAF-360A-4E61-8322-867CA4881F23}" type="slidenum">
              <a:rPr lang="hr-HR" altLang="en-US"/>
              <a:pPr>
                <a:spcBef>
                  <a:spcPct val="0"/>
                </a:spcBef>
              </a:pPr>
              <a:t>27</a:t>
            </a:fld>
            <a:endParaRPr lang="hr-HR" altLang="en-US"/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0D1FF38F-1795-4195-AFA4-1A0E843F0A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7A1B89FD-7872-4E49-9E70-C0A722D3D0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>
            <a:extLst>
              <a:ext uri="{FF2B5EF4-FFF2-40B4-BE49-F238E27FC236}">
                <a16:creationId xmlns:a16="http://schemas.microsoft.com/office/drawing/2014/main" id="{51CAF789-F9CF-416F-BF6D-4C552857E3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2F48241-44B5-4992-9977-B750162AEDD3}" type="slidenum">
              <a:rPr lang="hr-HR" altLang="sr-Latn-RS"/>
              <a:pPr>
                <a:spcBef>
                  <a:spcPct val="0"/>
                </a:spcBef>
              </a:pPr>
              <a:t>28</a:t>
            </a:fld>
            <a:endParaRPr lang="hr-HR" altLang="sr-Latn-RS"/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A7C6A615-EB44-4D63-9758-C427B09642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BFF3279B-A708-4C31-A4DE-1DE46F5916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r-HR" altLang="sr-Latn-R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>
            <a:extLst>
              <a:ext uri="{FF2B5EF4-FFF2-40B4-BE49-F238E27FC236}">
                <a16:creationId xmlns:a16="http://schemas.microsoft.com/office/drawing/2014/main" id="{A29782DD-5363-4BC6-B715-EFFE8238EA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636EA23-A247-4F28-BC80-3C9BDA0ECE92}" type="slidenum">
              <a:rPr lang="hr-HR" altLang="sr-Latn-RS"/>
              <a:pPr>
                <a:spcBef>
                  <a:spcPct val="0"/>
                </a:spcBef>
              </a:pPr>
              <a:t>29</a:t>
            </a:fld>
            <a:endParaRPr lang="hr-HR" altLang="sr-Latn-RS"/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6CCCA28B-B0B8-401B-B477-AEFE2D1B11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317DB365-4438-431D-9483-BE4D505A66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r-HR" altLang="sr-Latn-R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:a16="http://schemas.microsoft.com/office/drawing/2014/main" id="{D84C59AE-80B7-47CE-AB67-0113134776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4F40264-B833-421A-A06E-E95E049F93A6}" type="slidenum">
              <a:rPr lang="hr-HR" altLang="sr-Latn-RS"/>
              <a:pPr>
                <a:spcBef>
                  <a:spcPct val="0"/>
                </a:spcBef>
              </a:pPr>
              <a:t>30</a:t>
            </a:fld>
            <a:endParaRPr lang="hr-HR" altLang="sr-Latn-RS"/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FA2DCA0E-4048-439A-95C9-CB87CA8D58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4" name="Rectangle 3">
            <a:extLst>
              <a:ext uri="{FF2B5EF4-FFF2-40B4-BE49-F238E27FC236}">
                <a16:creationId xmlns:a16="http://schemas.microsoft.com/office/drawing/2014/main" id="{8654A1E2-4790-48D7-9AF1-A80A87885C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r-HR" altLang="sr-Latn-R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>
            <a:extLst>
              <a:ext uri="{FF2B5EF4-FFF2-40B4-BE49-F238E27FC236}">
                <a16:creationId xmlns:a16="http://schemas.microsoft.com/office/drawing/2014/main" id="{A4D8F0B5-FBCE-40D5-94F8-345B894D7A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12020A1-D05D-4D10-A143-55944AD715A0}" type="slidenum">
              <a:rPr lang="hr-HR" altLang="sr-Latn-RS"/>
              <a:pPr>
                <a:spcBef>
                  <a:spcPct val="0"/>
                </a:spcBef>
              </a:pPr>
              <a:t>31</a:t>
            </a:fld>
            <a:endParaRPr lang="hr-HR" altLang="sr-Latn-RS"/>
          </a:p>
        </p:txBody>
      </p:sp>
      <p:sp>
        <p:nvSpPr>
          <p:cNvPr id="83971" name="Rectangle 2">
            <a:extLst>
              <a:ext uri="{FF2B5EF4-FFF2-40B4-BE49-F238E27FC236}">
                <a16:creationId xmlns:a16="http://schemas.microsoft.com/office/drawing/2014/main" id="{62B77A15-F118-4510-928A-2C4EBB53D1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2" name="Rectangle 3">
            <a:extLst>
              <a:ext uri="{FF2B5EF4-FFF2-40B4-BE49-F238E27FC236}">
                <a16:creationId xmlns:a16="http://schemas.microsoft.com/office/drawing/2014/main" id="{0D9D7F6B-DA49-42BC-A041-6BF54B0AF2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r-HR" altLang="sr-Latn-R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45DA9551-DB0B-4AAB-B111-E3E45F900C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282D748-9097-4434-A327-3974F37D22C5}" type="slidenum">
              <a:rPr lang="hr-HR" altLang="en-US"/>
              <a:pPr>
                <a:spcBef>
                  <a:spcPct val="0"/>
                </a:spcBef>
              </a:pPr>
              <a:t>3</a:t>
            </a:fld>
            <a:endParaRPr lang="hr-HR" altLang="en-US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FC9AF867-050D-4C73-BED6-ECF12E0B08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A6787B24-1F6E-4343-B1F1-F4FB061C2F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>
            <a:extLst>
              <a:ext uri="{FF2B5EF4-FFF2-40B4-BE49-F238E27FC236}">
                <a16:creationId xmlns:a16="http://schemas.microsoft.com/office/drawing/2014/main" id="{2A799488-20EC-4603-9189-03772AC0D8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63E323B-F81E-40E2-80E5-788E2B7D14B8}" type="slidenum">
              <a:rPr lang="hr-HR" altLang="sr-Latn-RS"/>
              <a:pPr>
                <a:spcBef>
                  <a:spcPct val="0"/>
                </a:spcBef>
              </a:pPr>
              <a:t>32</a:t>
            </a:fld>
            <a:endParaRPr lang="hr-HR" altLang="sr-Latn-RS"/>
          </a:p>
        </p:txBody>
      </p:sp>
      <p:sp>
        <p:nvSpPr>
          <p:cNvPr id="86019" name="Rectangle 2">
            <a:extLst>
              <a:ext uri="{FF2B5EF4-FFF2-40B4-BE49-F238E27FC236}">
                <a16:creationId xmlns:a16="http://schemas.microsoft.com/office/drawing/2014/main" id="{BF3C1E76-ADAB-424A-944F-0AECF732A5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20" name="Rectangle 3">
            <a:extLst>
              <a:ext uri="{FF2B5EF4-FFF2-40B4-BE49-F238E27FC236}">
                <a16:creationId xmlns:a16="http://schemas.microsoft.com/office/drawing/2014/main" id="{20964606-F501-4E6F-9C42-E826283239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r-HR" altLang="sr-Latn-R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>
            <a:extLst>
              <a:ext uri="{FF2B5EF4-FFF2-40B4-BE49-F238E27FC236}">
                <a16:creationId xmlns:a16="http://schemas.microsoft.com/office/drawing/2014/main" id="{6A8EF462-3849-4C76-A7AE-1A6B54891C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B9F4C93-9926-4D8B-BFAF-66933D685E14}" type="slidenum">
              <a:rPr lang="hr-HR" altLang="sr-Latn-RS"/>
              <a:pPr>
                <a:spcBef>
                  <a:spcPct val="0"/>
                </a:spcBef>
              </a:pPr>
              <a:t>33</a:t>
            </a:fld>
            <a:endParaRPr lang="hr-HR" altLang="sr-Latn-RS"/>
          </a:p>
        </p:txBody>
      </p:sp>
      <p:sp>
        <p:nvSpPr>
          <p:cNvPr id="88067" name="Rectangle 2">
            <a:extLst>
              <a:ext uri="{FF2B5EF4-FFF2-40B4-BE49-F238E27FC236}">
                <a16:creationId xmlns:a16="http://schemas.microsoft.com/office/drawing/2014/main" id="{0B8BC5F7-E0D9-4265-8238-624AED6D16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8" name="Rectangle 3">
            <a:extLst>
              <a:ext uri="{FF2B5EF4-FFF2-40B4-BE49-F238E27FC236}">
                <a16:creationId xmlns:a16="http://schemas.microsoft.com/office/drawing/2014/main" id="{2090641F-C489-40E1-BC51-EFF0F01734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r-HR" altLang="sr-Latn-R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4D13F7C6-0E79-40B4-B5F1-5B6E01E43F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F3FFA72-D7D2-4F64-B58E-90837D135A59}" type="slidenum">
              <a:rPr lang="hr-HR" altLang="sr-Latn-RS"/>
              <a:pPr>
                <a:spcBef>
                  <a:spcPct val="0"/>
                </a:spcBef>
              </a:pPr>
              <a:t>34</a:t>
            </a:fld>
            <a:endParaRPr lang="hr-HR" altLang="sr-Latn-RS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DEC040AC-8471-4C4C-92CF-83D794D7B2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931980BE-000B-46D2-89E5-4CE961F6C2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r-HR" altLang="sr-Latn-R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>
            <a:extLst>
              <a:ext uri="{FF2B5EF4-FFF2-40B4-BE49-F238E27FC236}">
                <a16:creationId xmlns:a16="http://schemas.microsoft.com/office/drawing/2014/main" id="{EE5EC58E-AAAE-4997-AB29-3302A17E0E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ED5DB80-E223-4794-B3B5-7AE5BF7210FF}" type="slidenum">
              <a:rPr lang="hr-HR" altLang="sr-Latn-RS"/>
              <a:pPr>
                <a:spcBef>
                  <a:spcPct val="0"/>
                </a:spcBef>
              </a:pPr>
              <a:t>35</a:t>
            </a:fld>
            <a:endParaRPr lang="hr-HR" altLang="sr-Latn-RS"/>
          </a:p>
        </p:txBody>
      </p:sp>
      <p:sp>
        <p:nvSpPr>
          <p:cNvPr id="92163" name="Rectangle 2">
            <a:extLst>
              <a:ext uri="{FF2B5EF4-FFF2-40B4-BE49-F238E27FC236}">
                <a16:creationId xmlns:a16="http://schemas.microsoft.com/office/drawing/2014/main" id="{5AAC9967-9888-4B0E-B6E6-D30855D554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4" name="Rectangle 3">
            <a:extLst>
              <a:ext uri="{FF2B5EF4-FFF2-40B4-BE49-F238E27FC236}">
                <a16:creationId xmlns:a16="http://schemas.microsoft.com/office/drawing/2014/main" id="{87E88A33-EFDD-48EF-A7DE-572DA49023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r-HR" altLang="sr-Latn-R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>
            <a:extLst>
              <a:ext uri="{FF2B5EF4-FFF2-40B4-BE49-F238E27FC236}">
                <a16:creationId xmlns:a16="http://schemas.microsoft.com/office/drawing/2014/main" id="{54413C36-2059-4407-A023-43A386969A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0C3ACA3-2A4A-4FEC-870E-DEB18C2A162F}" type="slidenum">
              <a:rPr lang="hr-HR" altLang="sr-Latn-RS"/>
              <a:pPr>
                <a:spcBef>
                  <a:spcPct val="0"/>
                </a:spcBef>
              </a:pPr>
              <a:t>36</a:t>
            </a:fld>
            <a:endParaRPr lang="hr-HR" altLang="sr-Latn-RS"/>
          </a:p>
        </p:txBody>
      </p:sp>
      <p:sp>
        <p:nvSpPr>
          <p:cNvPr id="94211" name="Rectangle 2">
            <a:extLst>
              <a:ext uri="{FF2B5EF4-FFF2-40B4-BE49-F238E27FC236}">
                <a16:creationId xmlns:a16="http://schemas.microsoft.com/office/drawing/2014/main" id="{FA78540D-5705-4557-96C7-2CB3B9129A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2" name="Rectangle 3">
            <a:extLst>
              <a:ext uri="{FF2B5EF4-FFF2-40B4-BE49-F238E27FC236}">
                <a16:creationId xmlns:a16="http://schemas.microsoft.com/office/drawing/2014/main" id="{5AF305B5-1A24-47C5-9722-5801C768B1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r-HR" altLang="sr-Latn-R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>
            <a:extLst>
              <a:ext uri="{FF2B5EF4-FFF2-40B4-BE49-F238E27FC236}">
                <a16:creationId xmlns:a16="http://schemas.microsoft.com/office/drawing/2014/main" id="{5C2F1977-E0F6-4F10-A69D-0A5733C7E7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E789DED-9414-4DC6-959D-EFA97EDB3FEF}" type="slidenum">
              <a:rPr lang="hr-HR" altLang="en-US"/>
              <a:pPr>
                <a:spcBef>
                  <a:spcPct val="0"/>
                </a:spcBef>
              </a:pPr>
              <a:t>37</a:t>
            </a:fld>
            <a:endParaRPr lang="hr-HR" altLang="en-US"/>
          </a:p>
        </p:txBody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id="{E3BA7DFE-87C4-4099-9136-6B3AB3458E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>
            <a:extLst>
              <a:ext uri="{FF2B5EF4-FFF2-40B4-BE49-F238E27FC236}">
                <a16:creationId xmlns:a16="http://schemas.microsoft.com/office/drawing/2014/main" id="{A3AEA926-B5B9-4387-B2EC-E1724C3D24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>
            <a:extLst>
              <a:ext uri="{FF2B5EF4-FFF2-40B4-BE49-F238E27FC236}">
                <a16:creationId xmlns:a16="http://schemas.microsoft.com/office/drawing/2014/main" id="{6225351B-548D-46C4-A884-E1113B6C3C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AA51E5F-EEAC-4582-886E-70A391667ED9}" type="slidenum">
              <a:rPr lang="hr-HR" altLang="sr-Latn-RS"/>
              <a:pPr>
                <a:spcBef>
                  <a:spcPct val="0"/>
                </a:spcBef>
              </a:pPr>
              <a:t>38</a:t>
            </a:fld>
            <a:endParaRPr lang="hr-HR" altLang="sr-Latn-RS"/>
          </a:p>
        </p:txBody>
      </p:sp>
      <p:sp>
        <p:nvSpPr>
          <p:cNvPr id="98307" name="Rectangle 2">
            <a:extLst>
              <a:ext uri="{FF2B5EF4-FFF2-40B4-BE49-F238E27FC236}">
                <a16:creationId xmlns:a16="http://schemas.microsoft.com/office/drawing/2014/main" id="{C095A25E-E2D0-4158-8386-45FCE890B6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8308" name="Rectangle 3">
            <a:extLst>
              <a:ext uri="{FF2B5EF4-FFF2-40B4-BE49-F238E27FC236}">
                <a16:creationId xmlns:a16="http://schemas.microsoft.com/office/drawing/2014/main" id="{2B5BBCBF-CDA1-4B7B-836B-F94D27C0FE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r-HR" altLang="sr-Latn-R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>
            <a:extLst>
              <a:ext uri="{FF2B5EF4-FFF2-40B4-BE49-F238E27FC236}">
                <a16:creationId xmlns:a16="http://schemas.microsoft.com/office/drawing/2014/main" id="{42A9BA54-F081-498F-9D14-11A9433B47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832DA91-F997-42EB-A4AF-7FFDDBB68909}" type="slidenum">
              <a:rPr lang="hr-HR" altLang="sr-Latn-RS"/>
              <a:pPr>
                <a:spcBef>
                  <a:spcPct val="0"/>
                </a:spcBef>
              </a:pPr>
              <a:t>39</a:t>
            </a:fld>
            <a:endParaRPr lang="hr-HR" altLang="sr-Latn-RS"/>
          </a:p>
        </p:txBody>
      </p:sp>
      <p:sp>
        <p:nvSpPr>
          <p:cNvPr id="100355" name="Rectangle 2">
            <a:extLst>
              <a:ext uri="{FF2B5EF4-FFF2-40B4-BE49-F238E27FC236}">
                <a16:creationId xmlns:a16="http://schemas.microsoft.com/office/drawing/2014/main" id="{EEABA7B5-EF9D-44F7-B812-93EBB0A795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6" name="Rectangle 3">
            <a:extLst>
              <a:ext uri="{FF2B5EF4-FFF2-40B4-BE49-F238E27FC236}">
                <a16:creationId xmlns:a16="http://schemas.microsoft.com/office/drawing/2014/main" id="{F9E355DD-8506-4DC4-B4C8-598BAD1BD6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r-HR" altLang="sr-Latn-R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>
            <a:extLst>
              <a:ext uri="{FF2B5EF4-FFF2-40B4-BE49-F238E27FC236}">
                <a16:creationId xmlns:a16="http://schemas.microsoft.com/office/drawing/2014/main" id="{03EFD5BC-81AA-48C2-B725-17F3BDEF9E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FBD0F1F-60B7-49D7-A34F-D299FBD5AB87}" type="slidenum">
              <a:rPr lang="hr-HR" altLang="en-US"/>
              <a:pPr>
                <a:spcBef>
                  <a:spcPct val="0"/>
                </a:spcBef>
              </a:pPr>
              <a:t>40</a:t>
            </a:fld>
            <a:endParaRPr lang="hr-HR" altLang="en-US"/>
          </a:p>
        </p:txBody>
      </p:sp>
      <p:sp>
        <p:nvSpPr>
          <p:cNvPr id="102403" name="Rectangle 2">
            <a:extLst>
              <a:ext uri="{FF2B5EF4-FFF2-40B4-BE49-F238E27FC236}">
                <a16:creationId xmlns:a16="http://schemas.microsoft.com/office/drawing/2014/main" id="{82505FC6-30FA-4AA9-B760-5E79A5F179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>
            <a:extLst>
              <a:ext uri="{FF2B5EF4-FFF2-40B4-BE49-F238E27FC236}">
                <a16:creationId xmlns:a16="http://schemas.microsoft.com/office/drawing/2014/main" id="{4E394F6F-7A45-4DA1-B764-35CD994C6D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EB2CFEEE-7DC5-4FF0-AD58-26975B4AFE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1796FC3-A7F3-4453-B163-E521C9F903DB}" type="slidenum">
              <a:rPr lang="hr-HR" altLang="sr-Latn-R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</a:t>
            </a:fld>
            <a:endParaRPr lang="hr-HR" altLang="sr-Latn-RS">
              <a:solidFill>
                <a:srgbClr val="000000"/>
              </a:solidFill>
            </a:endParaRPr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B7B2AD9B-0996-4D2B-B005-37A2EB999D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C2C0AF4B-EFFB-423A-A200-EAF9F2E393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sr-Latn-R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28C1C7CE-9822-4C3D-8110-6E38739441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9F39C53-3506-4E4D-9F5F-057D64A19802}" type="slidenum">
              <a:rPr lang="hr-HR" altLang="en-US"/>
              <a:pPr>
                <a:spcBef>
                  <a:spcPct val="0"/>
                </a:spcBef>
              </a:pPr>
              <a:t>5</a:t>
            </a:fld>
            <a:endParaRPr lang="hr-HR" altLang="en-US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9C0114DF-BF44-408F-AD22-79EEAC0961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4F699430-AD25-4711-9CD9-3D1EC02AA0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71933439-866D-4D8F-80D2-B6A293FA9E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5F9ECAD-0931-493A-B722-86CD075ABFEE}" type="slidenum">
              <a:rPr lang="hr-HR" altLang="en-US"/>
              <a:pPr>
                <a:spcBef>
                  <a:spcPct val="0"/>
                </a:spcBef>
              </a:pPr>
              <a:t>7</a:t>
            </a:fld>
            <a:endParaRPr lang="hr-HR" altLang="en-US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92A92F5D-C291-42E5-AFE1-8EF57E9BC3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4B9E198A-6FCA-4321-AD32-0F50BD8243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95917D91-393A-4FE8-BB01-7E22D601DE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0065DDE-DBC3-4B8F-88AC-E2925E769507}" type="slidenum">
              <a:rPr lang="hr-HR" altLang="en-US"/>
              <a:pPr>
                <a:spcBef>
                  <a:spcPct val="0"/>
                </a:spcBef>
              </a:pPr>
              <a:t>8</a:t>
            </a:fld>
            <a:endParaRPr lang="hr-HR" altLang="en-US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4124BFF5-3DA8-44D0-955C-83F9DC1C30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28EE9AB5-D0D0-46E0-9136-656E2502BE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FAC034D9-6E35-4618-A5A3-0664AE5621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B01148A-04FC-4276-B742-D223684652B9}" type="slidenum">
              <a:rPr lang="hr-HR" altLang="en-US"/>
              <a:pPr>
                <a:spcBef>
                  <a:spcPct val="0"/>
                </a:spcBef>
              </a:pPr>
              <a:t>9</a:t>
            </a:fld>
            <a:endParaRPr lang="hr-HR" altLang="en-US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B37E33DD-477C-45D8-A60E-49EBA09F80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13AB0D00-3392-4BFE-813C-6952268286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1B0F36B9-5408-4F60-91A9-891EF88F5C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D20CE3E-2D29-4BD9-B469-A67297FDAAE4}" type="slidenum">
              <a:rPr lang="hr-HR" altLang="en-US"/>
              <a:pPr>
                <a:spcBef>
                  <a:spcPct val="0"/>
                </a:spcBef>
              </a:pPr>
              <a:t>10</a:t>
            </a:fld>
            <a:endParaRPr lang="hr-HR" altLang="en-US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0BDB568E-3C81-4C2B-97DA-20BD99D7F2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91C2CF6C-46C0-476A-B3A1-CFDEE435E5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ECF2490F-3AFD-4D8D-8F5F-16DE7C17115E}"/>
              </a:ext>
            </a:extLst>
          </p:cNvPr>
          <p:cNvGrpSpPr>
            <a:grpSpLocks/>
          </p:cNvGrpSpPr>
          <p:nvPr/>
        </p:nvGrpSpPr>
        <p:grpSpPr bwMode="auto">
          <a:xfrm>
            <a:off x="-38100" y="-12700"/>
            <a:ext cx="9239250" cy="6940550"/>
            <a:chOff x="-12" y="-10"/>
            <a:chExt cx="5820" cy="4372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CD05ADC5-A0AB-40E2-AE45-D6FD2BA033F3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sr-Latn-RS" altLang="sr-Latn-RS"/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57583545-9A2A-4548-A172-C0EA45A4FC03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sr-Latn-RS" altLang="sr-Latn-RS"/>
            </a:p>
          </p:txBody>
        </p:sp>
        <p:sp>
          <p:nvSpPr>
            <p:cNvPr id="7" name="AutoShape 5">
              <a:extLst>
                <a:ext uri="{FF2B5EF4-FFF2-40B4-BE49-F238E27FC236}">
                  <a16:creationId xmlns:a16="http://schemas.microsoft.com/office/drawing/2014/main" id="{4287D084-4BC2-47C5-A70A-BA7536E8D023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 rot="10800000" flipH="1" flipV="1">
              <a:off x="2" y="-10"/>
              <a:ext cx="5798" cy="288"/>
            </a:xfrm>
            <a:custGeom>
              <a:avLst/>
              <a:gdLst>
                <a:gd name="T0" fmla="*/ 1517 w 21600"/>
                <a:gd name="T1" fmla="*/ 2 h 21600"/>
                <a:gd name="T2" fmla="*/ 778 w 21600"/>
                <a:gd name="T3" fmla="*/ 4 h 21600"/>
                <a:gd name="T4" fmla="*/ 39 w 21600"/>
                <a:gd name="T5" fmla="*/ 2 h 21600"/>
                <a:gd name="T6" fmla="*/ 778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43 w 21600"/>
                <a:gd name="T13" fmla="*/ 2325 h 21600"/>
                <a:gd name="T14" fmla="*/ 19257 w 21600"/>
                <a:gd name="T15" fmla="*/ 1927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" name="AutoShape 6">
              <a:extLst>
                <a:ext uri="{FF2B5EF4-FFF2-40B4-BE49-F238E27FC236}">
                  <a16:creationId xmlns:a16="http://schemas.microsoft.com/office/drawing/2014/main" id="{349E059C-05FE-448F-BFBC-D00554B29FFD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 flipV="1">
              <a:off x="-12" y="4072"/>
              <a:ext cx="5820" cy="290"/>
            </a:xfrm>
            <a:custGeom>
              <a:avLst/>
              <a:gdLst>
                <a:gd name="T0" fmla="*/ 1528 w 21600"/>
                <a:gd name="T1" fmla="*/ 2 h 21600"/>
                <a:gd name="T2" fmla="*/ 784 w 21600"/>
                <a:gd name="T3" fmla="*/ 4 h 21600"/>
                <a:gd name="T4" fmla="*/ 40 w 21600"/>
                <a:gd name="T5" fmla="*/ 2 h 21600"/>
                <a:gd name="T6" fmla="*/ 784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49 w 21600"/>
                <a:gd name="T13" fmla="*/ 2383 h 21600"/>
                <a:gd name="T14" fmla="*/ 19251 w 21600"/>
                <a:gd name="T15" fmla="*/ 1921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" name="Rectangle 7" descr="Green marble">
              <a:extLst>
                <a:ext uri="{FF2B5EF4-FFF2-40B4-BE49-F238E27FC236}">
                  <a16:creationId xmlns:a16="http://schemas.microsoft.com/office/drawing/2014/main" id="{2AEE1A00-91FD-4C5F-83AB-159201727097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sr-Latn-RS" altLang="sr-Latn-RS"/>
            </a:p>
          </p:txBody>
        </p:sp>
      </p:grpSp>
      <p:grpSp>
        <p:nvGrpSpPr>
          <p:cNvPr id="10" name="Group 13">
            <a:extLst>
              <a:ext uri="{FF2B5EF4-FFF2-40B4-BE49-F238E27FC236}">
                <a16:creationId xmlns:a16="http://schemas.microsoft.com/office/drawing/2014/main" id="{BAFE9B05-D8BA-40F6-8CD7-F77035019CA0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3324225"/>
            <a:ext cx="8001000" cy="374650"/>
            <a:chOff x="384" y="2094"/>
            <a:chExt cx="5040" cy="236"/>
          </a:xfrm>
        </p:grpSpPr>
        <p:sp>
          <p:nvSpPr>
            <p:cNvPr id="11" name="Rectangle 14">
              <a:extLst>
                <a:ext uri="{FF2B5EF4-FFF2-40B4-BE49-F238E27FC236}">
                  <a16:creationId xmlns:a16="http://schemas.microsoft.com/office/drawing/2014/main" id="{61B42E46-4D34-430D-939D-ECA2BCD277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2186"/>
              <a:ext cx="5040" cy="14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sr-Latn-RS" altLang="sr-Latn-RS"/>
            </a:p>
          </p:txBody>
        </p:sp>
        <p:sp>
          <p:nvSpPr>
            <p:cNvPr id="12" name="Rectangle 15">
              <a:extLst>
                <a:ext uri="{FF2B5EF4-FFF2-40B4-BE49-F238E27FC236}">
                  <a16:creationId xmlns:a16="http://schemas.microsoft.com/office/drawing/2014/main" id="{91842B4B-274C-4C91-BE24-B3F1630D19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" y="2094"/>
              <a:ext cx="4941" cy="175"/>
            </a:xfrm>
            <a:prstGeom prst="rect">
              <a:avLst/>
            </a:prstGeom>
            <a:gradFill rotWithShape="0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2700000" scaled="1"/>
            </a:gra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sr-Latn-RS" altLang="sr-Latn-RS"/>
            </a:p>
          </p:txBody>
        </p:sp>
        <p:sp>
          <p:nvSpPr>
            <p:cNvPr id="13" name="Line 16">
              <a:extLst>
                <a:ext uri="{FF2B5EF4-FFF2-40B4-BE49-F238E27FC236}">
                  <a16:creationId xmlns:a16="http://schemas.microsoft.com/office/drawing/2014/main" id="{C4099AE7-7ABC-48CD-950F-68AF78C70E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" y="2138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" name="Line 17">
              <a:extLst>
                <a:ext uri="{FF2B5EF4-FFF2-40B4-BE49-F238E27FC236}">
                  <a16:creationId xmlns:a16="http://schemas.microsoft.com/office/drawing/2014/main" id="{A8453B0F-6DBC-48B9-95EA-25B4F7E1E7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" y="2186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" name="Line 18">
              <a:extLst>
                <a:ext uri="{FF2B5EF4-FFF2-40B4-BE49-F238E27FC236}">
                  <a16:creationId xmlns:a16="http://schemas.microsoft.com/office/drawing/2014/main" id="{34C2C96C-3402-4E7A-BADE-C680A89182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" y="2234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" name="Line 19">
              <a:extLst>
                <a:ext uri="{FF2B5EF4-FFF2-40B4-BE49-F238E27FC236}">
                  <a16:creationId xmlns:a16="http://schemas.microsoft.com/office/drawing/2014/main" id="{CA629A8A-8843-48C7-A854-5D0BF716C5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" y="2129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7" name="Line 20">
              <a:extLst>
                <a:ext uri="{FF2B5EF4-FFF2-40B4-BE49-F238E27FC236}">
                  <a16:creationId xmlns:a16="http://schemas.microsoft.com/office/drawing/2014/main" id="{03902E65-3AEF-49C3-80D1-BB8A1B7291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" y="2177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" name="Line 21">
              <a:extLst>
                <a:ext uri="{FF2B5EF4-FFF2-40B4-BE49-F238E27FC236}">
                  <a16:creationId xmlns:a16="http://schemas.microsoft.com/office/drawing/2014/main" id="{6FB79066-00DA-4EAE-A385-4D1900697A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" y="2225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4104" name="Rectangle 8"/>
          <p:cNvSpPr>
            <a:spLocks noGrp="1" noChangeArrowheads="1"/>
          </p:cNvSpPr>
          <p:nvPr>
            <p:ph type="ctrTitle"/>
          </p:nvPr>
        </p:nvSpPr>
        <p:spPr>
          <a:xfrm>
            <a:off x="6858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256B3A01-B65A-43BC-BB48-4155B67559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98500" y="61547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5186CD97-C38C-44F0-9F02-587246E99D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1547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91AF7165-151E-48F8-AFA2-4E83A2AF61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65900" y="6154738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6810F4B-5436-4A14-BC3B-5289F42D33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6444354"/>
      </p:ext>
    </p:extLst>
  </p:cSld>
  <p:clrMapOvr>
    <a:masterClrMapping/>
  </p:clrMapOvr>
  <p:transition spd="med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8507DC-7996-4378-AF91-9347E459E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D559DB-F964-4881-A46D-8C20781CA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A667B-EBF4-40C6-82E3-F65255E8A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EFE54D3-9A93-4B94-8F92-21C6376D47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2691185"/>
      </p:ext>
    </p:extLst>
  </p:cSld>
  <p:clrMapOvr>
    <a:masterClrMapping/>
  </p:clrMapOvr>
  <p:transition spd="med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24625" y="350838"/>
            <a:ext cx="1946275" cy="5429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50838"/>
            <a:ext cx="5686425" cy="5429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9D0D35-5080-4402-B5C9-8446505CE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DE3DB1-0E21-4C7B-AF1F-FECCE47C1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6B7A2-8FE0-4F14-A72B-CA66684C2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C1E4FB0-F226-4212-BEA5-5682B64414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8630616"/>
      </p:ext>
    </p:extLst>
  </p:cSld>
  <p:clrMapOvr>
    <a:masterClrMapping/>
  </p:clrMapOvr>
  <p:transition spd="med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838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98500" y="1665288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0900" y="1665288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4EE460-71B8-4241-8E1C-0BAFBEFFC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D6995-E6D3-479A-9E40-BDD4B0FD0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9FA80A-9855-403A-B0B3-E9DD686EE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416AFDD-2B77-470F-9E11-A28D93A42A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4281666"/>
      </p:ext>
    </p:extLst>
  </p:cSld>
  <p:clrMapOvr>
    <a:masterClrMapping/>
  </p:clrMapOvr>
  <p:transition spd="med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210185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29200" y="210185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29200" y="423545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57DEED2-B22D-415E-81C3-561F01D539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6800" y="64135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2B73899-14E5-4632-933E-B533B06FB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29000" y="64135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5100C28-A49D-4453-A3BF-B3F847F70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9600" y="6413500"/>
            <a:ext cx="9144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4E5F257-AEB3-4F58-9917-F2C849C568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636543"/>
      </p:ext>
    </p:extLst>
  </p:cSld>
  <p:clrMapOvr>
    <a:masterClrMapping/>
  </p:clrMapOvr>
  <p:transition spd="med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C1FF3A30-8EE0-4DEA-A425-1BE94802001F}"/>
              </a:ext>
            </a:extLst>
          </p:cNvPr>
          <p:cNvGrpSpPr>
            <a:grpSpLocks/>
          </p:cNvGrpSpPr>
          <p:nvPr/>
        </p:nvGrpSpPr>
        <p:grpSpPr bwMode="auto">
          <a:xfrm>
            <a:off x="-38100" y="-12700"/>
            <a:ext cx="9239250" cy="6940550"/>
            <a:chOff x="-12" y="-10"/>
            <a:chExt cx="5820" cy="4372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58A61692-44FF-4E16-8C4E-47D9CD9955F6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hr-HR" altLang="en-US">
                <a:solidFill>
                  <a:srgbClr val="EAEAEA"/>
                </a:solidFill>
              </a:endParaRPr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47DB4A7A-341A-4A0C-A2E3-71447D2872C5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hr-HR" altLang="en-US">
                <a:solidFill>
                  <a:srgbClr val="EAEAEA"/>
                </a:solidFill>
              </a:endParaRPr>
            </a:p>
          </p:txBody>
        </p:sp>
        <p:sp>
          <p:nvSpPr>
            <p:cNvPr id="7" name="AutoShape 5">
              <a:extLst>
                <a:ext uri="{FF2B5EF4-FFF2-40B4-BE49-F238E27FC236}">
                  <a16:creationId xmlns:a16="http://schemas.microsoft.com/office/drawing/2014/main" id="{48A1197A-5BBC-44AA-8B41-8DBFFDBC5472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 rot="10800000" flipH="1" flipV="1">
              <a:off x="2" y="-10"/>
              <a:ext cx="5798" cy="288"/>
            </a:xfrm>
            <a:custGeom>
              <a:avLst/>
              <a:gdLst>
                <a:gd name="T0" fmla="*/ 29 w 21600"/>
                <a:gd name="T1" fmla="*/ 0 h 21600"/>
                <a:gd name="T2" fmla="*/ 15 w 21600"/>
                <a:gd name="T3" fmla="*/ 0 h 21600"/>
                <a:gd name="T4" fmla="*/ 1 w 21600"/>
                <a:gd name="T5" fmla="*/ 0 h 21600"/>
                <a:gd name="T6" fmla="*/ 15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43 w 21600"/>
                <a:gd name="T13" fmla="*/ 2325 h 21600"/>
                <a:gd name="T14" fmla="*/ 19257 w 21600"/>
                <a:gd name="T15" fmla="*/ 1927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" name="AutoShape 6">
              <a:extLst>
                <a:ext uri="{FF2B5EF4-FFF2-40B4-BE49-F238E27FC236}">
                  <a16:creationId xmlns:a16="http://schemas.microsoft.com/office/drawing/2014/main" id="{DEFA0098-17AA-442D-8446-E298B6DF8A00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 flipV="1">
              <a:off x="-12" y="4072"/>
              <a:ext cx="5820" cy="290"/>
            </a:xfrm>
            <a:custGeom>
              <a:avLst/>
              <a:gdLst>
                <a:gd name="T0" fmla="*/ 30 w 21600"/>
                <a:gd name="T1" fmla="*/ 0 h 21600"/>
                <a:gd name="T2" fmla="*/ 15 w 21600"/>
                <a:gd name="T3" fmla="*/ 0 h 21600"/>
                <a:gd name="T4" fmla="*/ 1 w 21600"/>
                <a:gd name="T5" fmla="*/ 0 h 21600"/>
                <a:gd name="T6" fmla="*/ 15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49 w 21600"/>
                <a:gd name="T13" fmla="*/ 2383 h 21600"/>
                <a:gd name="T14" fmla="*/ 19251 w 21600"/>
                <a:gd name="T15" fmla="*/ 1921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" name="Rectangle 7" descr="Green marble">
              <a:extLst>
                <a:ext uri="{FF2B5EF4-FFF2-40B4-BE49-F238E27FC236}">
                  <a16:creationId xmlns:a16="http://schemas.microsoft.com/office/drawing/2014/main" id="{7B32A33C-2D76-4A5F-9D76-AADDE4843815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hr-HR" altLang="en-US">
                <a:solidFill>
                  <a:srgbClr val="EAEAEA"/>
                </a:solidFill>
              </a:endParaRPr>
            </a:p>
          </p:txBody>
        </p:sp>
      </p:grpSp>
      <p:grpSp>
        <p:nvGrpSpPr>
          <p:cNvPr id="10" name="Group 13">
            <a:extLst>
              <a:ext uri="{FF2B5EF4-FFF2-40B4-BE49-F238E27FC236}">
                <a16:creationId xmlns:a16="http://schemas.microsoft.com/office/drawing/2014/main" id="{43894383-5E45-4083-BD48-DBAEAC86791F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3324225"/>
            <a:ext cx="8001000" cy="374650"/>
            <a:chOff x="384" y="2094"/>
            <a:chExt cx="5040" cy="236"/>
          </a:xfrm>
        </p:grpSpPr>
        <p:sp>
          <p:nvSpPr>
            <p:cNvPr id="11" name="Rectangle 14">
              <a:extLst>
                <a:ext uri="{FF2B5EF4-FFF2-40B4-BE49-F238E27FC236}">
                  <a16:creationId xmlns:a16="http://schemas.microsoft.com/office/drawing/2014/main" id="{8FA3A388-616E-48FF-B592-4DC6D0434F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2186"/>
              <a:ext cx="5040" cy="14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hr-HR" altLang="en-US">
                <a:solidFill>
                  <a:srgbClr val="EAEAEA"/>
                </a:solidFill>
              </a:endParaRPr>
            </a:p>
          </p:txBody>
        </p:sp>
        <p:sp>
          <p:nvSpPr>
            <p:cNvPr id="12" name="Rectangle 15">
              <a:extLst>
                <a:ext uri="{FF2B5EF4-FFF2-40B4-BE49-F238E27FC236}">
                  <a16:creationId xmlns:a16="http://schemas.microsoft.com/office/drawing/2014/main" id="{A9A38F14-C61E-4FC4-8A95-9A31B08385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" y="2094"/>
              <a:ext cx="4941" cy="175"/>
            </a:xfrm>
            <a:prstGeom prst="rect">
              <a:avLst/>
            </a:prstGeom>
            <a:gradFill rotWithShape="0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2700000" scaled="1"/>
            </a:gra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hr-HR" altLang="en-US">
                <a:solidFill>
                  <a:srgbClr val="EAEAEA"/>
                </a:solidFill>
              </a:endParaRPr>
            </a:p>
          </p:txBody>
        </p:sp>
        <p:sp>
          <p:nvSpPr>
            <p:cNvPr id="13" name="Line 16">
              <a:extLst>
                <a:ext uri="{FF2B5EF4-FFF2-40B4-BE49-F238E27FC236}">
                  <a16:creationId xmlns:a16="http://schemas.microsoft.com/office/drawing/2014/main" id="{784FC7FA-F729-404C-92B6-EE1C373331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" y="2138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" name="Line 17">
              <a:extLst>
                <a:ext uri="{FF2B5EF4-FFF2-40B4-BE49-F238E27FC236}">
                  <a16:creationId xmlns:a16="http://schemas.microsoft.com/office/drawing/2014/main" id="{61CE53A2-81E4-460C-A7C7-8CE92F662D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" y="2186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" name="Line 18">
              <a:extLst>
                <a:ext uri="{FF2B5EF4-FFF2-40B4-BE49-F238E27FC236}">
                  <a16:creationId xmlns:a16="http://schemas.microsoft.com/office/drawing/2014/main" id="{E2D6CE25-79BD-4800-B1E2-F6DD33AF6C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" y="2234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" name="Line 19">
              <a:extLst>
                <a:ext uri="{FF2B5EF4-FFF2-40B4-BE49-F238E27FC236}">
                  <a16:creationId xmlns:a16="http://schemas.microsoft.com/office/drawing/2014/main" id="{52DCDCE8-30E0-4999-9E07-F34A7AC61A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" y="2129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7" name="Line 20">
              <a:extLst>
                <a:ext uri="{FF2B5EF4-FFF2-40B4-BE49-F238E27FC236}">
                  <a16:creationId xmlns:a16="http://schemas.microsoft.com/office/drawing/2014/main" id="{9F17D620-2F7D-465C-958C-397DB0C8FF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" y="2177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" name="Line 21">
              <a:extLst>
                <a:ext uri="{FF2B5EF4-FFF2-40B4-BE49-F238E27FC236}">
                  <a16:creationId xmlns:a16="http://schemas.microsoft.com/office/drawing/2014/main" id="{2A7BA120-814E-4790-BB50-8CB25D8791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" y="2225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3108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6858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sr-Latn-RS" noProof="0"/>
              <a:t>Click to edit Master title style</a:t>
            </a:r>
          </a:p>
        </p:txBody>
      </p:sp>
      <p:sp>
        <p:nvSpPr>
          <p:cNvPr id="131081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sr-Latn-RS" noProof="0"/>
              <a:t>Click to edit Master subtitle style</a:t>
            </a:r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33FB7F9C-1A48-4D2A-917A-3C47F2B18B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98500" y="61547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6B86CBC7-3AB9-471C-8237-9972088D46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1547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A357B2DF-B90E-407B-980B-C9DA50774D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65900" y="6154738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3202034-C79B-4DAA-8D9A-6ECA9EC107B3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4129735942"/>
      </p:ext>
    </p:extLst>
  </p:cSld>
  <p:clrMapOvr>
    <a:masterClrMapping/>
  </p:clrMapOvr>
  <p:transition spd="med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3E081387-35D9-4396-8CB6-0BAC3526F7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D698F642-8244-4CC2-A048-3F71B64199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CA63A875-6E50-4D3E-9018-39E820538B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F66E0-CCF4-4996-B45D-44FEACA9AAC4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136516538"/>
      </p:ext>
    </p:extLst>
  </p:cSld>
  <p:clrMapOvr>
    <a:masterClrMapping/>
  </p:clrMapOvr>
  <p:transition spd="med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212B5641-DC8F-43BE-BA50-6BC3D5A6C8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6541274F-4BC6-4CCD-83A2-7481B6B178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5E56E4C6-EF4B-452D-99B9-428982281C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1C6DE-18BF-4B97-8349-CBFEFEEAE68A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962814017"/>
      </p:ext>
    </p:extLst>
  </p:cSld>
  <p:clrMapOvr>
    <a:masterClrMapping/>
  </p:clrMapOvr>
  <p:transition spd="med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16652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0900" y="16652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DA5661CB-0E9D-4AF0-B2BA-B91DC069D0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FDE15C60-4666-4388-B23B-A7B742CB44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CF167F19-6E39-4599-91E0-1DEEAC8372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09E041-4770-49EC-BB0B-52440D3547EF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573989142"/>
      </p:ext>
    </p:extLst>
  </p:cSld>
  <p:clrMapOvr>
    <a:masterClrMapping/>
  </p:clrMapOvr>
  <p:transition spd="med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E15D1201-7990-4AE2-8F9C-2480BF7272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0B299EDA-F0C2-45C9-A6AE-E4D2E9D4B1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015D6EC2-75DC-48FC-B290-F0BD6A9150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7D085B-F3F2-4551-A072-82CFD32F3132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526079634"/>
      </p:ext>
    </p:extLst>
  </p:cSld>
  <p:clrMapOvr>
    <a:masterClrMapping/>
  </p:clrMapOvr>
  <p:transition spd="med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14878BC3-0A57-4A2D-947C-40FD7F5068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FBDA9064-4C54-4EF3-A80B-B29CFCBF1F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D47D9547-8440-4568-AD5F-A51EC9C8CE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8D01E-A220-4393-8398-38A2E67938AA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094804267"/>
      </p:ext>
    </p:extLst>
  </p:cSld>
  <p:clrMapOvr>
    <a:masterClrMapping/>
  </p:clrMapOvr>
  <p:transition spd="med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E4ABAD-C2E3-42EB-B203-8838D688F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D06DD0-0FB3-46D8-86EA-950574210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2B04E9-DE85-4484-95CF-3B071C461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23941C2-3D9A-4DCE-BB46-20A64BC8BC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1697869"/>
      </p:ext>
    </p:extLst>
  </p:cSld>
  <p:clrMapOvr>
    <a:masterClrMapping/>
  </p:clrMapOvr>
  <p:transition spd="med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8DB0B677-9686-4B37-8A84-08C81B596B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85C67B0A-A43B-46FC-B887-2B667397AB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A454D827-09D5-4176-9FAD-52B039BBAE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A46CF-F50E-4E12-964C-DECA858F622E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4103497272"/>
      </p:ext>
    </p:extLst>
  </p:cSld>
  <p:clrMapOvr>
    <a:masterClrMapping/>
  </p:clrMapOvr>
  <p:transition spd="med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7A1060CB-61F5-4FCB-AF65-15CA16A8D5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BC5FB0D0-CA0B-4672-B7D7-96CEF037C5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339E976C-CB3E-44EC-AFB5-C1A6C75F69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A6DA7-9051-438F-9FFB-3087558C722B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723210426"/>
      </p:ext>
    </p:extLst>
  </p:cSld>
  <p:clrMapOvr>
    <a:masterClrMapping/>
  </p:clrMapOvr>
  <p:transition spd="med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8DCB20B7-4E8B-442B-9990-FDDD4460FB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66AE97B6-FDE7-4A2A-ACCA-F51D89FCBE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AD22B3E6-9638-4758-8AF5-0064440DB6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DE1FB-D2D7-46F7-A940-55402E0AC947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044781933"/>
      </p:ext>
    </p:extLst>
  </p:cSld>
  <p:clrMapOvr>
    <a:masterClrMapping/>
  </p:clrMapOvr>
  <p:transition spd="med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5BA4F3E1-37A4-428F-B7D8-7523D142DA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32DB5196-DCCA-4B2B-8DDB-3E9ACEB368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0EA77CDA-0D0E-4581-9E80-5CE001C70E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C6539C-757F-497D-8631-B7AD629FC121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939107065"/>
      </p:ext>
    </p:extLst>
  </p:cSld>
  <p:clrMapOvr>
    <a:masterClrMapping/>
  </p:clrMapOvr>
  <p:transition spd="med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24625" y="350838"/>
            <a:ext cx="1946275" cy="5429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50838"/>
            <a:ext cx="5686425" cy="5429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DA17FEC7-6323-4C56-B0EA-D9E4CB0F51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1372AC68-9B72-401D-B1FE-3840FBC89B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DEF42558-ACFC-43CE-9B21-2099E8B134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5743F-7EAF-491A-9271-73AEA8C5101A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234163154"/>
      </p:ext>
    </p:extLst>
  </p:cSld>
  <p:clrMapOvr>
    <a:masterClrMapping/>
  </p:clrMapOvr>
  <p:transition spd="med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838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98500" y="1665288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0900" y="1665288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3CC68139-7E4F-480C-996C-414CA846F1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DE968EA9-F845-46E7-BFB8-FCAE389ACD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3EE29607-DFEE-490E-9E2F-96C6EAB9BE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A8C27-427D-40CA-93D7-A68F24DA2ADD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852199514"/>
      </p:ext>
    </p:extLst>
  </p:cSld>
  <p:clrMapOvr>
    <a:masterClrMapping/>
  </p:clrMapOvr>
  <p:transition spd="med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838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98500" y="1665288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0900" y="1665288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0900" y="3798888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86B4AFBF-EBA5-47B3-A54C-954A25D6A0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CFCA01D6-8E36-4561-A860-2DF0E70730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05B0E23A-211B-40F5-B463-E875418A58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99A04B-A0D7-4807-A445-522657D799ED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4179083741"/>
      </p:ext>
    </p:extLst>
  </p:cSld>
  <p:clrMapOvr>
    <a:masterClrMapping/>
  </p:clrMapOvr>
  <p:transition spd="med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92778906-B692-4C49-A171-28C854038843}"/>
              </a:ext>
            </a:extLst>
          </p:cNvPr>
          <p:cNvGrpSpPr>
            <a:grpSpLocks/>
          </p:cNvGrpSpPr>
          <p:nvPr/>
        </p:nvGrpSpPr>
        <p:grpSpPr bwMode="auto">
          <a:xfrm>
            <a:off x="-38100" y="-12700"/>
            <a:ext cx="9239250" cy="6940550"/>
            <a:chOff x="-12" y="-10"/>
            <a:chExt cx="5820" cy="4372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207CEEB7-BC8B-4BD5-BBC2-1754AB3B5EAB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hr-HR" altLang="en-US">
                <a:solidFill>
                  <a:srgbClr val="EAEAEA"/>
                </a:solidFill>
              </a:endParaRPr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82D2FD91-4C24-4811-8F2C-C8CE6F137BA0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hr-HR" altLang="en-US">
                <a:solidFill>
                  <a:srgbClr val="EAEAEA"/>
                </a:solidFill>
              </a:endParaRPr>
            </a:p>
          </p:txBody>
        </p:sp>
        <p:sp>
          <p:nvSpPr>
            <p:cNvPr id="7" name="AutoShape 5">
              <a:extLst>
                <a:ext uri="{FF2B5EF4-FFF2-40B4-BE49-F238E27FC236}">
                  <a16:creationId xmlns:a16="http://schemas.microsoft.com/office/drawing/2014/main" id="{C75FDA59-E3F7-4CCC-8D18-01AB04CEB07A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 rot="10800000" flipH="1" flipV="1">
              <a:off x="2" y="-10"/>
              <a:ext cx="5798" cy="288"/>
            </a:xfrm>
            <a:custGeom>
              <a:avLst/>
              <a:gdLst>
                <a:gd name="T0" fmla="*/ 29 w 21600"/>
                <a:gd name="T1" fmla="*/ 0 h 21600"/>
                <a:gd name="T2" fmla="*/ 15 w 21600"/>
                <a:gd name="T3" fmla="*/ 0 h 21600"/>
                <a:gd name="T4" fmla="*/ 1 w 21600"/>
                <a:gd name="T5" fmla="*/ 0 h 21600"/>
                <a:gd name="T6" fmla="*/ 15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43 w 21600"/>
                <a:gd name="T13" fmla="*/ 2325 h 21600"/>
                <a:gd name="T14" fmla="*/ 19257 w 21600"/>
                <a:gd name="T15" fmla="*/ 1927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" name="AutoShape 6">
              <a:extLst>
                <a:ext uri="{FF2B5EF4-FFF2-40B4-BE49-F238E27FC236}">
                  <a16:creationId xmlns:a16="http://schemas.microsoft.com/office/drawing/2014/main" id="{941BAB35-B83D-4C5E-A956-CF44D820E283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 flipV="1">
              <a:off x="-12" y="4072"/>
              <a:ext cx="5820" cy="290"/>
            </a:xfrm>
            <a:custGeom>
              <a:avLst/>
              <a:gdLst>
                <a:gd name="T0" fmla="*/ 30 w 21600"/>
                <a:gd name="T1" fmla="*/ 0 h 21600"/>
                <a:gd name="T2" fmla="*/ 15 w 21600"/>
                <a:gd name="T3" fmla="*/ 0 h 21600"/>
                <a:gd name="T4" fmla="*/ 1 w 21600"/>
                <a:gd name="T5" fmla="*/ 0 h 21600"/>
                <a:gd name="T6" fmla="*/ 15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49 w 21600"/>
                <a:gd name="T13" fmla="*/ 2383 h 21600"/>
                <a:gd name="T14" fmla="*/ 19251 w 21600"/>
                <a:gd name="T15" fmla="*/ 1921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" name="Rectangle 7" descr="Green marble">
              <a:extLst>
                <a:ext uri="{FF2B5EF4-FFF2-40B4-BE49-F238E27FC236}">
                  <a16:creationId xmlns:a16="http://schemas.microsoft.com/office/drawing/2014/main" id="{117A42B7-FE1D-4E61-BA1F-8939C226945E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hr-HR" altLang="en-US">
                <a:solidFill>
                  <a:srgbClr val="EAEAEA"/>
                </a:solidFill>
              </a:endParaRPr>
            </a:p>
          </p:txBody>
        </p:sp>
      </p:grpSp>
      <p:grpSp>
        <p:nvGrpSpPr>
          <p:cNvPr id="10" name="Group 13">
            <a:extLst>
              <a:ext uri="{FF2B5EF4-FFF2-40B4-BE49-F238E27FC236}">
                <a16:creationId xmlns:a16="http://schemas.microsoft.com/office/drawing/2014/main" id="{758DC25A-F5ED-4959-91A0-B7E26C2C8ECA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3324225"/>
            <a:ext cx="8001000" cy="374650"/>
            <a:chOff x="384" y="2094"/>
            <a:chExt cx="5040" cy="236"/>
          </a:xfrm>
        </p:grpSpPr>
        <p:sp>
          <p:nvSpPr>
            <p:cNvPr id="11" name="Rectangle 14">
              <a:extLst>
                <a:ext uri="{FF2B5EF4-FFF2-40B4-BE49-F238E27FC236}">
                  <a16:creationId xmlns:a16="http://schemas.microsoft.com/office/drawing/2014/main" id="{494792C7-EEE8-47BF-980B-DB2E156649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2186"/>
              <a:ext cx="5040" cy="14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hr-HR" altLang="en-US">
                <a:solidFill>
                  <a:srgbClr val="EAEAEA"/>
                </a:solidFill>
              </a:endParaRPr>
            </a:p>
          </p:txBody>
        </p:sp>
        <p:sp>
          <p:nvSpPr>
            <p:cNvPr id="12" name="Rectangle 15">
              <a:extLst>
                <a:ext uri="{FF2B5EF4-FFF2-40B4-BE49-F238E27FC236}">
                  <a16:creationId xmlns:a16="http://schemas.microsoft.com/office/drawing/2014/main" id="{3317643F-DE91-40DD-AEA3-826B8C9AAE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" y="2094"/>
              <a:ext cx="4941" cy="175"/>
            </a:xfrm>
            <a:prstGeom prst="rect">
              <a:avLst/>
            </a:prstGeom>
            <a:gradFill rotWithShape="0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2700000" scaled="1"/>
            </a:gra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hr-HR" altLang="en-US">
                <a:solidFill>
                  <a:srgbClr val="EAEAEA"/>
                </a:solidFill>
              </a:endParaRPr>
            </a:p>
          </p:txBody>
        </p:sp>
        <p:sp>
          <p:nvSpPr>
            <p:cNvPr id="13" name="Line 16">
              <a:extLst>
                <a:ext uri="{FF2B5EF4-FFF2-40B4-BE49-F238E27FC236}">
                  <a16:creationId xmlns:a16="http://schemas.microsoft.com/office/drawing/2014/main" id="{CC7B3D32-6D43-43F6-B9C2-76433BF0FB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" y="2138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" name="Line 17">
              <a:extLst>
                <a:ext uri="{FF2B5EF4-FFF2-40B4-BE49-F238E27FC236}">
                  <a16:creationId xmlns:a16="http://schemas.microsoft.com/office/drawing/2014/main" id="{547C5B68-47D3-4C46-95BF-4DC334C660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" y="2186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" name="Line 18">
              <a:extLst>
                <a:ext uri="{FF2B5EF4-FFF2-40B4-BE49-F238E27FC236}">
                  <a16:creationId xmlns:a16="http://schemas.microsoft.com/office/drawing/2014/main" id="{42A6E19C-9784-4A87-826B-67C8DE5B17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" y="2234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" name="Line 19">
              <a:extLst>
                <a:ext uri="{FF2B5EF4-FFF2-40B4-BE49-F238E27FC236}">
                  <a16:creationId xmlns:a16="http://schemas.microsoft.com/office/drawing/2014/main" id="{AF157B0D-9B85-4AF2-B437-F201D5A436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" y="2129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7" name="Line 20">
              <a:extLst>
                <a:ext uri="{FF2B5EF4-FFF2-40B4-BE49-F238E27FC236}">
                  <a16:creationId xmlns:a16="http://schemas.microsoft.com/office/drawing/2014/main" id="{56D02CAC-D724-4BA6-BEA3-0CAA7067F3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" y="2177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" name="Line 21">
              <a:extLst>
                <a:ext uri="{FF2B5EF4-FFF2-40B4-BE49-F238E27FC236}">
                  <a16:creationId xmlns:a16="http://schemas.microsoft.com/office/drawing/2014/main" id="{725D33AA-EFA2-4C34-996E-DAA682887C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" y="2225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3108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6858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sr-Latn-RS" noProof="0"/>
              <a:t>Click to edit Master title style</a:t>
            </a:r>
          </a:p>
        </p:txBody>
      </p:sp>
      <p:sp>
        <p:nvSpPr>
          <p:cNvPr id="131081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sr-Latn-RS" noProof="0"/>
              <a:t>Click to edit Master subtitle style</a:t>
            </a:r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D1CC3B2E-71B8-4A62-A782-9F94CC8F6A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98500" y="61547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5A905ACD-55F5-48E2-99DB-651D2CD391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1547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A2152FC1-9F63-4575-B33E-1FE2D72C4E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65900" y="6154738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3D4EF9-5321-4656-B500-784824EC93DA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950998669"/>
      </p:ext>
    </p:extLst>
  </p:cSld>
  <p:clrMapOvr>
    <a:masterClrMapping/>
  </p:clrMapOvr>
  <p:transition spd="med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D5AEB15A-FBDE-4897-A8B9-F08A1202B6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6BC84FF7-898A-4F05-980F-0E49716E75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0BF430E2-2459-4F09-9F2B-B7F418CC28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BAAA69-DAD7-4243-97C8-53B896BE13AA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898516718"/>
      </p:ext>
    </p:extLst>
  </p:cSld>
  <p:clrMapOvr>
    <a:masterClrMapping/>
  </p:clrMapOvr>
  <p:transition spd="med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541CE61D-24B3-4A2E-9949-1652ECD838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7BC13E3A-8113-431D-850D-4234AD2E2B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0005EAC0-5F0B-40CA-AE52-007B70AEC9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27D031-B212-407F-89AA-2D4FDA16B9BF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540837610"/>
      </p:ext>
    </p:extLst>
  </p:cSld>
  <p:clrMapOvr>
    <a:masterClrMapping/>
  </p:clrMapOvr>
  <p:transition spd="med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E48E5-5DA1-4536-9C16-579A527BC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A311F-C441-4EAD-BCEC-8F51DC500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96CA04-01DE-4BFE-B202-6839CEE6C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176D77-16AE-44C6-A649-F74B874936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7194219"/>
      </p:ext>
    </p:extLst>
  </p:cSld>
  <p:clrMapOvr>
    <a:masterClrMapping/>
  </p:clrMapOvr>
  <p:transition spd="med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16652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0900" y="16652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0058BFFD-3E81-467F-A384-32B76ADE4C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E4B1D1DC-EBBF-4C9C-8E92-38ACBF6641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61E01443-DE71-482C-9BDD-0FE5D73F27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BFBAD-84CB-4265-9A8F-7D8FEAEB9021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012626238"/>
      </p:ext>
    </p:extLst>
  </p:cSld>
  <p:clrMapOvr>
    <a:masterClrMapping/>
  </p:clrMapOvr>
  <p:transition spd="med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BB9B78A5-E999-4CC4-A14D-0989688083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57C105FD-5CC1-4FF6-891D-86CEB2D937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0327CBB9-0131-4A67-A274-95A47AECD1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39475D-F312-4990-82CE-72F9E84B2CD4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4188436028"/>
      </p:ext>
    </p:extLst>
  </p:cSld>
  <p:clrMapOvr>
    <a:masterClrMapping/>
  </p:clrMapOvr>
  <p:transition spd="med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65A2601D-AA20-4C77-BDB4-18D019F736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036F27B7-2501-43C0-935C-67DE290AC9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66A8DB59-34BE-4B9D-9641-E36FA340C1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96EC04-1660-48A7-AD30-0046FBB60849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566830934"/>
      </p:ext>
    </p:extLst>
  </p:cSld>
  <p:clrMapOvr>
    <a:masterClrMapping/>
  </p:clrMapOvr>
  <p:transition spd="med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DC1AA1D0-04F8-4CA9-B0EB-08AFF99B3F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2125AA77-8BC8-443C-9AED-B86F6DBEEC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169FFDB8-9973-45D0-8014-FFACBBF688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D83170-8161-4B4F-86C6-78A9278AD4C8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817137463"/>
      </p:ext>
    </p:extLst>
  </p:cSld>
  <p:clrMapOvr>
    <a:masterClrMapping/>
  </p:clrMapOvr>
  <p:transition spd="med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778F736B-CE3A-411E-8861-E03BD2351D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4A995EE1-EAED-49A2-B1B9-52D6A211E2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95BDE618-D7FD-4E72-849E-7AC7B3465D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F4A2E-0EF4-4941-A142-36972F050A92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479071371"/>
      </p:ext>
    </p:extLst>
  </p:cSld>
  <p:clrMapOvr>
    <a:masterClrMapping/>
  </p:clrMapOvr>
  <p:transition spd="med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A9DB2B3B-9937-4BE1-A980-BE0C911E40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E16697C7-7C14-4B4E-8554-DCB6BEE2AC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5C95A6E8-8D2A-4668-A1EA-E6B3B21557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63536-6749-45F9-9C1A-B1B29B19CA00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888567481"/>
      </p:ext>
    </p:extLst>
  </p:cSld>
  <p:clrMapOvr>
    <a:masterClrMapping/>
  </p:clrMapOvr>
  <p:transition spd="med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F0128430-2918-45D1-9D97-4ACAE52D80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EAB20E3B-37BE-46FC-A792-C953218B7D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C49C8240-3778-4D25-9A00-800241353D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222E54-219C-4494-9DF4-9969D987C520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102149900"/>
      </p:ext>
    </p:extLst>
  </p:cSld>
  <p:clrMapOvr>
    <a:masterClrMapping/>
  </p:clrMapOvr>
  <p:transition spd="med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24625" y="350838"/>
            <a:ext cx="1946275" cy="5429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50838"/>
            <a:ext cx="5686425" cy="5429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35D8BEA1-0F51-4733-85E1-88A261E263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3A95A237-613B-473A-A7C5-A1D8FB2B01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B3D10D59-91A6-451D-8D6A-FBEEDCE9DA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7BE4F-91F3-4FF7-B513-C11481F9371F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104000763"/>
      </p:ext>
    </p:extLst>
  </p:cSld>
  <p:clrMapOvr>
    <a:masterClrMapping/>
  </p:clrMapOvr>
  <p:transition spd="med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838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98500" y="1665288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0900" y="1665288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6C420249-E31A-4B86-98E7-6B55E5C10B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0675FF10-3CCE-4204-AD91-487A97E7C4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434F70F1-7B7E-42D5-92F6-E95E70F51C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8D3C7B-2DD3-4F1A-AE61-B15B61EE353D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510224524"/>
      </p:ext>
    </p:extLst>
  </p:cSld>
  <p:clrMapOvr>
    <a:masterClrMapping/>
  </p:clrMapOvr>
  <p:transition spd="med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838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98500" y="1665288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0900" y="1665288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0900" y="3798888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F87D39F5-FE5F-44A0-AE20-D3E627AC23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78C45C71-69CE-4F03-8B83-85609AAD04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E7CEFA0C-B19B-4394-AF99-D9DB51B079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901D1-6AF2-497A-93D9-30F8B9CE0980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472156825"/>
      </p:ext>
    </p:extLst>
  </p:cSld>
  <p:clrMapOvr>
    <a:masterClrMapping/>
  </p:clrMapOvr>
  <p:transition spd="med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16652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0900" y="16652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220DFB-08C1-4620-9079-BFE0F455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B8455E-4C48-4D28-AF0B-B0D258875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C7FA1C-C130-451B-A6FF-E8881F4F6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7A76218-59A7-45A3-BD81-7C2CF220D5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8588772"/>
      </p:ext>
    </p:extLst>
  </p:cSld>
  <p:clrMapOvr>
    <a:masterClrMapping/>
  </p:clrMapOvr>
  <p:transition spd="med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4E42AF-08CD-41D6-96F2-98C068AEE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768CC1-289A-4BE0-875F-361B4D573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CCB417-B0A2-4442-B337-56CF452AD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BFBCA1A-82A7-4CC0-B455-08A1DE4E2B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1672868"/>
      </p:ext>
    </p:extLst>
  </p:cSld>
  <p:clrMapOvr>
    <a:masterClrMapping/>
  </p:clrMapOvr>
  <p:transition spd="med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7B5318-349D-4A8B-86E9-68B521048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60CDC6-EBA0-41F5-9FA6-D22C75A9C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255005-17F6-4731-B249-31F38657E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55BE16B-726D-44D1-A1D4-9204C69574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0611614"/>
      </p:ext>
    </p:extLst>
  </p:cSld>
  <p:clrMapOvr>
    <a:masterClrMapping/>
  </p:clrMapOvr>
  <p:transition spd="med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E7CDCF-992C-4D84-8889-E0F559DB9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362149-5C73-4A2F-8079-D66FB5350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218AB1-A1FD-4160-B0DA-27498E6FC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14E8355-019A-43CD-9BDD-CB2DDDE41E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4771978"/>
      </p:ext>
    </p:extLst>
  </p:cSld>
  <p:clrMapOvr>
    <a:masterClrMapping/>
  </p:clrMapOvr>
  <p:transition spd="med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6208F-6AF4-4056-B0CF-14C197CAB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B7D35F-22C2-40A1-8638-34B3D6B93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E7A1EC-A926-467A-A8ED-104B027CE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77BD060-A42B-43DB-9444-03F74A38D7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7664295"/>
      </p:ext>
    </p:extLst>
  </p:cSld>
  <p:clrMapOvr>
    <a:masterClrMapping/>
  </p:clrMapOvr>
  <p:transition spd="med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84B0E1-321B-433E-9799-888F09F74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008613-894C-422B-88E7-1D2E2CF78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AA4D3F-E6F9-4DAB-943F-3D669243C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A383070-C9B4-49E5-8362-6DF30967F2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616902"/>
      </p:ext>
    </p:extLst>
  </p:cSld>
  <p:clrMapOvr>
    <a:masterClrMapping/>
  </p:clrMapOvr>
  <p:transition spd="med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alphaModFix amt="38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03EFC1F9-649B-45DC-B331-0B95EFDD6A96}"/>
              </a:ext>
            </a:extLst>
          </p:cNvPr>
          <p:cNvGrpSpPr>
            <a:grpSpLocks/>
          </p:cNvGrpSpPr>
          <p:nvPr/>
        </p:nvGrpSpPr>
        <p:grpSpPr bwMode="auto">
          <a:xfrm>
            <a:off x="-38100" y="-12700"/>
            <a:ext cx="9239250" cy="6940550"/>
            <a:chOff x="-12" y="-10"/>
            <a:chExt cx="5820" cy="4372"/>
          </a:xfrm>
        </p:grpSpPr>
        <p:sp>
          <p:nvSpPr>
            <p:cNvPr id="1032" name="Rectangle 3">
              <a:extLst>
                <a:ext uri="{FF2B5EF4-FFF2-40B4-BE49-F238E27FC236}">
                  <a16:creationId xmlns:a16="http://schemas.microsoft.com/office/drawing/2014/main" id="{C4FDF7A3-0B25-4D8E-8C3F-819EDD1AEDEF}"/>
                </a:ext>
              </a:extLst>
            </p:cNvPr>
            <p:cNvSpPr>
              <a:spLocks noChangeArrowheads="1"/>
            </p:cNvSpPr>
            <p:nvPr userDrawn="1"/>
          </p:nvSpPr>
          <p:spPr bwMode="inv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sr-Latn-RS" altLang="sr-Latn-RS"/>
            </a:p>
          </p:txBody>
        </p:sp>
        <p:sp>
          <p:nvSpPr>
            <p:cNvPr id="1033" name="Rectangle 4">
              <a:extLst>
                <a:ext uri="{FF2B5EF4-FFF2-40B4-BE49-F238E27FC236}">
                  <a16:creationId xmlns:a16="http://schemas.microsoft.com/office/drawing/2014/main" id="{B7B5DFE5-DEC7-4112-8833-A8B31F99CC85}"/>
                </a:ext>
              </a:extLst>
            </p:cNvPr>
            <p:cNvSpPr>
              <a:spLocks noChangeArrowheads="1"/>
            </p:cNvSpPr>
            <p:nvPr userDrawn="1"/>
          </p:nvSpPr>
          <p:spPr bwMode="inv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sr-Latn-RS" altLang="sr-Latn-RS"/>
            </a:p>
          </p:txBody>
        </p:sp>
        <p:sp>
          <p:nvSpPr>
            <p:cNvPr id="1034" name="AutoShape 5">
              <a:extLst>
                <a:ext uri="{FF2B5EF4-FFF2-40B4-BE49-F238E27FC236}">
                  <a16:creationId xmlns:a16="http://schemas.microsoft.com/office/drawing/2014/main" id="{DE205199-5D60-49EF-AD59-3CED7EEF51A6}"/>
                </a:ext>
              </a:extLst>
            </p:cNvPr>
            <p:cNvSpPr>
              <a:spLocks noChangeArrowheads="1"/>
            </p:cNvSpPr>
            <p:nvPr userDrawn="1"/>
          </p:nvSpPr>
          <p:spPr bwMode="invGray">
            <a:xfrm rot="10800000" flipH="1" flipV="1">
              <a:off x="2" y="-10"/>
              <a:ext cx="5798" cy="288"/>
            </a:xfrm>
            <a:custGeom>
              <a:avLst/>
              <a:gdLst>
                <a:gd name="T0" fmla="*/ 1517 w 21600"/>
                <a:gd name="T1" fmla="*/ 2 h 21600"/>
                <a:gd name="T2" fmla="*/ 778 w 21600"/>
                <a:gd name="T3" fmla="*/ 4 h 21600"/>
                <a:gd name="T4" fmla="*/ 39 w 21600"/>
                <a:gd name="T5" fmla="*/ 2 h 21600"/>
                <a:gd name="T6" fmla="*/ 778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43 w 21600"/>
                <a:gd name="T13" fmla="*/ 2325 h 21600"/>
                <a:gd name="T14" fmla="*/ 19257 w 21600"/>
                <a:gd name="T15" fmla="*/ 1927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35" name="AutoShape 6">
              <a:extLst>
                <a:ext uri="{FF2B5EF4-FFF2-40B4-BE49-F238E27FC236}">
                  <a16:creationId xmlns:a16="http://schemas.microsoft.com/office/drawing/2014/main" id="{0C78C1B2-F8A5-4406-96BE-EBB3F698191E}"/>
                </a:ext>
              </a:extLst>
            </p:cNvPr>
            <p:cNvSpPr>
              <a:spLocks noChangeArrowheads="1"/>
            </p:cNvSpPr>
            <p:nvPr userDrawn="1"/>
          </p:nvSpPr>
          <p:spPr bwMode="invGray">
            <a:xfrm flipV="1">
              <a:off x="-12" y="4072"/>
              <a:ext cx="5820" cy="290"/>
            </a:xfrm>
            <a:custGeom>
              <a:avLst/>
              <a:gdLst>
                <a:gd name="T0" fmla="*/ 1528 w 21600"/>
                <a:gd name="T1" fmla="*/ 2 h 21600"/>
                <a:gd name="T2" fmla="*/ 784 w 21600"/>
                <a:gd name="T3" fmla="*/ 4 h 21600"/>
                <a:gd name="T4" fmla="*/ 40 w 21600"/>
                <a:gd name="T5" fmla="*/ 2 h 21600"/>
                <a:gd name="T6" fmla="*/ 784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49 w 21600"/>
                <a:gd name="T13" fmla="*/ 2383 h 21600"/>
                <a:gd name="T14" fmla="*/ 19251 w 21600"/>
                <a:gd name="T15" fmla="*/ 1921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36" name="Rectangle 7" descr="Green marble">
              <a:extLst>
                <a:ext uri="{FF2B5EF4-FFF2-40B4-BE49-F238E27FC236}">
                  <a16:creationId xmlns:a16="http://schemas.microsoft.com/office/drawing/2014/main" id="{CE2DD2F5-706F-4EE8-BB90-C92B77C075E4}"/>
                </a:ext>
              </a:extLst>
            </p:cNvPr>
            <p:cNvSpPr>
              <a:spLocks noChangeArrowheads="1"/>
            </p:cNvSpPr>
            <p:nvPr userDrawn="1"/>
          </p:nvSpPr>
          <p:spPr bwMode="inv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sr-Latn-RS" altLang="sr-Latn-RS"/>
            </a:p>
          </p:txBody>
        </p:sp>
      </p:grpSp>
      <p:sp>
        <p:nvSpPr>
          <p:cNvPr id="1027" name="Rectangle 8">
            <a:extLst>
              <a:ext uri="{FF2B5EF4-FFF2-40B4-BE49-F238E27FC236}">
                <a16:creationId xmlns:a16="http://schemas.microsoft.com/office/drawing/2014/main" id="{5F7FE4D2-7C3F-4AEE-8716-D8C88A32BC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50838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9">
            <a:extLst>
              <a:ext uri="{FF2B5EF4-FFF2-40B4-BE49-F238E27FC236}">
                <a16:creationId xmlns:a16="http://schemas.microsoft.com/office/drawing/2014/main" id="{FEF60E7C-2721-4B78-8E5F-2AE953D171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0" y="1665288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82" name="Rectangle 10">
            <a:extLst>
              <a:ext uri="{FF2B5EF4-FFF2-40B4-BE49-F238E27FC236}">
                <a16:creationId xmlns:a16="http://schemas.microsoft.com/office/drawing/2014/main" id="{76F3CCCD-27F3-4901-A575-25187E9C6B9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658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83" name="Rectangle 11">
            <a:extLst>
              <a:ext uri="{FF2B5EF4-FFF2-40B4-BE49-F238E27FC236}">
                <a16:creationId xmlns:a16="http://schemas.microsoft.com/office/drawing/2014/main" id="{DB034E2E-A1C7-49D0-BB9D-CEEE57F3254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6585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84" name="Rectangle 12">
            <a:extLst>
              <a:ext uri="{FF2B5EF4-FFF2-40B4-BE49-F238E27FC236}">
                <a16:creationId xmlns:a16="http://schemas.microsoft.com/office/drawing/2014/main" id="{8BB9EEE7-7BF6-472E-9063-BF40DDBDF6C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658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0CDD6A0D-67D3-48E5-BA99-313C7C9B1F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</p:sldLayoutIdLst>
  <p:transition spd="med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alphaModFix amt="38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>
            <a:extLst>
              <a:ext uri="{FF2B5EF4-FFF2-40B4-BE49-F238E27FC236}">
                <a16:creationId xmlns:a16="http://schemas.microsoft.com/office/drawing/2014/main" id="{A6263849-9EE2-4E07-AB52-D089D79441FB}"/>
              </a:ext>
            </a:extLst>
          </p:cNvPr>
          <p:cNvGrpSpPr>
            <a:grpSpLocks/>
          </p:cNvGrpSpPr>
          <p:nvPr/>
        </p:nvGrpSpPr>
        <p:grpSpPr bwMode="auto">
          <a:xfrm>
            <a:off x="-38100" y="-12700"/>
            <a:ext cx="9239250" cy="6940550"/>
            <a:chOff x="-12" y="-10"/>
            <a:chExt cx="5820" cy="4372"/>
          </a:xfrm>
        </p:grpSpPr>
        <p:sp>
          <p:nvSpPr>
            <p:cNvPr id="1032" name="Rectangle 3">
              <a:extLst>
                <a:ext uri="{FF2B5EF4-FFF2-40B4-BE49-F238E27FC236}">
                  <a16:creationId xmlns:a16="http://schemas.microsoft.com/office/drawing/2014/main" id="{C8146056-B30B-4B16-B623-C8ED5D0A2A7E}"/>
                </a:ext>
              </a:extLst>
            </p:cNvPr>
            <p:cNvSpPr>
              <a:spLocks noChangeArrowheads="1"/>
            </p:cNvSpPr>
            <p:nvPr userDrawn="1"/>
          </p:nvSpPr>
          <p:spPr bwMode="inv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hr-HR" altLang="en-US">
                <a:solidFill>
                  <a:srgbClr val="EAEAEA"/>
                </a:solidFill>
              </a:endParaRPr>
            </a:p>
          </p:txBody>
        </p:sp>
        <p:sp>
          <p:nvSpPr>
            <p:cNvPr id="1033" name="Rectangle 4">
              <a:extLst>
                <a:ext uri="{FF2B5EF4-FFF2-40B4-BE49-F238E27FC236}">
                  <a16:creationId xmlns:a16="http://schemas.microsoft.com/office/drawing/2014/main" id="{B37B9CD7-7316-4104-B6E1-BE83414C58DD}"/>
                </a:ext>
              </a:extLst>
            </p:cNvPr>
            <p:cNvSpPr>
              <a:spLocks noChangeArrowheads="1"/>
            </p:cNvSpPr>
            <p:nvPr userDrawn="1"/>
          </p:nvSpPr>
          <p:spPr bwMode="inv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hr-HR" altLang="en-US">
                <a:solidFill>
                  <a:srgbClr val="EAEAEA"/>
                </a:solidFill>
              </a:endParaRPr>
            </a:p>
          </p:txBody>
        </p:sp>
        <p:sp>
          <p:nvSpPr>
            <p:cNvPr id="2058" name="AutoShape 5">
              <a:extLst>
                <a:ext uri="{FF2B5EF4-FFF2-40B4-BE49-F238E27FC236}">
                  <a16:creationId xmlns:a16="http://schemas.microsoft.com/office/drawing/2014/main" id="{4E1B9B68-B1AA-43D9-95F4-25D59217AEB6}"/>
                </a:ext>
              </a:extLst>
            </p:cNvPr>
            <p:cNvSpPr>
              <a:spLocks noChangeArrowheads="1"/>
            </p:cNvSpPr>
            <p:nvPr userDrawn="1"/>
          </p:nvSpPr>
          <p:spPr bwMode="invGray">
            <a:xfrm rot="10800000" flipH="1" flipV="1">
              <a:off x="2" y="-10"/>
              <a:ext cx="5798" cy="288"/>
            </a:xfrm>
            <a:custGeom>
              <a:avLst/>
              <a:gdLst>
                <a:gd name="T0" fmla="*/ 29 w 21600"/>
                <a:gd name="T1" fmla="*/ 0 h 21600"/>
                <a:gd name="T2" fmla="*/ 15 w 21600"/>
                <a:gd name="T3" fmla="*/ 0 h 21600"/>
                <a:gd name="T4" fmla="*/ 1 w 21600"/>
                <a:gd name="T5" fmla="*/ 0 h 21600"/>
                <a:gd name="T6" fmla="*/ 15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43 w 21600"/>
                <a:gd name="T13" fmla="*/ 2325 h 21600"/>
                <a:gd name="T14" fmla="*/ 19257 w 21600"/>
                <a:gd name="T15" fmla="*/ 1927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59" name="AutoShape 6">
              <a:extLst>
                <a:ext uri="{FF2B5EF4-FFF2-40B4-BE49-F238E27FC236}">
                  <a16:creationId xmlns:a16="http://schemas.microsoft.com/office/drawing/2014/main" id="{6A6B8283-77A2-4573-A031-73160400DD90}"/>
                </a:ext>
              </a:extLst>
            </p:cNvPr>
            <p:cNvSpPr>
              <a:spLocks noChangeArrowheads="1"/>
            </p:cNvSpPr>
            <p:nvPr userDrawn="1"/>
          </p:nvSpPr>
          <p:spPr bwMode="invGray">
            <a:xfrm flipV="1">
              <a:off x="-12" y="4072"/>
              <a:ext cx="5820" cy="290"/>
            </a:xfrm>
            <a:custGeom>
              <a:avLst/>
              <a:gdLst>
                <a:gd name="T0" fmla="*/ 30 w 21600"/>
                <a:gd name="T1" fmla="*/ 0 h 21600"/>
                <a:gd name="T2" fmla="*/ 15 w 21600"/>
                <a:gd name="T3" fmla="*/ 0 h 21600"/>
                <a:gd name="T4" fmla="*/ 1 w 21600"/>
                <a:gd name="T5" fmla="*/ 0 h 21600"/>
                <a:gd name="T6" fmla="*/ 15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49 w 21600"/>
                <a:gd name="T13" fmla="*/ 2383 h 21600"/>
                <a:gd name="T14" fmla="*/ 19251 w 21600"/>
                <a:gd name="T15" fmla="*/ 1921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36" name="Rectangle 7" descr="Green marble">
              <a:extLst>
                <a:ext uri="{FF2B5EF4-FFF2-40B4-BE49-F238E27FC236}">
                  <a16:creationId xmlns:a16="http://schemas.microsoft.com/office/drawing/2014/main" id="{EB7C5311-5083-404F-AAE8-45E51FA0BB74}"/>
                </a:ext>
              </a:extLst>
            </p:cNvPr>
            <p:cNvSpPr>
              <a:spLocks noChangeArrowheads="1"/>
            </p:cNvSpPr>
            <p:nvPr userDrawn="1"/>
          </p:nvSpPr>
          <p:spPr bwMode="inv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hr-HR" altLang="en-US">
                <a:solidFill>
                  <a:srgbClr val="EAEAEA"/>
                </a:solidFill>
              </a:endParaRPr>
            </a:p>
          </p:txBody>
        </p:sp>
      </p:grpSp>
      <p:sp>
        <p:nvSpPr>
          <p:cNvPr id="2051" name="Rectangle 8">
            <a:extLst>
              <a:ext uri="{FF2B5EF4-FFF2-40B4-BE49-F238E27FC236}">
                <a16:creationId xmlns:a16="http://schemas.microsoft.com/office/drawing/2014/main" id="{FC3634C0-7798-45B7-BFE7-0A06F2D173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50838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/>
              <a:t>Click to edit Master title style</a:t>
            </a:r>
          </a:p>
        </p:txBody>
      </p:sp>
      <p:sp>
        <p:nvSpPr>
          <p:cNvPr id="2052" name="Rectangle 9">
            <a:extLst>
              <a:ext uri="{FF2B5EF4-FFF2-40B4-BE49-F238E27FC236}">
                <a16:creationId xmlns:a16="http://schemas.microsoft.com/office/drawing/2014/main" id="{ADCBC702-628C-4DCA-B04A-CBEE06711E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0" y="1665288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/>
              <a:t>Click to edit Master text styles</a:t>
            </a:r>
          </a:p>
          <a:p>
            <a:pPr lvl="1"/>
            <a:r>
              <a:rPr lang="en-US" altLang="sr-Latn-RS"/>
              <a:t>Second level</a:t>
            </a:r>
          </a:p>
          <a:p>
            <a:pPr lvl="2"/>
            <a:r>
              <a:rPr lang="en-US" altLang="sr-Latn-RS"/>
              <a:t>Third level</a:t>
            </a:r>
          </a:p>
          <a:p>
            <a:pPr lvl="3"/>
            <a:r>
              <a:rPr lang="en-US" altLang="sr-Latn-RS"/>
              <a:t>Fourth level</a:t>
            </a:r>
          </a:p>
          <a:p>
            <a:pPr lvl="4"/>
            <a:r>
              <a:rPr lang="en-US" altLang="sr-Latn-RS"/>
              <a:t>Fifth level</a:t>
            </a:r>
          </a:p>
        </p:txBody>
      </p:sp>
      <p:sp>
        <p:nvSpPr>
          <p:cNvPr id="130058" name="Rectangle 10">
            <a:extLst>
              <a:ext uri="{FF2B5EF4-FFF2-40B4-BE49-F238E27FC236}">
                <a16:creationId xmlns:a16="http://schemas.microsoft.com/office/drawing/2014/main" id="{0A438051-465E-46DC-9477-0F9819738C0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658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EAEAEA"/>
                </a:solidFill>
              </a:defRPr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130059" name="Rectangle 11">
            <a:extLst>
              <a:ext uri="{FF2B5EF4-FFF2-40B4-BE49-F238E27FC236}">
                <a16:creationId xmlns:a16="http://schemas.microsoft.com/office/drawing/2014/main" id="{8A1491FC-E75C-4CFC-9B2D-9B861303AA5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6585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EAEAEA"/>
                </a:solidFill>
              </a:defRPr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130060" name="Rectangle 12">
            <a:extLst>
              <a:ext uri="{FF2B5EF4-FFF2-40B4-BE49-F238E27FC236}">
                <a16:creationId xmlns:a16="http://schemas.microsoft.com/office/drawing/2014/main" id="{F3F899DA-4D4C-4E6E-9063-57F55AFE94D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658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EAEAEA"/>
                </a:solidFill>
              </a:defRPr>
            </a:lvl1pPr>
          </a:lstStyle>
          <a:p>
            <a:pPr>
              <a:defRPr/>
            </a:pPr>
            <a:fld id="{CE2D5EBB-F511-4644-8F10-87918A722FFA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7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</p:sldLayoutIdLst>
  <p:transition spd="med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alphaModFix amt="38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572077EA-F336-47FA-B4CA-7E78CCB06632}"/>
              </a:ext>
            </a:extLst>
          </p:cNvPr>
          <p:cNvGrpSpPr>
            <a:grpSpLocks/>
          </p:cNvGrpSpPr>
          <p:nvPr/>
        </p:nvGrpSpPr>
        <p:grpSpPr bwMode="auto">
          <a:xfrm>
            <a:off x="-38100" y="-12700"/>
            <a:ext cx="9239250" cy="6940550"/>
            <a:chOff x="-12" y="-10"/>
            <a:chExt cx="5820" cy="4372"/>
          </a:xfrm>
        </p:grpSpPr>
        <p:sp>
          <p:nvSpPr>
            <p:cNvPr id="1032" name="Rectangle 3">
              <a:extLst>
                <a:ext uri="{FF2B5EF4-FFF2-40B4-BE49-F238E27FC236}">
                  <a16:creationId xmlns:a16="http://schemas.microsoft.com/office/drawing/2014/main" id="{0EA70CE0-5767-4FFB-8225-A0B9B14CDF74}"/>
                </a:ext>
              </a:extLst>
            </p:cNvPr>
            <p:cNvSpPr>
              <a:spLocks noChangeArrowheads="1"/>
            </p:cNvSpPr>
            <p:nvPr userDrawn="1"/>
          </p:nvSpPr>
          <p:spPr bwMode="inv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hr-HR" altLang="en-US">
                <a:solidFill>
                  <a:srgbClr val="EAEAEA"/>
                </a:solidFill>
              </a:endParaRPr>
            </a:p>
          </p:txBody>
        </p:sp>
        <p:sp>
          <p:nvSpPr>
            <p:cNvPr id="1033" name="Rectangle 4">
              <a:extLst>
                <a:ext uri="{FF2B5EF4-FFF2-40B4-BE49-F238E27FC236}">
                  <a16:creationId xmlns:a16="http://schemas.microsoft.com/office/drawing/2014/main" id="{8D2B2630-6C9F-4C23-A6F8-333FA52AFA47}"/>
                </a:ext>
              </a:extLst>
            </p:cNvPr>
            <p:cNvSpPr>
              <a:spLocks noChangeArrowheads="1"/>
            </p:cNvSpPr>
            <p:nvPr userDrawn="1"/>
          </p:nvSpPr>
          <p:spPr bwMode="inv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hr-HR" altLang="en-US">
                <a:solidFill>
                  <a:srgbClr val="EAEAEA"/>
                </a:solidFill>
              </a:endParaRPr>
            </a:p>
          </p:txBody>
        </p:sp>
        <p:sp>
          <p:nvSpPr>
            <p:cNvPr id="3082" name="AutoShape 5">
              <a:extLst>
                <a:ext uri="{FF2B5EF4-FFF2-40B4-BE49-F238E27FC236}">
                  <a16:creationId xmlns:a16="http://schemas.microsoft.com/office/drawing/2014/main" id="{D4E63E82-FE80-4F72-8FF1-70ABBFEC4DB1}"/>
                </a:ext>
              </a:extLst>
            </p:cNvPr>
            <p:cNvSpPr>
              <a:spLocks noChangeArrowheads="1"/>
            </p:cNvSpPr>
            <p:nvPr userDrawn="1"/>
          </p:nvSpPr>
          <p:spPr bwMode="invGray">
            <a:xfrm rot="10800000" flipH="1" flipV="1">
              <a:off x="2" y="-10"/>
              <a:ext cx="5798" cy="288"/>
            </a:xfrm>
            <a:custGeom>
              <a:avLst/>
              <a:gdLst>
                <a:gd name="T0" fmla="*/ 29 w 21600"/>
                <a:gd name="T1" fmla="*/ 0 h 21600"/>
                <a:gd name="T2" fmla="*/ 15 w 21600"/>
                <a:gd name="T3" fmla="*/ 0 h 21600"/>
                <a:gd name="T4" fmla="*/ 1 w 21600"/>
                <a:gd name="T5" fmla="*/ 0 h 21600"/>
                <a:gd name="T6" fmla="*/ 15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43 w 21600"/>
                <a:gd name="T13" fmla="*/ 2325 h 21600"/>
                <a:gd name="T14" fmla="*/ 19257 w 21600"/>
                <a:gd name="T15" fmla="*/ 1927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83" name="AutoShape 6">
              <a:extLst>
                <a:ext uri="{FF2B5EF4-FFF2-40B4-BE49-F238E27FC236}">
                  <a16:creationId xmlns:a16="http://schemas.microsoft.com/office/drawing/2014/main" id="{B377E51E-C391-42AA-A842-80841EF2D816}"/>
                </a:ext>
              </a:extLst>
            </p:cNvPr>
            <p:cNvSpPr>
              <a:spLocks noChangeArrowheads="1"/>
            </p:cNvSpPr>
            <p:nvPr userDrawn="1"/>
          </p:nvSpPr>
          <p:spPr bwMode="invGray">
            <a:xfrm flipV="1">
              <a:off x="-12" y="4072"/>
              <a:ext cx="5820" cy="290"/>
            </a:xfrm>
            <a:custGeom>
              <a:avLst/>
              <a:gdLst>
                <a:gd name="T0" fmla="*/ 30 w 21600"/>
                <a:gd name="T1" fmla="*/ 0 h 21600"/>
                <a:gd name="T2" fmla="*/ 15 w 21600"/>
                <a:gd name="T3" fmla="*/ 0 h 21600"/>
                <a:gd name="T4" fmla="*/ 1 w 21600"/>
                <a:gd name="T5" fmla="*/ 0 h 21600"/>
                <a:gd name="T6" fmla="*/ 15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49 w 21600"/>
                <a:gd name="T13" fmla="*/ 2383 h 21600"/>
                <a:gd name="T14" fmla="*/ 19251 w 21600"/>
                <a:gd name="T15" fmla="*/ 1921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36" name="Rectangle 7" descr="Green marble">
              <a:extLst>
                <a:ext uri="{FF2B5EF4-FFF2-40B4-BE49-F238E27FC236}">
                  <a16:creationId xmlns:a16="http://schemas.microsoft.com/office/drawing/2014/main" id="{D6F41BE6-3EAB-4C24-BA13-4469418FD259}"/>
                </a:ext>
              </a:extLst>
            </p:cNvPr>
            <p:cNvSpPr>
              <a:spLocks noChangeArrowheads="1"/>
            </p:cNvSpPr>
            <p:nvPr userDrawn="1"/>
          </p:nvSpPr>
          <p:spPr bwMode="inv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hr-HR" altLang="en-US">
                <a:solidFill>
                  <a:srgbClr val="EAEAEA"/>
                </a:solidFill>
              </a:endParaRPr>
            </a:p>
          </p:txBody>
        </p:sp>
      </p:grpSp>
      <p:sp>
        <p:nvSpPr>
          <p:cNvPr id="3075" name="Rectangle 8">
            <a:extLst>
              <a:ext uri="{FF2B5EF4-FFF2-40B4-BE49-F238E27FC236}">
                <a16:creationId xmlns:a16="http://schemas.microsoft.com/office/drawing/2014/main" id="{0A763346-3DB2-4375-B030-E810474BEF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50838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/>
              <a:t>Click to edit Master title style</a:t>
            </a:r>
          </a:p>
        </p:txBody>
      </p:sp>
      <p:sp>
        <p:nvSpPr>
          <p:cNvPr id="3076" name="Rectangle 9">
            <a:extLst>
              <a:ext uri="{FF2B5EF4-FFF2-40B4-BE49-F238E27FC236}">
                <a16:creationId xmlns:a16="http://schemas.microsoft.com/office/drawing/2014/main" id="{465F4CF2-15A0-41AB-86E8-5261D3B974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0" y="1665288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/>
              <a:t>Click to edit Master text styles</a:t>
            </a:r>
          </a:p>
          <a:p>
            <a:pPr lvl="1"/>
            <a:r>
              <a:rPr lang="en-US" altLang="sr-Latn-RS"/>
              <a:t>Second level</a:t>
            </a:r>
          </a:p>
          <a:p>
            <a:pPr lvl="2"/>
            <a:r>
              <a:rPr lang="en-US" altLang="sr-Latn-RS"/>
              <a:t>Third level</a:t>
            </a:r>
          </a:p>
          <a:p>
            <a:pPr lvl="3"/>
            <a:r>
              <a:rPr lang="en-US" altLang="sr-Latn-RS"/>
              <a:t>Fourth level</a:t>
            </a:r>
          </a:p>
          <a:p>
            <a:pPr lvl="4"/>
            <a:r>
              <a:rPr lang="en-US" altLang="sr-Latn-RS"/>
              <a:t>Fifth level</a:t>
            </a:r>
          </a:p>
        </p:txBody>
      </p:sp>
      <p:sp>
        <p:nvSpPr>
          <p:cNvPr id="130058" name="Rectangle 10">
            <a:extLst>
              <a:ext uri="{FF2B5EF4-FFF2-40B4-BE49-F238E27FC236}">
                <a16:creationId xmlns:a16="http://schemas.microsoft.com/office/drawing/2014/main" id="{B550BCFD-8BB6-4778-B285-075C7B675D1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658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EAEAEA"/>
                </a:solidFill>
              </a:defRPr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130059" name="Rectangle 11">
            <a:extLst>
              <a:ext uri="{FF2B5EF4-FFF2-40B4-BE49-F238E27FC236}">
                <a16:creationId xmlns:a16="http://schemas.microsoft.com/office/drawing/2014/main" id="{1EE0F486-47D1-4255-A2F8-23176DAC949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6585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EAEAEA"/>
                </a:solidFill>
              </a:defRPr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130060" name="Rectangle 12">
            <a:extLst>
              <a:ext uri="{FF2B5EF4-FFF2-40B4-BE49-F238E27FC236}">
                <a16:creationId xmlns:a16="http://schemas.microsoft.com/office/drawing/2014/main" id="{D1AA0BC2-B460-40AA-A91D-23F180630E6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658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EAEAEA"/>
                </a:solidFill>
              </a:defRPr>
            </a:lvl1pPr>
          </a:lstStyle>
          <a:p>
            <a:pPr>
              <a:defRPr/>
            </a:pPr>
            <a:fld id="{C915FF01-B966-4B93-B045-BF77E28C0625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8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</p:sldLayoutIdLst>
  <p:transition spd="med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manmysteries.com/pages/94-Laurentum_Visit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D47A8EFF-0436-4372-B1CB-6617F12F7E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1295400"/>
            <a:ext cx="5029200" cy="3154363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en-US" sz="5400" dirty="0">
                <a:solidFill>
                  <a:schemeClr val="bg1">
                    <a:lumMod val="50000"/>
                  </a:schemeClr>
                </a:solidFill>
              </a:rPr>
              <a:t>MJESTO STANOVANJA</a:t>
            </a:r>
            <a:endParaRPr lang="en-GB" altLang="en-US" sz="5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5CF804F9-481A-4B8E-893A-28A5C575FA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350838"/>
            <a:ext cx="3070225" cy="1143000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en-US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Dodatci</a:t>
            </a:r>
            <a:endParaRPr lang="en-GB" altLang="en-US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13C09A85-2F08-4B85-A8D4-E418842150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1665288"/>
            <a:ext cx="8856662" cy="50768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S obje strane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vestibula mogli su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se nalaziti dućani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(</a:t>
            </a:r>
            <a:r>
              <a:rPr lang="hr-HR" altLang="en-US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tabernae</a:t>
            </a: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) koji su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se obično iznajmljivali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Robovi nemaju vlastite sobe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eventualno, kasnije, na gornjem katu – ako ga kuća uopće ima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Prozori nisu na uličnoj strani, zatvaraju se krpama ili drvenim kapcima</a:t>
            </a:r>
            <a:endParaRPr lang="en-GB" altLang="en-US" dirty="0">
              <a:solidFill>
                <a:schemeClr val="tx1">
                  <a:lumMod val="25000"/>
                </a:schemeClr>
              </a:solidFill>
              <a:latin typeface="+mj-lt"/>
            </a:endParaRPr>
          </a:p>
        </p:txBody>
      </p:sp>
      <p:pic>
        <p:nvPicPr>
          <p:cNvPr id="37892" name="Picture 4">
            <a:extLst>
              <a:ext uri="{FF2B5EF4-FFF2-40B4-BE49-F238E27FC236}">
                <a16:creationId xmlns:a16="http://schemas.microsoft.com/office/drawing/2014/main" id="{EC624983-6831-4A3F-A43D-731B07B2A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075" y="11113"/>
            <a:ext cx="5749925" cy="3736975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6BB651-D144-4AC3-9767-309CC8B35272}"/>
              </a:ext>
            </a:extLst>
          </p:cNvPr>
          <p:cNvSpPr txBox="1"/>
          <p:nvPr/>
        </p:nvSpPr>
        <p:spPr>
          <a:xfrm>
            <a:off x="5436096" y="3748088"/>
            <a:ext cx="4608513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sz="1400" dirty="0">
                <a:solidFill>
                  <a:schemeClr val="accent2">
                    <a:lumMod val="75000"/>
                  </a:schemeClr>
                </a:solidFill>
              </a:rPr>
              <a:t>http://lonestar.texas.net/~robison/vicus.gif</a:t>
            </a:r>
          </a:p>
        </p:txBody>
      </p:sp>
    </p:spTree>
  </p:cSld>
  <p:clrMapOvr>
    <a:masterClrMapping/>
  </p:clrMapOvr>
  <p:transition spd="med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B455BC3-3E2E-46F3-BF16-BA52D1AFA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0" y="333375"/>
            <a:ext cx="7910140" cy="791369"/>
          </a:xfrm>
        </p:spPr>
        <p:txBody>
          <a:bodyPr/>
          <a:lstStyle/>
          <a:p>
            <a:pPr>
              <a:defRPr/>
            </a:pPr>
            <a:r>
              <a:rPr lang="hr-HR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Marko Valerije Marcijal (</a:t>
            </a:r>
            <a:r>
              <a:rPr lang="hr-HR" sz="28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Marcus Valerius Martialis</a:t>
            </a:r>
            <a:r>
              <a:rPr lang="hr-HR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</a:t>
            </a:r>
            <a:r>
              <a:rPr lang="hr-HR" sz="28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Epigrammata: </a:t>
            </a:r>
            <a:r>
              <a:rPr lang="hr-HR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XIV </a:t>
            </a:r>
            <a:br>
              <a:rPr lang="hr-HR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hr-HR" sz="36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12559C-1F6B-41FE-83CD-0E8194810D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388" y="1341438"/>
            <a:ext cx="5113337" cy="5075237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Pallida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ne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Cilicum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timeant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pomaria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brumam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marL="0" indent="0">
              <a:buFontTx/>
              <a:buNone/>
              <a:defRPr/>
            </a:pP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        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Mordeat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et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tenerum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fortior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aura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nemus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, </a:t>
            </a:r>
          </a:p>
          <a:p>
            <a:pPr marL="0" indent="0">
              <a:buFontTx/>
              <a:buNone/>
              <a:defRPr/>
            </a:pP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Hibernis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obiecta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notis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specularia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puros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marL="0" indent="0">
              <a:buFontTx/>
              <a:buNone/>
              <a:defRPr/>
            </a:pP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        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Admittunt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soles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et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sine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faece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diem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. </a:t>
            </a:r>
          </a:p>
          <a:p>
            <a:pPr marL="0" indent="0">
              <a:buFontTx/>
              <a:buNone/>
              <a:defRPr/>
            </a:pP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At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mihi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cella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datur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non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tota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clusa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fenestra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, </a:t>
            </a:r>
          </a:p>
          <a:p>
            <a:pPr marL="0" indent="0">
              <a:buFontTx/>
              <a:buNone/>
              <a:defRPr/>
            </a:pP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         In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qua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nec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Boreas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ipse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manere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velit.  </a:t>
            </a:r>
          </a:p>
          <a:p>
            <a:pPr marL="0" indent="0">
              <a:buFontTx/>
              <a:buNone/>
              <a:defRPr/>
            </a:pP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Sic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habitare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iubes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veterem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crudelis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amicum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marL="0" indent="0">
              <a:buFontTx/>
              <a:buNone/>
              <a:defRPr/>
            </a:pP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        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Arboris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ergo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tuae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tutior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hospes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ero.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C2069D-423F-41D6-8747-6412D481FA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63938" y="4086225"/>
            <a:ext cx="6264275" cy="273685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hr-HR" sz="1800" dirty="0">
                <a:solidFill>
                  <a:schemeClr val="bg1">
                    <a:lumMod val="50000"/>
                  </a:schemeClr>
                </a:solidFill>
              </a:rPr>
              <a:t>Da se blijedi </a:t>
            </a:r>
            <a:r>
              <a:rPr lang="hr-HR" sz="1800" dirty="0" err="1">
                <a:solidFill>
                  <a:schemeClr val="bg1">
                    <a:lumMod val="50000"/>
                  </a:schemeClr>
                </a:solidFill>
              </a:rPr>
              <a:t>kilički</a:t>
            </a:r>
            <a:r>
              <a:rPr lang="hr-HR" sz="1800" dirty="0">
                <a:solidFill>
                  <a:schemeClr val="bg1">
                    <a:lumMod val="50000"/>
                  </a:schemeClr>
                </a:solidFill>
              </a:rPr>
              <a:t> cvjetići ne plaše hladnoće</a:t>
            </a:r>
          </a:p>
          <a:p>
            <a:pPr marL="0" indent="0">
              <a:buFontTx/>
              <a:buNone/>
              <a:defRPr/>
            </a:pPr>
            <a:r>
              <a:rPr lang="hr-HR" sz="1800" dirty="0">
                <a:solidFill>
                  <a:schemeClr val="bg1">
                    <a:lumMod val="50000"/>
                  </a:schemeClr>
                </a:solidFill>
              </a:rPr>
              <a:t>          i da jači povjetarac ne izgrize nježni gaj,</a:t>
            </a:r>
          </a:p>
          <a:p>
            <a:pPr marL="0" indent="0">
              <a:buFontTx/>
              <a:buNone/>
              <a:defRPr/>
            </a:pPr>
            <a:r>
              <a:rPr lang="hr-HR" sz="1800" dirty="0">
                <a:solidFill>
                  <a:schemeClr val="bg1">
                    <a:lumMod val="50000"/>
                  </a:schemeClr>
                </a:solidFill>
              </a:rPr>
              <a:t>stakla suprotstavljena zimskim vihorima</a:t>
            </a:r>
          </a:p>
          <a:p>
            <a:pPr marL="0" indent="0">
              <a:buFontTx/>
              <a:buNone/>
              <a:defRPr/>
            </a:pPr>
            <a:r>
              <a:rPr lang="hr-HR" sz="1800" dirty="0">
                <a:solidFill>
                  <a:schemeClr val="bg1">
                    <a:lumMod val="50000"/>
                  </a:schemeClr>
                </a:solidFill>
              </a:rPr>
              <a:t>          pripuštaju čisto sunce i dan bez mrlje.</a:t>
            </a:r>
          </a:p>
          <a:p>
            <a:pPr marL="0" indent="0">
              <a:buFontTx/>
              <a:buNone/>
              <a:defRPr/>
            </a:pPr>
            <a:r>
              <a:rPr lang="hr-HR" sz="1800" dirty="0">
                <a:solidFill>
                  <a:schemeClr val="bg1">
                    <a:lumMod val="50000"/>
                  </a:schemeClr>
                </a:solidFill>
              </a:rPr>
              <a:t>No ja dobivam sobicu s ne sasvim zatvorenim prozorom, </a:t>
            </a:r>
          </a:p>
          <a:p>
            <a:pPr marL="0" indent="0">
              <a:buFontTx/>
              <a:buNone/>
              <a:defRPr/>
            </a:pPr>
            <a:r>
              <a:rPr lang="hr-HR" sz="1800" dirty="0">
                <a:solidFill>
                  <a:schemeClr val="bg1">
                    <a:lumMod val="50000"/>
                  </a:schemeClr>
                </a:solidFill>
              </a:rPr>
              <a:t>          u kojoj niti sam </a:t>
            </a:r>
            <a:r>
              <a:rPr lang="hr-HR" sz="1800" dirty="0" err="1">
                <a:solidFill>
                  <a:schemeClr val="bg1">
                    <a:lumMod val="50000"/>
                  </a:schemeClr>
                </a:solidFill>
              </a:rPr>
              <a:t>Borej</a:t>
            </a:r>
            <a:r>
              <a:rPr lang="hr-HR" sz="1800" dirty="0">
                <a:solidFill>
                  <a:schemeClr val="bg1">
                    <a:lumMod val="50000"/>
                  </a:schemeClr>
                </a:solidFill>
              </a:rPr>
              <a:t> ne bi htio ostati.</a:t>
            </a:r>
          </a:p>
          <a:p>
            <a:pPr marL="0" indent="0">
              <a:buFontTx/>
              <a:buNone/>
              <a:defRPr/>
            </a:pPr>
            <a:r>
              <a:rPr lang="hr-HR" sz="1800" dirty="0">
                <a:solidFill>
                  <a:schemeClr val="bg1">
                    <a:lumMod val="50000"/>
                  </a:schemeClr>
                </a:solidFill>
              </a:rPr>
              <a:t>Okrutniče, tako nalažeš da ti stanuje stari prijatelj?</a:t>
            </a:r>
          </a:p>
          <a:p>
            <a:pPr marL="0" indent="0">
              <a:buFontTx/>
              <a:buNone/>
              <a:defRPr/>
            </a:pPr>
            <a:r>
              <a:rPr lang="hr-HR" sz="1800" dirty="0">
                <a:solidFill>
                  <a:schemeClr val="bg1">
                    <a:lumMod val="50000"/>
                  </a:schemeClr>
                </a:solidFill>
              </a:rPr>
              <a:t>          Dakle, zbrinutiji ću gost biti tvome stablu.</a:t>
            </a:r>
            <a:endParaRPr lang="hr-HR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C7A45BB7-5AF9-47DF-BA3C-4DF7CF74B62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121413" y="587242"/>
            <a:ext cx="3030009" cy="2657730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en-US" sz="3200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Cloaca maxima</a:t>
            </a:r>
            <a:br>
              <a:rPr lang="hr-HR" altLang="en-US" sz="3200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</a:rPr>
              <a:t>- jedna od najstarijih svjetskih kanalizacija</a:t>
            </a:r>
            <a:endParaRPr lang="hr-HR" altLang="en-US" sz="3200" i="1" dirty="0">
              <a:solidFill>
                <a:schemeClr val="tx1">
                  <a:lumMod val="25000"/>
                </a:schemeClr>
              </a:solidFill>
            </a:endParaRP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7B09F2FD-7E14-4716-8F9E-9F7742B6B1C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-54910" y="2752074"/>
            <a:ext cx="2772573" cy="3717032"/>
          </a:xfrm>
        </p:spPr>
        <p:txBody>
          <a:bodyPr/>
          <a:lstStyle/>
          <a:p>
            <a:pPr marL="457200" indent="-457200" algn="l" eaLnBrk="1" hangingPunct="1">
              <a:buSzPct val="55000"/>
              <a:buFont typeface="Arial" panose="020B0604020202020204" pitchFamily="34" charset="0"/>
              <a:buChar char="•"/>
              <a:defRPr/>
            </a:pP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Javni zahodi mogu primiti i        do 25 ljudi</a:t>
            </a:r>
          </a:p>
          <a:p>
            <a:pPr marL="457200" indent="-457200" algn="l" eaLnBrk="1" hangingPunct="1">
              <a:buSzPct val="55000"/>
              <a:buFont typeface="Arial" panose="020B0604020202020204" pitchFamily="34" charset="0"/>
              <a:buChar char="•"/>
              <a:defRPr/>
            </a:pP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U kanalu stalno teče voda</a:t>
            </a:r>
          </a:p>
          <a:p>
            <a:pPr marL="457200" indent="-457200" algn="l" eaLnBrk="1" hangingPunct="1">
              <a:buSzPct val="55000"/>
              <a:buFont typeface="Arial" panose="020B0604020202020204" pitchFamily="34" charset="0"/>
              <a:buChar char="•"/>
              <a:defRPr/>
            </a:pP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Naplata je 1 as u doba Carstva</a:t>
            </a:r>
            <a:endParaRPr lang="en-GB" altLang="en-US" sz="2800" dirty="0">
              <a:solidFill>
                <a:schemeClr val="tx1">
                  <a:lumMod val="25000"/>
                </a:schemeClr>
              </a:solidFill>
              <a:latin typeface="+mj-lt"/>
            </a:endParaRPr>
          </a:p>
        </p:txBody>
      </p:sp>
      <p:pic>
        <p:nvPicPr>
          <p:cNvPr id="40965" name="Picture 5">
            <a:extLst>
              <a:ext uri="{FF2B5EF4-FFF2-40B4-BE49-F238E27FC236}">
                <a16:creationId xmlns:a16="http://schemas.microsoft.com/office/drawing/2014/main" id="{7BC1E489-4E9B-4AF9-A2D4-C9CA4686D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321" y="4557267"/>
            <a:ext cx="3721449" cy="2300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B7D857-98F8-4910-8226-9435DEA48A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83" b="89943" l="8871" r="91774">
                        <a14:foregroundMark x1="9032" y1="49713" x2="9032" y2="49713"/>
                        <a14:foregroundMark x1="91774" y1="50287" x2="91774" y2="50287"/>
                        <a14:foregroundMark x1="91774" y1="50287" x2="91774" y2="502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369787">
            <a:off x="4191008" y="-28078"/>
            <a:ext cx="3680666" cy="20659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E4455C-68DF-4AB1-A312-B27E977F7E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7748" y="2460555"/>
            <a:ext cx="3886804" cy="29151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63BF45-E3DC-4BA2-8D6D-134AACD2A740}"/>
              </a:ext>
            </a:extLst>
          </p:cNvPr>
          <p:cNvSpPr txBox="1"/>
          <p:nvPr/>
        </p:nvSpPr>
        <p:spPr>
          <a:xfrm>
            <a:off x="6658366" y="430655"/>
            <a:ext cx="2465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accent3">
                    <a:lumMod val="75000"/>
                  </a:schemeClr>
                </a:solidFill>
              </a:rPr>
              <a:t>https://www.history.com/news/toilet-paper-hygiene-ancient-rome-china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6D179E-5730-476C-A32E-9F6F891B3842}"/>
              </a:ext>
            </a:extLst>
          </p:cNvPr>
          <p:cNvSpPr txBox="1"/>
          <p:nvPr/>
        </p:nvSpPr>
        <p:spPr>
          <a:xfrm>
            <a:off x="2915816" y="5460716"/>
            <a:ext cx="25045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accent3">
                    <a:lumMod val="75000"/>
                  </a:schemeClr>
                </a:solidFill>
              </a:rPr>
              <a:t>https://commons.wikimedia.org/wiki/File:Ostia-Toilets.JPG</a:t>
            </a:r>
            <a:endParaRPr lang="hr-HR" sz="1200" dirty="0">
              <a:solidFill>
                <a:schemeClr val="accent3">
                  <a:lumMod val="75000"/>
                </a:schemeClr>
              </a:solidFill>
            </a:endParaRPr>
          </a:p>
          <a:p>
            <a:pPr algn="r"/>
            <a:endParaRPr lang="hr-HR" sz="1200" dirty="0">
              <a:solidFill>
                <a:schemeClr val="accent3">
                  <a:lumMod val="75000"/>
                </a:schemeClr>
              </a:solidFill>
            </a:endParaRPr>
          </a:p>
          <a:p>
            <a:pPr algn="r"/>
            <a:endParaRPr lang="hr-HR" sz="1200" dirty="0">
              <a:solidFill>
                <a:schemeClr val="accent3">
                  <a:lumMod val="75000"/>
                </a:schemeClr>
              </a:solidFill>
            </a:endParaRPr>
          </a:p>
          <a:p>
            <a:pPr algn="r"/>
            <a:r>
              <a:rPr lang="en-GB" sz="1200" dirty="0">
                <a:solidFill>
                  <a:schemeClr val="accent3">
                    <a:lumMod val="75000"/>
                  </a:schemeClr>
                </a:solidFill>
              </a:rPr>
              <a:t>https://www.wanderingsardinia.com/articles/7/museo-del-tesoro-di-sant-eulalia-underground-in-cagliari</a:t>
            </a:r>
          </a:p>
        </p:txBody>
      </p:sp>
      <p:pic>
        <p:nvPicPr>
          <p:cNvPr id="40964" name="Picture 4" descr="Scan0019">
            <a:extLst>
              <a:ext uri="{FF2B5EF4-FFF2-40B4-BE49-F238E27FC236}">
                <a16:creationId xmlns:a16="http://schemas.microsoft.com/office/drawing/2014/main" id="{0F487249-8FEE-45AC-B1AB-532192708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9" y="108489"/>
            <a:ext cx="4230769" cy="25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 descr="Scan0014">
            <a:extLst>
              <a:ext uri="{FF2B5EF4-FFF2-40B4-BE49-F238E27FC236}">
                <a16:creationId xmlns:a16="http://schemas.microsoft.com/office/drawing/2014/main" id="{CBBCAA6E-B777-43EF-9334-35A70C4C3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11350"/>
            <a:ext cx="8686800" cy="4718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674" name="Rectangle 2">
            <a:extLst>
              <a:ext uri="{FF2B5EF4-FFF2-40B4-BE49-F238E27FC236}">
                <a16:creationId xmlns:a16="http://schemas.microsoft.com/office/drawing/2014/main" id="{3E393977-61A3-4285-B118-C8933AA13A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404813"/>
            <a:ext cx="8424863" cy="2214562"/>
          </a:xfrm>
        </p:spPr>
        <p:txBody>
          <a:bodyPr/>
          <a:lstStyle/>
          <a:p>
            <a:pPr algn="l" eaLnBrk="1" hangingPunct="1">
              <a:defRPr/>
            </a:pPr>
            <a:r>
              <a:rPr lang="hr-HR" altLang="en-US" sz="3200" dirty="0">
                <a:solidFill>
                  <a:schemeClr val="accent2">
                    <a:lumMod val="75000"/>
                  </a:schemeClr>
                </a:solidFill>
              </a:rPr>
              <a:t>Najstariji je rimski vodovod sagradio Apije Klaudije Cek (4/3.st.pr.Kr.), 4 postoje i danas</a:t>
            </a:r>
            <a:br>
              <a:rPr lang="hr-HR" altLang="en-US" sz="3200" dirty="0"/>
            </a:br>
            <a:br>
              <a:rPr lang="hr-HR" altLang="en-US" sz="3200" dirty="0"/>
            </a:br>
            <a:r>
              <a:rPr lang="hr-HR" altLang="en-US" sz="3200" i="1" dirty="0">
                <a:solidFill>
                  <a:schemeClr val="accent2"/>
                </a:solidFill>
              </a:rPr>
              <a:t>Aquaeductus</a:t>
            </a:r>
            <a:r>
              <a:rPr lang="hr-HR" altLang="en-US" sz="3200" dirty="0">
                <a:solidFill>
                  <a:schemeClr val="accent2"/>
                </a:solidFill>
              </a:rPr>
              <a:t> u Francuskoj (Pont du Gard)</a:t>
            </a:r>
            <a:endParaRPr lang="en-GB" altLang="en-US" sz="32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med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6">
            <a:extLst>
              <a:ext uri="{FF2B5EF4-FFF2-40B4-BE49-F238E27FC236}">
                <a16:creationId xmlns:a16="http://schemas.microsoft.com/office/drawing/2014/main" id="{390ABF7E-76BD-42F2-8CA5-0233FCB7E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288" y="3068917"/>
            <a:ext cx="5700712" cy="379730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>
            <a:extLst>
              <a:ext uri="{FF2B5EF4-FFF2-40B4-BE49-F238E27FC236}">
                <a16:creationId xmlns:a16="http://schemas.microsoft.com/office/drawing/2014/main" id="{1A7BB2DB-0DC6-4FA6-BD48-626F8451B1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82599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en-US" i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Insula</a:t>
            </a:r>
            <a:endParaRPr lang="en-GB" altLang="en-US" i="1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025C26B2-DB3D-47DB-A445-E648DDF97BC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9389" y="1341438"/>
            <a:ext cx="3263900" cy="51831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U zgradi postoji više stanova (</a:t>
            </a:r>
            <a:r>
              <a:rPr lang="hr-HR" altLang="en-US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cenaculum</a:t>
            </a: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) s 2 – 3 nenamjenske prostorije</a:t>
            </a:r>
          </a:p>
          <a:p>
            <a:pPr eaLnBrk="1" hangingPunct="1">
              <a:lnSpc>
                <a:spcPct val="90000"/>
              </a:lnSpc>
              <a:defRPr/>
            </a:pPr>
            <a:endParaRPr lang="hr-HR" altLang="en-US" dirty="0">
              <a:solidFill>
                <a:schemeClr val="tx1">
                  <a:lumMod val="25000"/>
                </a:schemeClr>
              </a:solidFill>
              <a:latin typeface="+mj-lt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Široki prozori, balkoni s cvijećem, otvoren prostor u sredini oko kojeg je stubište</a:t>
            </a:r>
            <a:endParaRPr lang="en-GB" altLang="en-US" dirty="0">
              <a:solidFill>
                <a:schemeClr val="tx1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9D99E803-D2F9-493F-BCBB-6216EBB8402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067944" y="1484784"/>
            <a:ext cx="4752527" cy="2066454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Vlasnik obično iznajmljuje jednom čovjeku koji onda utjeruje najamninu od stanara</a:t>
            </a:r>
            <a:endParaRPr lang="en-GB" altLang="en-US" dirty="0">
              <a:solidFill>
                <a:schemeClr val="tx1">
                  <a:lumMod val="2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 spd="med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>
            <a:extLst>
              <a:ext uri="{FF2B5EF4-FFF2-40B4-BE49-F238E27FC236}">
                <a16:creationId xmlns:a16="http://schemas.microsoft.com/office/drawing/2014/main" id="{FD041E58-BA81-48B3-8719-8AE5DB88C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477" y="-9525"/>
            <a:ext cx="5575811" cy="4158605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2">
            <a:extLst>
              <a:ext uri="{FF2B5EF4-FFF2-40B4-BE49-F238E27FC236}">
                <a16:creationId xmlns:a16="http://schemas.microsoft.com/office/drawing/2014/main" id="{B47C68F8-A63A-4353-8DA1-9DCDA932CD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400" y="206375"/>
            <a:ext cx="3654425" cy="774700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en-US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Opasnosti</a:t>
            </a:r>
            <a:endParaRPr lang="en-GB" altLang="en-US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267AC279-DEE1-495E-B1C7-8FD567EF9C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556791"/>
            <a:ext cx="8748713" cy="5185321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r-HR" altLang="en-US" dirty="0">
                <a:solidFill>
                  <a:srgbClr val="3B3B3B"/>
                </a:solidFill>
              </a:rPr>
              <a:t>Zbog grijanja i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r-HR" altLang="en-US" dirty="0">
                <a:solidFill>
                  <a:srgbClr val="3B3B3B"/>
                </a:solidFill>
              </a:rPr>
              <a:t>   kuhanja u stanovima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r-HR" altLang="en-US" dirty="0">
                <a:solidFill>
                  <a:srgbClr val="3B3B3B"/>
                </a:solidFill>
              </a:rPr>
              <a:t>   česti su požari </a:t>
            </a:r>
          </a:p>
          <a:p>
            <a:pPr lvl="1" eaLnBrk="1" hangingPunct="1">
              <a:lnSpc>
                <a:spcPct val="90000"/>
              </a:lnSpc>
            </a:pPr>
            <a:r>
              <a:rPr lang="hr-HR" altLang="en-US" dirty="0">
                <a:solidFill>
                  <a:srgbClr val="3B3B3B"/>
                </a:solidFill>
              </a:rPr>
              <a:t>dosta drvene građe, 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hr-HR" altLang="en-US" dirty="0">
                <a:solidFill>
                  <a:srgbClr val="3B3B3B"/>
                </a:solidFill>
              </a:rPr>
              <a:t>uske ulice i zbijene kuće</a:t>
            </a:r>
          </a:p>
          <a:p>
            <a:pPr eaLnBrk="1" hangingPunct="1">
              <a:lnSpc>
                <a:spcPct val="90000"/>
              </a:lnSpc>
            </a:pPr>
            <a:r>
              <a:rPr lang="hr-HR" altLang="en-US" dirty="0">
                <a:solidFill>
                  <a:srgbClr val="3B3B3B"/>
                </a:solidFill>
              </a:rPr>
              <a:t>Zbog velike potrebe za stanovima grade se od lošeg materijala da bi bile više</a:t>
            </a:r>
          </a:p>
          <a:p>
            <a:pPr lvl="1" eaLnBrk="1" hangingPunct="1">
              <a:lnSpc>
                <a:spcPct val="90000"/>
              </a:lnSpc>
            </a:pPr>
            <a:r>
              <a:rPr lang="hr-HR" altLang="en-US" dirty="0">
                <a:solidFill>
                  <a:srgbClr val="3B3B3B"/>
                </a:solidFill>
              </a:rPr>
              <a:t>česta urušavanja </a:t>
            </a:r>
          </a:p>
          <a:p>
            <a:pPr lvl="1" eaLnBrk="1" hangingPunct="1">
              <a:lnSpc>
                <a:spcPct val="90000"/>
              </a:lnSpc>
            </a:pPr>
            <a:r>
              <a:rPr lang="hr-HR" altLang="en-US" dirty="0">
                <a:solidFill>
                  <a:srgbClr val="3B3B3B"/>
                </a:solidFill>
              </a:rPr>
              <a:t>August je ograničio visinu na 20m, Trajan čak na 18m</a:t>
            </a:r>
          </a:p>
          <a:p>
            <a:pPr eaLnBrk="1" hangingPunct="1">
              <a:lnSpc>
                <a:spcPct val="90000"/>
              </a:lnSpc>
            </a:pPr>
            <a:r>
              <a:rPr lang="hr-HR" altLang="en-US" dirty="0">
                <a:solidFill>
                  <a:srgbClr val="3B3B3B"/>
                </a:solidFill>
              </a:rPr>
              <a:t>Najpoznatiji rimski “neboder” je </a:t>
            </a:r>
            <a:r>
              <a:rPr lang="hr-HR" altLang="en-US" i="1" dirty="0">
                <a:solidFill>
                  <a:srgbClr val="3B3B3B"/>
                </a:solidFill>
              </a:rPr>
              <a:t>insula Felicles</a:t>
            </a:r>
            <a:endParaRPr lang="en-GB" altLang="en-US" dirty="0">
              <a:solidFill>
                <a:srgbClr val="3B3B3B"/>
              </a:solidFill>
            </a:endParaRPr>
          </a:p>
        </p:txBody>
      </p:sp>
    </p:spTree>
  </p:cSld>
  <p:clrMapOvr>
    <a:masterClrMapping/>
  </p:clrMapOvr>
  <p:transition spd="med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C20A25D2-2FDA-4014-92C7-203963416C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57462" y="27296"/>
            <a:ext cx="4029075" cy="819150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en-US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Propisi</a:t>
            </a:r>
            <a:endParaRPr lang="en-GB" altLang="en-US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689A18DF-4ED4-49B1-90A7-28ED2F9DE5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052736"/>
            <a:ext cx="9144000" cy="2592164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Osim visine kuće, propisane su bile i kazne za bacanje smeća kroz prozor (većina ulica nema kanalizacije)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altLang="en-US" sz="24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krivac je ili vlasnik ili (pod)stanar, ovisno o ugovoru i o tome otkud je stigao mlaz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Zbog uskih ulica i gustoće stanovništva Cezar je zabranio kretanje kola gradom po danu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80ABCA7-0D95-41CB-9CA9-68B690B9CF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807489"/>
              </p:ext>
            </p:extLst>
          </p:nvPr>
        </p:nvGraphicFramePr>
        <p:xfrm>
          <a:off x="0" y="3644900"/>
          <a:ext cx="9144000" cy="3235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99992">
                  <a:extLst>
                    <a:ext uri="{9D8B030D-6E8A-4147-A177-3AD203B41FA5}">
                      <a16:colId xmlns:a16="http://schemas.microsoft.com/office/drawing/2014/main" val="428671179"/>
                    </a:ext>
                  </a:extLst>
                </a:gridCol>
                <a:gridCol w="4644008">
                  <a:extLst>
                    <a:ext uri="{9D8B030D-6E8A-4147-A177-3AD203B41FA5}">
                      <a16:colId xmlns:a16="http://schemas.microsoft.com/office/drawing/2014/main" val="4074896791"/>
                    </a:ext>
                  </a:extLst>
                </a:gridCol>
              </a:tblGrid>
              <a:tr h="3235325">
                <a:tc>
                  <a:txBody>
                    <a:bodyPr/>
                    <a:lstStyle/>
                    <a:p>
                      <a:r>
                        <a:rPr lang="hr-HR" sz="1800" b="1" kern="12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Martialis</a:t>
                      </a:r>
                      <a:r>
                        <a:rPr lang="hr-HR" sz="18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lang="hr-HR" sz="1800" b="1" kern="12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LXXXVI </a:t>
                      </a:r>
                    </a:p>
                    <a:p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Vicinus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meus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manuque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tangi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nostris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Novius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potest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fenestris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</a:p>
                    <a:p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Quis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non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invideat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mihi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putetque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Horis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omnibus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esse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beatum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Iuncto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cui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liceat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frui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sodale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 	</a:t>
                      </a:r>
                    </a:p>
                    <a:p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Tam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longe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mihi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quam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Terentianus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Qui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nunc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Niliacam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regit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Syenen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Non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convivere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nec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videre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saltem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Non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audire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licet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nec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urbe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Quisquam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tam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prope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tam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proculque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nobis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endParaRPr lang="hr-HR" sz="1800" b="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T="45719" marB="45719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hr-HR" sz="1600" b="0" kern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hr-HR" sz="1800" b="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Novije mi je susjed i rukom se</a:t>
                      </a:r>
                    </a:p>
                    <a:p>
                      <a:r>
                        <a:rPr lang="hr-HR" sz="1800" b="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može dotaknuti s moga prozora. </a:t>
                      </a:r>
                    </a:p>
                    <a:p>
                      <a:r>
                        <a:rPr lang="hr-HR" sz="1800" b="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Tko da mi ne zavidi i ne misli</a:t>
                      </a:r>
                    </a:p>
                    <a:p>
                      <a:r>
                        <a:rPr lang="hr-HR" sz="1800" b="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 sam u svaki čas blažen,</a:t>
                      </a:r>
                    </a:p>
                    <a:p>
                      <a:r>
                        <a:rPr lang="hr-HR" sz="1800" b="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kad mogu uživati u bliskome drugu?</a:t>
                      </a:r>
                    </a:p>
                    <a:p>
                      <a:r>
                        <a:rPr lang="hr-HR" sz="1800" b="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Toliko mi je daleko kao i </a:t>
                      </a:r>
                      <a:r>
                        <a:rPr lang="hr-HR" sz="1800" b="0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Terencijan</a:t>
                      </a:r>
                      <a:r>
                        <a:rPr lang="hr-HR" sz="1800" b="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r>
                        <a:rPr lang="hr-HR" sz="1800" b="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koji sad upravlja Sijenom na Nilu.</a:t>
                      </a:r>
                    </a:p>
                    <a:p>
                      <a:r>
                        <a:rPr lang="hr-HR" sz="1800" b="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Nije mi slobodno ni družiti se s njim,</a:t>
                      </a:r>
                    </a:p>
                    <a:p>
                      <a:r>
                        <a:rPr lang="hr-HR" sz="1800" b="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 vidjeti bar, niti čuti, niti u čitavom gradu</a:t>
                      </a:r>
                    </a:p>
                    <a:p>
                      <a:r>
                        <a:rPr lang="hr-HR" sz="1800" b="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postoji netko tko mi je tako blizu i toliko daleko.</a:t>
                      </a:r>
                      <a:endParaRPr lang="hr-HR" sz="1800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T="45719" marB="45719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5923082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5">
            <a:extLst>
              <a:ext uri="{FF2B5EF4-FFF2-40B4-BE49-F238E27FC236}">
                <a16:creationId xmlns:a16="http://schemas.microsoft.com/office/drawing/2014/main" id="{2BAFADA6-F412-4EFB-936A-006B61342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203" y="-1"/>
            <a:ext cx="5202972" cy="39022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Rectangle 2">
            <a:extLst>
              <a:ext uri="{FF2B5EF4-FFF2-40B4-BE49-F238E27FC236}">
                <a16:creationId xmlns:a16="http://schemas.microsoft.com/office/drawing/2014/main" id="{5D353640-2CCF-4697-94C7-8BFFCE45F4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3813"/>
            <a:ext cx="4140200" cy="935037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en-US" sz="36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Problemi stanovanja</a:t>
            </a:r>
            <a:endParaRPr lang="en-GB" altLang="en-US" sz="3600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E3D1D981-1F45-4CA5-81E4-92E8916EFC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836613"/>
            <a:ext cx="9144000" cy="6021387"/>
          </a:xfrm>
          <a:effectLst>
            <a:softEdge rad="63500"/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Osvjetljenje: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altLang="en-US" sz="24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dnevno svjetlo </a:t>
            </a:r>
          </a:p>
          <a:p>
            <a:pPr lvl="1" eaLnBrk="1" hangingPunct="1">
              <a:lnSpc>
                <a:spcPct val="90000"/>
              </a:lnSpc>
              <a:buClr>
                <a:schemeClr val="tx2">
                  <a:lumMod val="75000"/>
                </a:schemeClr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hr-HR" altLang="en-US" sz="20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vrlo rijetko postoje stakleni </a:t>
            </a:r>
          </a:p>
          <a:p>
            <a:pPr marL="457200" lvl="1" indent="0" eaLnBrk="1" hangingPunct="1">
              <a:lnSpc>
                <a:spcPct val="90000"/>
              </a:lnSpc>
              <a:buFontTx/>
              <a:buNone/>
              <a:defRPr/>
            </a:pPr>
            <a:r>
              <a:rPr lang="hr-HR" altLang="en-US" sz="20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        prozori 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altLang="en-US" sz="24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svjećnjaci i uljanice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altLang="en-US" sz="24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svijetlo oslikani zidovi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Grijanje: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altLang="en-US" sz="24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peći (ugljen, drva)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altLang="en-US" sz="24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podno grijanje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hr-HR" altLang="en-US" sz="20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najčešće samo u kupaonici; u </a:t>
            </a:r>
            <a:r>
              <a:rPr lang="hr-HR" altLang="en-US" sz="2000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insuli </a:t>
            </a:r>
            <a:r>
              <a:rPr lang="hr-HR" altLang="en-US" sz="20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samo u prizemlju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	</a:t>
            </a:r>
            <a:r>
              <a:rPr lang="hr-HR" altLang="en-US" sz="27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= puno dima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Voda: neki plaćaju priključak na vodovod (i kanalizaciju)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altLang="en-US" sz="24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inače septičke jame i/li javni zahodi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altLang="en-US" sz="2400" dirty="0">
                <a:solidFill>
                  <a:schemeClr val="tx1">
                    <a:lumMod val="25000"/>
                  </a:schemeClr>
                </a:solidFill>
              </a:rPr>
              <a:t>neke </a:t>
            </a:r>
            <a:r>
              <a:rPr lang="hr-HR" altLang="en-US" sz="2400" i="1" dirty="0">
                <a:solidFill>
                  <a:schemeClr val="tx1">
                    <a:lumMod val="25000"/>
                  </a:schemeClr>
                </a:solidFill>
              </a:rPr>
              <a:t>insule </a:t>
            </a:r>
            <a:r>
              <a:rPr lang="hr-HR" altLang="en-US" sz="2400" dirty="0">
                <a:solidFill>
                  <a:schemeClr val="tx1">
                    <a:lumMod val="25000"/>
                  </a:schemeClr>
                </a:solidFill>
              </a:rPr>
              <a:t>imaju vodonoše koji pripadaju kući kao vratari i čistači</a:t>
            </a:r>
            <a:endParaRPr lang="hr-HR" altLang="en-US" sz="2400" dirty="0">
              <a:solidFill>
                <a:schemeClr val="tx1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E59F91-3924-4115-8D9E-295F9D70EC71}"/>
              </a:ext>
            </a:extLst>
          </p:cNvPr>
          <p:cNvSpPr txBox="1"/>
          <p:nvPr/>
        </p:nvSpPr>
        <p:spPr>
          <a:xfrm>
            <a:off x="3743325" y="3422650"/>
            <a:ext cx="5400675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GB" sz="1200" dirty="0">
                <a:solidFill>
                  <a:schemeClr val="accent4">
                    <a:lumMod val="50000"/>
                  </a:schemeClr>
                </a:solidFill>
              </a:rPr>
              <a:t>https://www.behance.net/gallery/7895065/Interior-of-a-Roman-House</a:t>
            </a:r>
          </a:p>
        </p:txBody>
      </p:sp>
    </p:spTree>
  </p:cSld>
  <p:clrMapOvr>
    <a:masterClrMapping/>
  </p:clrMapOvr>
  <p:transition spd="med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7">
            <a:extLst>
              <a:ext uri="{FF2B5EF4-FFF2-40B4-BE49-F238E27FC236}">
                <a16:creationId xmlns:a16="http://schemas.microsoft.com/office/drawing/2014/main" id="{00C481F0-8071-4F35-AF57-CC77E27EF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178" y="115888"/>
            <a:ext cx="4505122" cy="33851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ctangle 2">
            <a:extLst>
              <a:ext uri="{FF2B5EF4-FFF2-40B4-BE49-F238E27FC236}">
                <a16:creationId xmlns:a16="http://schemas.microsoft.com/office/drawing/2014/main" id="{2BB3F837-0C35-448F-B5B4-0A7BEB88EE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93663"/>
            <a:ext cx="3816350" cy="1143000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en-US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Ulice</a:t>
            </a:r>
            <a:endParaRPr lang="en-GB" altLang="en-US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BEBA0BCA-5F37-4446-8476-51101C80C0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1412776"/>
            <a:ext cx="3816350" cy="5064224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hr-HR" altLang="en-US" sz="2800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Via – </a:t>
            </a: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ulica na kojoj se mogu mimoići dvoja kola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altLang="en-US" sz="24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propisana širina je 4,8m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sz="2800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Via Sacra:</a:t>
            </a: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 glavna ulica u Rimu, preko Foruma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altLang="en-US" sz="24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spaja se s </a:t>
            </a:r>
            <a:r>
              <a:rPr lang="hr-HR" altLang="en-US" sz="2400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Via Appia </a:t>
            </a:r>
          </a:p>
          <a:p>
            <a:pPr marL="457200" lvl="1" indent="0" eaLnBrk="1" hangingPunct="1">
              <a:lnSpc>
                <a:spcPct val="90000"/>
              </a:lnSpc>
              <a:buNone/>
              <a:defRPr/>
            </a:pPr>
            <a:r>
              <a:rPr lang="hr-HR" altLang="en-US" sz="24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(cesta koja vodi prema Napulju)</a:t>
            </a:r>
          </a:p>
        </p:txBody>
      </p:sp>
      <p:pic>
        <p:nvPicPr>
          <p:cNvPr id="53253" name="Picture 5">
            <a:extLst>
              <a:ext uri="{FF2B5EF4-FFF2-40B4-BE49-F238E27FC236}">
                <a16:creationId xmlns:a16="http://schemas.microsoft.com/office/drawing/2014/main" id="{38229124-EE81-4D37-B823-C325EAD0B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51879"/>
            <a:ext cx="4572000" cy="2839893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6A1DA0-EFA8-43E3-9880-E51D639CD476}"/>
              </a:ext>
            </a:extLst>
          </p:cNvPr>
          <p:cNvSpPr txBox="1"/>
          <p:nvPr/>
        </p:nvSpPr>
        <p:spPr>
          <a:xfrm>
            <a:off x="4859338" y="6453188"/>
            <a:ext cx="427196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en-GB" sz="1400" dirty="0">
                <a:solidFill>
                  <a:schemeClr val="accent3">
                    <a:lumMod val="75000"/>
                  </a:schemeClr>
                </a:solidFill>
              </a:rPr>
              <a:t>http://www.utexas.edu/courses/italianarch/pompeii.html</a:t>
            </a:r>
          </a:p>
        </p:txBody>
      </p:sp>
    </p:spTree>
  </p:cSld>
  <p:clrMapOvr>
    <a:masterClrMapping/>
  </p:clrMapOvr>
  <p:transition spd="med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293EF773-7F63-46F7-A310-3F221A69BC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8062913" cy="784225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en-US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Forumi</a:t>
            </a:r>
            <a:endParaRPr lang="en-GB" altLang="en-US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6971042D-CE39-4B38-9094-395867D36A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196752"/>
            <a:ext cx="8642350" cy="4583336"/>
          </a:xfrm>
        </p:spPr>
        <p:txBody>
          <a:bodyPr/>
          <a:lstStyle/>
          <a:p>
            <a:pPr eaLnBrk="1" hangingPunct="1"/>
            <a:r>
              <a:rPr lang="hr-HR" altLang="en-US" dirty="0">
                <a:solidFill>
                  <a:srgbClr val="3B3B3B"/>
                </a:solidFill>
              </a:rPr>
              <a:t>U početku su tržnice (sajmovi) bili na Forumu, kasnije su carevi izgrađivali svoje forume </a:t>
            </a:r>
          </a:p>
          <a:p>
            <a:pPr lvl="1" eaLnBrk="1" hangingPunct="1"/>
            <a:r>
              <a:rPr lang="hr-HR" altLang="en-US" dirty="0">
                <a:solidFill>
                  <a:srgbClr val="3B3B3B"/>
                </a:solidFill>
              </a:rPr>
              <a:t> tržnice i suđenja, novi hramovi, knjižnice, i sl.</a:t>
            </a:r>
          </a:p>
          <a:p>
            <a:pPr eaLnBrk="1" hangingPunct="1"/>
            <a:r>
              <a:rPr lang="hr-HR" altLang="en-US" dirty="0">
                <a:solidFill>
                  <a:srgbClr val="3B3B3B"/>
                </a:solidFill>
              </a:rPr>
              <a:t>Najveći je Trajanov forum </a:t>
            </a:r>
          </a:p>
          <a:p>
            <a:pPr lvl="1" eaLnBrk="1" hangingPunct="1"/>
            <a:r>
              <a:rPr lang="hr-HR" altLang="en-US" i="1" dirty="0">
                <a:solidFill>
                  <a:srgbClr val="3B3B3B"/>
                </a:solidFill>
              </a:rPr>
              <a:t>Basilica</a:t>
            </a:r>
            <a:r>
              <a:rPr lang="hr-HR" altLang="en-US" dirty="0">
                <a:solidFill>
                  <a:srgbClr val="3B3B3B"/>
                </a:solidFill>
              </a:rPr>
              <a:t> </a:t>
            </a:r>
            <a:r>
              <a:rPr lang="hr-HR" altLang="en-US" i="1" dirty="0">
                <a:solidFill>
                  <a:srgbClr val="3B3B3B"/>
                </a:solidFill>
              </a:rPr>
              <a:t>Ulpia</a:t>
            </a:r>
            <a:r>
              <a:rPr lang="hr-HR" altLang="en-US" dirty="0">
                <a:solidFill>
                  <a:srgbClr val="3B3B3B"/>
                </a:solidFill>
              </a:rPr>
              <a:t>, Trajanov stup, 2 biblioteke</a:t>
            </a:r>
            <a:endParaRPr lang="en-GB" altLang="en-US" dirty="0">
              <a:solidFill>
                <a:srgbClr val="3B3B3B"/>
              </a:solidFill>
            </a:endParaRPr>
          </a:p>
        </p:txBody>
      </p:sp>
      <p:pic>
        <p:nvPicPr>
          <p:cNvPr id="58372" name="Picture 5">
            <a:extLst>
              <a:ext uri="{FF2B5EF4-FFF2-40B4-BE49-F238E27FC236}">
                <a16:creationId xmlns:a16="http://schemas.microsoft.com/office/drawing/2014/main" id="{8987275D-57CB-4022-9A33-6E70D052B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3788" y="-171450"/>
            <a:ext cx="9864725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6">
            <a:extLst>
              <a:ext uri="{FF2B5EF4-FFF2-40B4-BE49-F238E27FC236}">
                <a16:creationId xmlns:a16="http://schemas.microsoft.com/office/drawing/2014/main" id="{583A90D2-79D0-48A7-8AC5-9247D5E68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6" y="4454425"/>
            <a:ext cx="9100594" cy="210383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3EC362-2752-446A-9CD9-F411A584F996}"/>
              </a:ext>
            </a:extLst>
          </p:cNvPr>
          <p:cNvSpPr txBox="1"/>
          <p:nvPr/>
        </p:nvSpPr>
        <p:spPr>
          <a:xfrm>
            <a:off x="1187450" y="6565900"/>
            <a:ext cx="727233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sz="1400" dirty="0">
                <a:solidFill>
                  <a:schemeClr val="accent3">
                    <a:lumMod val="75000"/>
                  </a:schemeClr>
                </a:solidFill>
              </a:rPr>
              <a:t>http://upload.wikimedia.org/wikipedia/commons/3/34/Foro_Traiano_panorama.jpg</a:t>
            </a:r>
          </a:p>
        </p:txBody>
      </p:sp>
    </p:spTree>
  </p:cSld>
  <p:clrMapOvr>
    <a:masterClrMapping/>
  </p:clrMapOvr>
  <p:transition spd="med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38FBEC58-4803-4445-95BB-06B2A4C85E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88640"/>
            <a:ext cx="7772400" cy="1152128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en-US" dirty="0">
                <a:solidFill>
                  <a:schemeClr val="bg1">
                    <a:lumMod val="50000"/>
                  </a:schemeClr>
                </a:solidFill>
              </a:rPr>
              <a:t>GRAD RIM</a:t>
            </a:r>
            <a:endParaRPr lang="en-GB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FBEA5F20-EEDC-4A38-B1D6-470EB06DDD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512" y="1340768"/>
            <a:ext cx="8964488" cy="5328592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Nastao na lijevoj obali Tibera, prema legendi (21.IV.) 753.g.pr.Kr., na 7 brežuljaka:</a:t>
            </a:r>
          </a:p>
          <a:p>
            <a:pPr lvl="1" eaLnBrk="1" hangingPunct="1">
              <a:defRPr/>
            </a:pPr>
            <a:r>
              <a:rPr lang="hr-HR" altLang="en-US" sz="2400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mons </a:t>
            </a:r>
            <a:r>
              <a:rPr lang="hr-HR" altLang="en-US" sz="2400" b="1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Capitolinus</a:t>
            </a:r>
            <a:r>
              <a:rPr lang="hr-HR" altLang="en-US" sz="2400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 </a:t>
            </a:r>
            <a:endParaRPr lang="hr-HR" altLang="en-US" sz="2400" dirty="0">
              <a:solidFill>
                <a:schemeClr val="tx1">
                  <a:lumMod val="25000"/>
                </a:schemeClr>
              </a:solidFill>
              <a:latin typeface="+mj-lt"/>
            </a:endParaRPr>
          </a:p>
          <a:p>
            <a:pPr lvl="2" eaLnBrk="1" hangingPunct="1">
              <a:defRPr/>
            </a:pPr>
            <a:r>
              <a:rPr lang="hr-HR" altLang="en-US" sz="20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hramovi, Jupiter </a:t>
            </a:r>
            <a:r>
              <a:rPr lang="hr-HR" altLang="en-US" sz="2000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Optimus Maximus</a:t>
            </a:r>
            <a:r>
              <a:rPr lang="hr-HR" altLang="en-US" sz="20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, Junona i Minerva</a:t>
            </a:r>
            <a:r>
              <a:rPr lang="hr-HR" altLang="en-US" sz="2000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 </a:t>
            </a:r>
          </a:p>
          <a:p>
            <a:pPr lvl="1" eaLnBrk="1" hangingPunct="1">
              <a:defRPr/>
            </a:pPr>
            <a:r>
              <a:rPr lang="hr-HR" altLang="en-US" sz="2400" b="1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Palatinus</a:t>
            </a:r>
            <a:r>
              <a:rPr lang="hr-HR" altLang="en-US" sz="2400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 </a:t>
            </a:r>
            <a:endParaRPr lang="hr-HR" altLang="en-US" sz="2400" dirty="0">
              <a:solidFill>
                <a:schemeClr val="tx1">
                  <a:lumMod val="25000"/>
                </a:schemeClr>
              </a:solidFill>
              <a:latin typeface="+mj-lt"/>
            </a:endParaRPr>
          </a:p>
          <a:p>
            <a:pPr lvl="2" eaLnBrk="1" hangingPunct="1">
              <a:defRPr/>
            </a:pPr>
            <a:r>
              <a:rPr lang="hr-HR" altLang="en-US" sz="20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najstariji, “palače”</a:t>
            </a:r>
          </a:p>
          <a:p>
            <a:pPr lvl="1" eaLnBrk="1" hangingPunct="1">
              <a:defRPr/>
            </a:pPr>
            <a:r>
              <a:rPr lang="hr-HR" altLang="en-US" sz="2400" b="1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Aventinus</a:t>
            </a:r>
            <a:r>
              <a:rPr lang="hr-HR" altLang="en-US" sz="2400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, </a:t>
            </a:r>
            <a:r>
              <a:rPr lang="hr-HR" altLang="en-US" sz="2400" b="1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Esquilinus</a:t>
            </a:r>
            <a:r>
              <a:rPr lang="hr-HR" altLang="en-US" sz="2400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, </a:t>
            </a:r>
            <a:r>
              <a:rPr lang="hr-HR" altLang="en-US" sz="2400" b="1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Caelius</a:t>
            </a:r>
          </a:p>
          <a:p>
            <a:pPr lvl="1" eaLnBrk="1" hangingPunct="1">
              <a:defRPr/>
            </a:pPr>
            <a:r>
              <a:rPr lang="hr-HR" altLang="en-US" sz="2400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collis </a:t>
            </a:r>
            <a:r>
              <a:rPr lang="hr-HR" altLang="en-US" sz="2400" b="1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Viminalis</a:t>
            </a:r>
            <a:r>
              <a:rPr lang="hr-HR" altLang="en-US" sz="2400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, </a:t>
            </a:r>
            <a:r>
              <a:rPr lang="hr-HR" altLang="en-US" sz="2400" b="1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Quirinalis</a:t>
            </a:r>
            <a:endParaRPr lang="hr-HR" altLang="en-US" sz="2400" b="1" dirty="0">
              <a:solidFill>
                <a:schemeClr val="tx1">
                  <a:lumMod val="25000"/>
                </a:schemeClr>
              </a:solidFill>
              <a:latin typeface="+mj-lt"/>
            </a:endParaRPr>
          </a:p>
          <a:p>
            <a:pPr eaLnBrk="1" hangingPunct="1">
              <a:defRPr/>
            </a:pP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Zapravo nema podjele na bogate i siromašne četvrti </a:t>
            </a:r>
          </a:p>
          <a:p>
            <a:pPr lvl="1" eaLnBrk="1" hangingPunct="1">
              <a:defRPr/>
            </a:pPr>
            <a:r>
              <a:rPr lang="hr-HR" altLang="en-US" sz="24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Cezar je imao kuću u Suburi</a:t>
            </a:r>
            <a:endParaRPr lang="en-GB" altLang="en-US" sz="2000" dirty="0">
              <a:solidFill>
                <a:schemeClr val="tx1">
                  <a:lumMod val="2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500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500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5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5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500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500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500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500"/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uiExpand="1" build="p"/>
      <p:bldP spid="5123" grpId="1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6">
            <a:extLst>
              <a:ext uri="{FF2B5EF4-FFF2-40B4-BE49-F238E27FC236}">
                <a16:creationId xmlns:a16="http://schemas.microsoft.com/office/drawing/2014/main" id="{EE77F840-FACC-4BDD-9F3D-464B0EEE3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7788"/>
            <a:ext cx="5940425" cy="2970212"/>
          </a:xfrm>
          <a:prstGeom prst="rect">
            <a:avLst/>
          </a:prstGeom>
          <a:noFill/>
          <a:ln>
            <a:noFill/>
          </a:ln>
          <a:effectLst>
            <a:outerShdw sx="999" sy="999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Rectangle 2">
            <a:extLst>
              <a:ext uri="{FF2B5EF4-FFF2-40B4-BE49-F238E27FC236}">
                <a16:creationId xmlns:a16="http://schemas.microsoft.com/office/drawing/2014/main" id="{FD2D389F-ACBE-464C-A41A-325CC1C04D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en-US" sz="3600" b="1" u="sng" dirty="0">
                <a:solidFill>
                  <a:schemeClr val="tx1">
                    <a:lumMod val="25000"/>
                  </a:schemeClr>
                </a:solidFill>
              </a:rPr>
              <a:t>Prvi i glavni je </a:t>
            </a:r>
            <a:r>
              <a:rPr lang="hr-HR" altLang="en-US" sz="3600" b="1" i="1" u="sng" dirty="0">
                <a:solidFill>
                  <a:schemeClr val="tx1">
                    <a:lumMod val="25000"/>
                  </a:schemeClr>
                </a:solidFill>
              </a:rPr>
              <a:t>Forum Romanum</a:t>
            </a:r>
            <a:r>
              <a:rPr lang="hr-HR" altLang="en-US" sz="3600" b="1" u="sng" dirty="0">
                <a:solidFill>
                  <a:schemeClr val="tx1">
                    <a:lumMod val="25000"/>
                  </a:schemeClr>
                </a:solidFill>
              </a:rPr>
              <a:t>:</a:t>
            </a:r>
            <a:endParaRPr lang="en-GB" altLang="en-US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83B1F895-2CB1-4112-8080-2192366251A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908050"/>
            <a:ext cx="4329113" cy="54927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hr-HR" altLang="en-US" dirty="0">
                <a:solidFill>
                  <a:srgbClr val="3B3B3B"/>
                </a:solidFill>
              </a:rPr>
              <a:t>Saturnov hram (drž. riznica)</a:t>
            </a:r>
          </a:p>
          <a:p>
            <a:pPr eaLnBrk="1" hangingPunct="1">
              <a:buFontTx/>
              <a:buNone/>
            </a:pPr>
            <a:r>
              <a:rPr lang="hr-HR" altLang="en-US" i="1" dirty="0">
                <a:solidFill>
                  <a:srgbClr val="3B3B3B"/>
                </a:solidFill>
              </a:rPr>
              <a:t>Curia Hostilia</a:t>
            </a:r>
            <a:r>
              <a:rPr lang="hr-HR" altLang="en-US" dirty="0">
                <a:solidFill>
                  <a:srgbClr val="3B3B3B"/>
                </a:solidFill>
              </a:rPr>
              <a:t> (sjednice Senata)</a:t>
            </a:r>
          </a:p>
          <a:p>
            <a:pPr eaLnBrk="1" hangingPunct="1">
              <a:buFontTx/>
              <a:buNone/>
            </a:pPr>
            <a:r>
              <a:rPr lang="hr-HR" altLang="en-US" i="1" dirty="0">
                <a:solidFill>
                  <a:srgbClr val="3B3B3B"/>
                </a:solidFill>
              </a:rPr>
              <a:t>rostra </a:t>
            </a:r>
            <a:r>
              <a:rPr lang="hr-HR" altLang="en-US" dirty="0">
                <a:solidFill>
                  <a:srgbClr val="3B3B3B"/>
                </a:solidFill>
              </a:rPr>
              <a:t>– govornica (vojskovođe, govornici, političari, filozofi, pjesnici)</a:t>
            </a:r>
          </a:p>
        </p:txBody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id="{AA36B462-7DCE-4C6A-B24D-0B3A4CE8A168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643438" y="908050"/>
            <a:ext cx="4500562" cy="52641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Hram Veste i kuća Vestalki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hr-HR" altLang="en-US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Milliarium</a:t>
            </a: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 </a:t>
            </a:r>
            <a:r>
              <a:rPr lang="hr-HR" altLang="en-US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aureum</a:t>
            </a: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 (nulti miljokaz)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Slavoluk Septimija Severa (</a:t>
            </a:r>
            <a:r>
              <a:rPr lang="hr-HR" altLang="en-US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arcus</a:t>
            </a: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hr-HR" altLang="en-US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Basilica Aemilia i Iulia</a:t>
            </a: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 (trgovine)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hr-HR" altLang="en-US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			Lapis niger</a:t>
            </a: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 			  (Romulov grob)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hr-HR" altLang="en-US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			Carcer 			Mamertinus 		   	   </a:t>
            </a: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(zatvor)</a:t>
            </a:r>
            <a:endParaRPr lang="en-GB" altLang="en-US" i="1" dirty="0">
              <a:solidFill>
                <a:schemeClr val="tx1">
                  <a:lumMod val="2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 spd="med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 descr="scan0002">
            <a:extLst>
              <a:ext uri="{FF2B5EF4-FFF2-40B4-BE49-F238E27FC236}">
                <a16:creationId xmlns:a16="http://schemas.microsoft.com/office/drawing/2014/main" id="{3E2C945D-E406-4026-8C0B-42A7784D2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8458200" cy="611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5">
            <a:extLst>
              <a:ext uri="{FF2B5EF4-FFF2-40B4-BE49-F238E27FC236}">
                <a16:creationId xmlns:a16="http://schemas.microsoft.com/office/drawing/2014/main" id="{AD5D56B7-6471-49CA-AEE0-3810E7DB5D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hr-HR" altLang="en-US" dirty="0"/>
          </a:p>
        </p:txBody>
      </p:sp>
      <p:pic>
        <p:nvPicPr>
          <p:cNvPr id="64515" name="Picture 4" descr="forum">
            <a:extLst>
              <a:ext uri="{FF2B5EF4-FFF2-40B4-BE49-F238E27FC236}">
                <a16:creationId xmlns:a16="http://schemas.microsoft.com/office/drawing/2014/main" id="{E0636CCA-182C-4AAC-9861-791EBA9637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333375"/>
            <a:ext cx="8424863" cy="6229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Rectangle 5">
            <a:extLst>
              <a:ext uri="{FF2B5EF4-FFF2-40B4-BE49-F238E27FC236}">
                <a16:creationId xmlns:a16="http://schemas.microsoft.com/office/drawing/2014/main" id="{D2C7B600-AC35-4DB5-B6E6-ED56C010D31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67544" y="1183293"/>
            <a:ext cx="5256212" cy="1143000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en-US" sz="3200" dirty="0">
                <a:solidFill>
                  <a:schemeClr val="bg1">
                    <a:lumMod val="75000"/>
                  </a:schemeClr>
                </a:solidFill>
              </a:rPr>
              <a:t>Luperkal – pronađen 2007. ispod </a:t>
            </a:r>
            <a:r>
              <a:rPr lang="hr-HR" altLang="en-US" sz="3200" i="1" dirty="0">
                <a:solidFill>
                  <a:schemeClr val="bg1">
                    <a:lumMod val="75000"/>
                  </a:schemeClr>
                </a:solidFill>
              </a:rPr>
              <a:t>Domus Livia</a:t>
            </a:r>
            <a:r>
              <a:rPr lang="hr-HR" altLang="en-US" sz="3200" dirty="0">
                <a:solidFill>
                  <a:schemeClr val="bg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40971" name="Rectangle 11">
            <a:extLst>
              <a:ext uri="{FF2B5EF4-FFF2-40B4-BE49-F238E27FC236}">
                <a16:creationId xmlns:a16="http://schemas.microsoft.com/office/drawing/2014/main" id="{BFAB6E6B-5353-4006-A38E-C2B64037FC9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1840" y="6170720"/>
            <a:ext cx="5534025" cy="1439862"/>
          </a:xfrm>
        </p:spPr>
        <p:txBody>
          <a:bodyPr/>
          <a:lstStyle/>
          <a:p>
            <a:pPr algn="r" eaLnBrk="1" hangingPunct="1">
              <a:defRPr/>
            </a:pPr>
            <a:r>
              <a:rPr lang="hr-HR" altLang="en-US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Hram Veste na Forumu </a:t>
            </a:r>
          </a:p>
        </p:txBody>
      </p:sp>
      <p:pic>
        <p:nvPicPr>
          <p:cNvPr id="41989" name="Picture 13" descr="Rom_vesta_tempel">
            <a:extLst>
              <a:ext uri="{FF2B5EF4-FFF2-40B4-BE49-F238E27FC236}">
                <a16:creationId xmlns:a16="http://schemas.microsoft.com/office/drawing/2014/main" id="{9BC0CC23-F2A0-4EA0-AE91-6F5EE2C8C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514" y="2641600"/>
            <a:ext cx="3204486" cy="417923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8" descr="Lupercal">
            <a:extLst>
              <a:ext uri="{FF2B5EF4-FFF2-40B4-BE49-F238E27FC236}">
                <a16:creationId xmlns:a16="http://schemas.microsoft.com/office/drawing/2014/main" id="{3685ED14-C6F2-4C8C-B126-5CE6C97D15A0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568" y="2420888"/>
            <a:ext cx="5256213" cy="3284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CE4C90-0515-4131-9E2B-681867584C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5865" y="37166"/>
            <a:ext cx="3448050" cy="2619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C7F94A-4F97-4695-8961-3FF869A7BF07}"/>
              </a:ext>
            </a:extLst>
          </p:cNvPr>
          <p:cNvSpPr txBox="1"/>
          <p:nvPr/>
        </p:nvSpPr>
        <p:spPr>
          <a:xfrm>
            <a:off x="1475656" y="27441"/>
            <a:ext cx="4536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tx2">
                    <a:lumMod val="50000"/>
                  </a:schemeClr>
                </a:solidFill>
              </a:rPr>
              <a:t>Fair use, https://en.wikipedia.org/w/index.php?curid=14346467</a:t>
            </a:r>
          </a:p>
        </p:txBody>
      </p:sp>
    </p:spTree>
  </p:cSld>
  <p:clrMapOvr>
    <a:masterClrMapping/>
  </p:clrMapOvr>
  <p:transition spd="med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8DE30F5D-F167-4359-809A-4E4DD67EB2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95738" y="0"/>
            <a:ext cx="4897437" cy="1196975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sr-Latn-RS" sz="4000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Izvan zidina (</a:t>
            </a:r>
            <a:r>
              <a:rPr lang="hr-HR" altLang="sr-Latn-RS" sz="4000" i="1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pomerium</a:t>
            </a:r>
            <a:r>
              <a:rPr lang="hr-HR" altLang="sr-Latn-RS" sz="4000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)</a:t>
            </a:r>
            <a:endParaRPr lang="en-GB" altLang="sr-Latn-RS" sz="4000" dirty="0">
              <a:solidFill>
                <a:schemeClr val="tx1">
                  <a:lumMod val="25000"/>
                </a:schemeClr>
              </a:solidFill>
              <a:latin typeface="Palatino Linotype" pitchFamily="18" charset="0"/>
            </a:endParaRP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3CE1FD2F-49B6-45FE-8508-C65C977164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95738" y="1268413"/>
            <a:ext cx="5040312" cy="5360987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sr-Latn-RS" dirty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</a:rPr>
              <a:t>Martovo polje (</a:t>
            </a:r>
            <a:r>
              <a:rPr lang="hr-HR" altLang="sr-Latn-RS" i="1" dirty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</a:rPr>
              <a:t>campus Martius</a:t>
            </a:r>
            <a:r>
              <a:rPr lang="hr-HR" altLang="sr-Latn-RS" dirty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</a:rPr>
              <a:t>) s hramom Belone</a:t>
            </a:r>
          </a:p>
          <a:p>
            <a:pPr eaLnBrk="1" hangingPunct="1">
              <a:defRPr/>
            </a:pPr>
            <a:r>
              <a:rPr lang="hr-HR" altLang="sr-Latn-RS" dirty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</a:rPr>
              <a:t>Pompejevo i Marcelovo kazalište</a:t>
            </a:r>
          </a:p>
          <a:p>
            <a:pPr eaLnBrk="1" hangingPunct="1">
              <a:defRPr/>
            </a:pPr>
            <a:r>
              <a:rPr lang="hr-HR" altLang="sr-Latn-RS" i="1" dirty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</a:rPr>
              <a:t>Circus Flaminius</a:t>
            </a:r>
            <a:endParaRPr lang="hr-HR" altLang="sr-Latn-RS" dirty="0">
              <a:solidFill>
                <a:schemeClr val="bg1">
                  <a:lumMod val="75000"/>
                </a:schemeClr>
              </a:solidFill>
              <a:latin typeface="Palatino Linotype" pitchFamily="18" charset="0"/>
            </a:endParaRPr>
          </a:p>
          <a:p>
            <a:pPr eaLnBrk="1" hangingPunct="1">
              <a:defRPr/>
            </a:pPr>
            <a:r>
              <a:rPr lang="hr-HR" altLang="sr-Latn-RS" i="1" dirty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</a:rPr>
              <a:t>Saepta Iulia</a:t>
            </a:r>
            <a:r>
              <a:rPr lang="hr-HR" altLang="sr-Latn-RS" dirty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</a:rPr>
              <a:t> (Cezarov trijem za komicije)</a:t>
            </a:r>
            <a:endParaRPr lang="hr-HR" altLang="sr-Latn-RS" i="1" dirty="0">
              <a:solidFill>
                <a:schemeClr val="bg1">
                  <a:lumMod val="75000"/>
                </a:schemeClr>
              </a:solidFill>
              <a:latin typeface="Palatino Linotype" pitchFamily="18" charset="0"/>
            </a:endParaRPr>
          </a:p>
          <a:p>
            <a:pPr eaLnBrk="1" hangingPunct="1">
              <a:defRPr/>
            </a:pPr>
            <a:r>
              <a:rPr lang="hr-HR" altLang="sr-Latn-RS" dirty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</a:rPr>
              <a:t>Eskulapov hram na tiberskom otoku </a:t>
            </a:r>
            <a:endParaRPr lang="en-GB" altLang="sr-Latn-RS" dirty="0">
              <a:solidFill>
                <a:schemeClr val="bg1">
                  <a:lumMod val="75000"/>
                </a:schemeClr>
              </a:solidFill>
              <a:latin typeface="Palatino Linotype" pitchFamily="18" charset="0"/>
            </a:endParaRPr>
          </a:p>
        </p:txBody>
      </p:sp>
      <p:pic>
        <p:nvPicPr>
          <p:cNvPr id="68612" name="Picture 4">
            <a:extLst>
              <a:ext uri="{FF2B5EF4-FFF2-40B4-BE49-F238E27FC236}">
                <a16:creationId xmlns:a16="http://schemas.microsoft.com/office/drawing/2014/main" id="{A91177A7-E84E-444D-BA81-219C5A2D1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838"/>
            <a:ext cx="3995738" cy="573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TextBox 1">
            <a:extLst>
              <a:ext uri="{FF2B5EF4-FFF2-40B4-BE49-F238E27FC236}">
                <a16:creationId xmlns:a16="http://schemas.microsoft.com/office/drawing/2014/main" id="{43F706E6-E707-4B2B-92F1-1FFB90BA3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29300"/>
            <a:ext cx="4067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200" dirty="0">
                <a:solidFill>
                  <a:srgbClr val="482915"/>
                </a:solidFill>
              </a:rPr>
              <a:t>http://www.superstock.com/stock-photos-images/1039-15312</a:t>
            </a:r>
          </a:p>
        </p:txBody>
      </p:sp>
    </p:spTree>
  </p:cSld>
  <p:clrMapOvr>
    <a:masterClrMapping/>
  </p:clrMapOvr>
  <p:transition spd="med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5">
            <a:extLst>
              <a:ext uri="{FF2B5EF4-FFF2-40B4-BE49-F238E27FC236}">
                <a16:creationId xmlns:a16="http://schemas.microsoft.com/office/drawing/2014/main" id="{2505D9EE-6292-455E-9EB0-680F6E64E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88" y="225425"/>
            <a:ext cx="6602412" cy="3713163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Rectangle 2">
            <a:extLst>
              <a:ext uri="{FF2B5EF4-FFF2-40B4-BE49-F238E27FC236}">
                <a16:creationId xmlns:a16="http://schemas.microsoft.com/office/drawing/2014/main" id="{9D2E088C-D42E-41D1-ABC2-899CAA0946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8575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en-US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Preko Tibera (</a:t>
            </a:r>
            <a:r>
              <a:rPr lang="hr-HR" altLang="en-US" i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Transtiberim</a:t>
            </a:r>
            <a:r>
              <a:rPr lang="hr-HR" altLang="en-US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GB" altLang="en-US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350FEC44-D0AC-478C-81A0-BA504CD06E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7950" y="1171575"/>
            <a:ext cx="8362950" cy="56864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Cezarovi i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   Agripinini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   vrtovi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Circus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hr-HR" altLang="en-US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    Gai </a:t>
            </a:r>
            <a:r>
              <a:rPr lang="hr-HR" altLang="en-US" i="1" dirty="0" err="1">
                <a:solidFill>
                  <a:schemeClr val="tx1">
                    <a:lumMod val="25000"/>
                  </a:schemeClr>
                </a:solidFill>
                <a:latin typeface="+mj-lt"/>
              </a:rPr>
              <a:t>et</a:t>
            </a:r>
            <a:r>
              <a:rPr lang="hr-HR" altLang="en-US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hr-HR" altLang="en-US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    </a:t>
            </a:r>
            <a:r>
              <a:rPr lang="hr-HR" altLang="en-US" i="1" dirty="0" err="1">
                <a:solidFill>
                  <a:schemeClr val="tx1">
                    <a:lumMod val="25000"/>
                  </a:schemeClr>
                </a:solidFill>
                <a:latin typeface="+mj-lt"/>
              </a:rPr>
              <a:t>Neronis</a:t>
            </a:r>
            <a:r>
              <a:rPr lang="hr-HR" altLang="en-US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 </a:t>
            </a: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(</a:t>
            </a:r>
            <a:r>
              <a:rPr lang="hr-HR" altLang="en-US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mons Vaticanus</a:t>
            </a: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)</a:t>
            </a:r>
            <a:endParaRPr lang="hr-HR" altLang="en-US" i="1" dirty="0">
              <a:solidFill>
                <a:schemeClr val="tx1">
                  <a:lumMod val="25000"/>
                </a:schemeClr>
              </a:solidFill>
              <a:latin typeface="+mj-lt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Mausoleum Hadriani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danas Castel Sant’ Angelo</a:t>
            </a:r>
          </a:p>
          <a:p>
            <a:pPr eaLnBrk="1" hangingPunct="1">
              <a:lnSpc>
                <a:spcPct val="90000"/>
              </a:lnSpc>
              <a:defRPr/>
            </a:pPr>
            <a:endParaRPr lang="hr-HR" altLang="en-US" dirty="0">
              <a:solidFill>
                <a:schemeClr val="tx1">
                  <a:lumMod val="25000"/>
                </a:schemeClr>
              </a:solidFill>
              <a:latin typeface="+mj-lt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Ager Romanus</a:t>
            </a: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 – ruralno područje izvan zidina Rima koje seže do granica susjednih gradova</a:t>
            </a:r>
            <a:endParaRPr lang="en-GB" altLang="en-US" dirty="0">
              <a:solidFill>
                <a:schemeClr val="tx1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2C8586-6610-439D-90F9-B342B224B887}"/>
              </a:ext>
            </a:extLst>
          </p:cNvPr>
          <p:cNvSpPr txBox="1"/>
          <p:nvPr/>
        </p:nvSpPr>
        <p:spPr>
          <a:xfrm>
            <a:off x="4860032" y="3938589"/>
            <a:ext cx="41760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hangingPunct="1">
              <a:defRPr/>
            </a:pPr>
            <a:r>
              <a:rPr lang="en-GB" sz="1400" dirty="0">
                <a:solidFill>
                  <a:schemeClr val="accent3">
                    <a:lumMod val="75000"/>
                  </a:schemeClr>
                </a:solidFill>
              </a:rPr>
              <a:t>http://romereborn.frischerconsulting.com/gallery-current.php</a:t>
            </a:r>
          </a:p>
        </p:txBody>
      </p:sp>
    </p:spTree>
  </p:cSld>
  <p:clrMapOvr>
    <a:masterClrMapping/>
  </p:clrMapOvr>
  <p:transition spd="med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FE845C-F752-4E19-93FA-07A826223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0"/>
            <a:ext cx="5724128" cy="3790979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026" name="Rectangle 2">
            <a:extLst>
              <a:ext uri="{FF2B5EF4-FFF2-40B4-BE49-F238E27FC236}">
                <a16:creationId xmlns:a16="http://schemas.microsoft.com/office/drawing/2014/main" id="{5702D0C1-1B3E-4263-A29D-47BE7DCF68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163" y="266046"/>
            <a:ext cx="2568574" cy="1143000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en-US" i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Villa rustica</a:t>
            </a:r>
            <a:endParaRPr lang="en-GB" altLang="en-US" i="1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1D526CB5-0E97-4678-8512-F7BAC289DD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164" y="1772816"/>
            <a:ext cx="8502650" cy="4969297"/>
          </a:xfrm>
        </p:spPr>
        <p:txBody>
          <a:bodyPr/>
          <a:lstStyle/>
          <a:p>
            <a:pPr eaLnBrk="1" hangingPunct="1"/>
            <a:r>
              <a:rPr lang="hr-HR" altLang="en-US" sz="2800" dirty="0">
                <a:solidFill>
                  <a:srgbClr val="3B3B3B"/>
                </a:solidFill>
              </a:rPr>
              <a:t>Skup zgrada na </a:t>
            </a:r>
          </a:p>
          <a:p>
            <a:pPr marL="0" indent="0" eaLnBrk="1" hangingPunct="1">
              <a:buNone/>
            </a:pPr>
            <a:r>
              <a:rPr lang="hr-HR" altLang="en-US" sz="2800" dirty="0">
                <a:solidFill>
                  <a:srgbClr val="3B3B3B"/>
                </a:solidFill>
              </a:rPr>
              <a:t>    imanju veleposjednika</a:t>
            </a:r>
          </a:p>
          <a:p>
            <a:pPr eaLnBrk="1" hangingPunct="1">
              <a:buFontTx/>
              <a:buNone/>
            </a:pPr>
            <a:endParaRPr lang="hr-HR" altLang="en-US" sz="2800" dirty="0">
              <a:solidFill>
                <a:srgbClr val="3B3B3B"/>
              </a:solidFill>
            </a:endParaRPr>
          </a:p>
          <a:p>
            <a:pPr eaLnBrk="1" hangingPunct="1"/>
            <a:r>
              <a:rPr lang="hr-HR" altLang="en-US" sz="2800" dirty="0">
                <a:solidFill>
                  <a:srgbClr val="3B3B3B"/>
                </a:solidFill>
              </a:rPr>
              <a:t>Obično pravokutnog tlocrta, </a:t>
            </a:r>
          </a:p>
          <a:p>
            <a:pPr eaLnBrk="1" hangingPunct="1">
              <a:buFontTx/>
              <a:buNone/>
            </a:pPr>
            <a:r>
              <a:rPr lang="hr-HR" altLang="en-US" sz="2800" dirty="0">
                <a:solidFill>
                  <a:srgbClr val="3B3B3B"/>
                </a:solidFill>
              </a:rPr>
              <a:t>    u središtu je dvorište, a okolo sobe:</a:t>
            </a:r>
          </a:p>
          <a:p>
            <a:pPr lvl="1" eaLnBrk="1" hangingPunct="1"/>
            <a:r>
              <a:rPr lang="hr-HR" altLang="en-US" sz="2400" dirty="0">
                <a:solidFill>
                  <a:srgbClr val="3B3B3B"/>
                </a:solidFill>
              </a:rPr>
              <a:t>za gospodara i za robove, kuhinje, pekare, staja, prostorije za obradu grožđa, maslina i žita, spremišta za alat, za žito</a:t>
            </a:r>
          </a:p>
          <a:p>
            <a:pPr eaLnBrk="1" hangingPunct="1"/>
            <a:r>
              <a:rPr lang="hr-HR" altLang="en-US" sz="2800" dirty="0">
                <a:solidFill>
                  <a:srgbClr val="3B3B3B"/>
                </a:solidFill>
              </a:rPr>
              <a:t>Postoje još i gumno i podrum s amforama za vino i ulje</a:t>
            </a:r>
            <a:endParaRPr lang="en-GB" altLang="en-US" sz="2800" i="1" dirty="0">
              <a:solidFill>
                <a:srgbClr val="3B3B3B"/>
              </a:solidFill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5AD3F60C-18FF-4E56-8F5E-3FC9CB46B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912" y="6027003"/>
            <a:ext cx="814223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D7F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eaLnBrk="1" hangingPunct="1">
              <a:defRPr/>
            </a:pPr>
            <a:r>
              <a:rPr lang="hr-HR" altLang="en-US" sz="1600" dirty="0">
                <a:solidFill>
                  <a:schemeClr val="tx2">
                    <a:lumMod val="50000"/>
                  </a:schemeClr>
                </a:solidFill>
              </a:rPr>
              <a:t>Rimska vila u uvali Verige, Brijuni (V. Begović, I. Schrunk : „Villae rusticae na brijunskom otočju”, </a:t>
            </a:r>
            <a:r>
              <a:rPr lang="hr-HR" altLang="en-US" sz="1600" i="1" dirty="0">
                <a:solidFill>
                  <a:schemeClr val="tx2">
                    <a:lumMod val="50000"/>
                  </a:schemeClr>
                </a:solidFill>
              </a:rPr>
              <a:t>Opvscvla</a:t>
            </a:r>
            <a:r>
              <a:rPr lang="hr-HR" altLang="en-US" sz="16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hr-HR" altLang="en-US" sz="1600" i="1" dirty="0">
                <a:solidFill>
                  <a:schemeClr val="tx2">
                    <a:lumMod val="50000"/>
                  </a:schemeClr>
                </a:solidFill>
              </a:rPr>
              <a:t>archaeologica</a:t>
            </a:r>
            <a:r>
              <a:rPr lang="hr-HR" altLang="en-US" sz="1600" dirty="0">
                <a:solidFill>
                  <a:schemeClr val="tx2">
                    <a:lumMod val="50000"/>
                  </a:schemeClr>
                </a:solidFill>
              </a:rPr>
              <a:t> 23-24, 425-439, 1999-2000; crtež M. Gregl; https://hrcak.srce.hr/file/8656)</a:t>
            </a:r>
            <a:endParaRPr lang="hr-HR" altLang="en-US" sz="44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 descr="Brijuni_Verige_stambeni_dio">
            <a:extLst>
              <a:ext uri="{FF2B5EF4-FFF2-40B4-BE49-F238E27FC236}">
                <a16:creationId xmlns:a16="http://schemas.microsoft.com/office/drawing/2014/main" id="{573A1DA4-521E-4827-B9C0-F4C692694FF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068" y="7767"/>
            <a:ext cx="5148263" cy="2439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4755" name="Rectangle 5">
            <a:extLst>
              <a:ext uri="{FF2B5EF4-FFF2-40B4-BE49-F238E27FC236}">
                <a16:creationId xmlns:a16="http://schemas.microsoft.com/office/drawing/2014/main" id="{C6113DF8-949B-4FD7-A45B-86D38C5446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90331" y="0"/>
            <a:ext cx="3721100" cy="936625"/>
          </a:xfrm>
        </p:spPr>
        <p:txBody>
          <a:bodyPr/>
          <a:lstStyle/>
          <a:p>
            <a:pPr algn="l" eaLnBrk="1" hangingPunct="1"/>
            <a:r>
              <a:rPr lang="hr-HR" altLang="en-US" sz="2400" dirty="0">
                <a:solidFill>
                  <a:schemeClr val="tx2">
                    <a:lumMod val="50000"/>
                  </a:schemeClr>
                </a:solidFill>
              </a:rPr>
              <a:t>Ostaci vile u uvali Verige na Brijunima</a:t>
            </a:r>
          </a:p>
        </p:txBody>
      </p:sp>
      <p:sp>
        <p:nvSpPr>
          <p:cNvPr id="74756" name="Rectangle 3">
            <a:extLst>
              <a:ext uri="{FF2B5EF4-FFF2-40B4-BE49-F238E27FC236}">
                <a16:creationId xmlns:a16="http://schemas.microsoft.com/office/drawing/2014/main" id="{F60026FF-1834-440E-A31F-ED4058ED8D8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51520" y="2852936"/>
            <a:ext cx="8280400" cy="4680942"/>
          </a:xfrm>
        </p:spPr>
        <p:txBody>
          <a:bodyPr/>
          <a:lstStyle/>
          <a:p>
            <a:pPr eaLnBrk="1" hangingPunct="1"/>
            <a:r>
              <a:rPr lang="hr-HR" altLang="en-US" sz="2800" dirty="0">
                <a:solidFill>
                  <a:srgbClr val="3B3B3B"/>
                </a:solidFill>
              </a:rPr>
              <a:t>Imanjem upravlja </a:t>
            </a:r>
            <a:r>
              <a:rPr lang="hr-HR" altLang="en-US" sz="2800" i="1" dirty="0">
                <a:solidFill>
                  <a:srgbClr val="3B3B3B"/>
                </a:solidFill>
              </a:rPr>
              <a:t>villicus</a:t>
            </a:r>
            <a:r>
              <a:rPr lang="hr-HR" altLang="en-US" sz="2800" dirty="0">
                <a:solidFill>
                  <a:srgbClr val="3B3B3B"/>
                </a:solidFill>
              </a:rPr>
              <a:t>, najčešće oslobođenik</a:t>
            </a:r>
          </a:p>
          <a:p>
            <a:pPr eaLnBrk="1" hangingPunct="1"/>
            <a:r>
              <a:rPr lang="hr-HR" altLang="en-US" sz="2800" dirty="0">
                <a:solidFill>
                  <a:srgbClr val="3B3B3B"/>
                </a:solidFill>
              </a:rPr>
              <a:t>Veći posjedi imaju i računovođu (</a:t>
            </a:r>
            <a:r>
              <a:rPr lang="hr-HR" altLang="en-US" sz="2800" i="1" dirty="0">
                <a:solidFill>
                  <a:srgbClr val="3B3B3B"/>
                </a:solidFill>
              </a:rPr>
              <a:t>actor</a:t>
            </a:r>
            <a:r>
              <a:rPr lang="hr-HR" altLang="en-US" sz="2800" dirty="0">
                <a:solidFill>
                  <a:srgbClr val="3B3B3B"/>
                </a:solidFill>
              </a:rPr>
              <a:t>), nadzornike (</a:t>
            </a:r>
            <a:r>
              <a:rPr lang="hr-HR" altLang="en-US" sz="2800" i="1" dirty="0">
                <a:solidFill>
                  <a:srgbClr val="3B3B3B"/>
                </a:solidFill>
              </a:rPr>
              <a:t>magistri operum</a:t>
            </a:r>
            <a:r>
              <a:rPr lang="hr-HR" altLang="en-US" sz="2800" dirty="0">
                <a:solidFill>
                  <a:srgbClr val="3B3B3B"/>
                </a:solidFill>
              </a:rPr>
              <a:t>), liječnika i veterinara </a:t>
            </a:r>
          </a:p>
          <a:p>
            <a:pPr eaLnBrk="1" hangingPunct="1">
              <a:buFontTx/>
              <a:buNone/>
            </a:pPr>
            <a:r>
              <a:rPr lang="hr-HR" altLang="en-US" sz="2800" dirty="0">
                <a:solidFill>
                  <a:srgbClr val="3B3B3B"/>
                </a:solidFill>
              </a:rPr>
              <a:t>	= </a:t>
            </a:r>
            <a:r>
              <a:rPr lang="hr-HR" altLang="en-US" sz="2800" i="1" dirty="0">
                <a:solidFill>
                  <a:srgbClr val="3B3B3B"/>
                </a:solidFill>
              </a:rPr>
              <a:t>familia rustica</a:t>
            </a:r>
          </a:p>
          <a:p>
            <a:pPr eaLnBrk="1" hangingPunct="1"/>
            <a:r>
              <a:rPr lang="hr-HR" altLang="en-US" sz="2800" dirty="0">
                <a:solidFill>
                  <a:srgbClr val="3B3B3B"/>
                </a:solidFill>
              </a:rPr>
              <a:t>Proizvodi: žito, vino, ulje; med, stoka, vuna </a:t>
            </a:r>
          </a:p>
          <a:p>
            <a:pPr lvl="1" eaLnBrk="1" hangingPunct="1"/>
            <a:r>
              <a:rPr lang="hr-HR" altLang="en-US" sz="2400" dirty="0">
                <a:solidFill>
                  <a:srgbClr val="3B3B3B"/>
                </a:solidFill>
              </a:rPr>
              <a:t>viškovi se prodaju u gradu</a:t>
            </a:r>
          </a:p>
        </p:txBody>
      </p:sp>
    </p:spTree>
  </p:cSld>
  <p:clrMapOvr>
    <a:masterClrMapping/>
  </p:clrMapOvr>
  <p:transition spd="med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019D43CE-4A55-4726-B923-9190419F9E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31750"/>
            <a:ext cx="3649663" cy="1143000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sr-Latn-RS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Latifundije</a:t>
            </a:r>
            <a:endParaRPr lang="en-GB" altLang="sr-Latn-RS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F414616F-4FFC-4AE2-885B-AB98E0D2AB4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125538"/>
            <a:ext cx="8713788" cy="5543550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hr-HR" altLang="sr-Latn-RS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= veliki zemljišni </a:t>
            </a:r>
          </a:p>
          <a:p>
            <a:pPr marL="0" indent="0" eaLnBrk="1" hangingPunct="1">
              <a:buFontTx/>
              <a:buNone/>
              <a:defRPr/>
            </a:pPr>
            <a:r>
              <a:rPr lang="hr-HR" altLang="sr-Latn-RS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posjedi nastali </a:t>
            </a:r>
          </a:p>
          <a:p>
            <a:pPr marL="0" indent="0" eaLnBrk="1" hangingPunct="1">
              <a:buFontTx/>
              <a:buNone/>
              <a:defRPr/>
            </a:pPr>
            <a:r>
              <a:rPr lang="hr-HR" altLang="sr-Latn-RS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spajanjem malih 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seoskih imanja </a:t>
            </a:r>
          </a:p>
          <a:p>
            <a:pPr lvl="1" eaLnBrk="1" hangingPunct="1">
              <a:defRPr/>
            </a:pPr>
            <a:r>
              <a:rPr lang="hr-HR" altLang="sr-Latn-RS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ranije: jedna obitelj u jednosobnoj kući koja proizvodi povrće, ječam i zob</a:t>
            </a:r>
          </a:p>
          <a:p>
            <a:pPr eaLnBrk="1" hangingPunct="1">
              <a:defRPr/>
            </a:pPr>
            <a:r>
              <a:rPr lang="hr-HR" altLang="sr-Latn-RS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Nakon porasta broja robova (ratovi), seljaci osiromašuju i odlaze u Grad, a bogati kupuju njihovu zemlju za male novce</a:t>
            </a:r>
          </a:p>
          <a:p>
            <a:pPr marL="0" indent="0" eaLnBrk="1" hangingPunct="1">
              <a:buFontTx/>
              <a:buNone/>
              <a:defRPr/>
            </a:pPr>
            <a:r>
              <a:rPr lang="hr-HR" altLang="sr-Latn-RS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= osnova rimske poljoprivrede</a:t>
            </a:r>
            <a:endParaRPr lang="en-GB" altLang="sr-Latn-RS" dirty="0">
              <a:solidFill>
                <a:schemeClr val="tx1">
                  <a:lumMod val="25000"/>
                </a:schemeClr>
              </a:solidFill>
              <a:latin typeface="Palatino Linotype" pitchFamily="18" charset="0"/>
            </a:endParaRPr>
          </a:p>
        </p:txBody>
      </p:sp>
      <p:pic>
        <p:nvPicPr>
          <p:cNvPr id="76804" name="Picture 5">
            <a:extLst>
              <a:ext uri="{FF2B5EF4-FFF2-40B4-BE49-F238E27FC236}">
                <a16:creationId xmlns:a16="http://schemas.microsoft.com/office/drawing/2014/main" id="{19A56E44-E908-49AD-8ADB-18B52F750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0"/>
            <a:ext cx="5000625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93FDCB-73D8-4233-A98E-678D4FA2299D}"/>
              </a:ext>
            </a:extLst>
          </p:cNvPr>
          <p:cNvSpPr txBox="1"/>
          <p:nvPr/>
        </p:nvSpPr>
        <p:spPr>
          <a:xfrm>
            <a:off x="4143375" y="3143250"/>
            <a:ext cx="500062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hr-HR" sz="1200" dirty="0">
                <a:solidFill>
                  <a:schemeClr val="accent2">
                    <a:lumMod val="50000"/>
                  </a:schemeClr>
                </a:solidFill>
              </a:rPr>
              <a:t>http://www.historyfiles.co.uk/KingListsBritain/BritainRomanGovernors.htm</a:t>
            </a:r>
          </a:p>
        </p:txBody>
      </p:sp>
    </p:spTree>
  </p:cSld>
  <p:clrMapOvr>
    <a:masterClrMapping/>
  </p:clrMapOvr>
  <p:transition spd="med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0FA815FC-D6B3-47FF-B1FD-7C7C21DE9F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19800" y="228600"/>
            <a:ext cx="3124200" cy="914400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sr-Latn-RS" sz="4000" i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Villa suburbana</a:t>
            </a:r>
            <a:endParaRPr lang="en-GB" altLang="sr-Latn-RS" sz="4000" i="1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C4CA1DC2-95B7-468D-8B2D-B36ABDE443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0" y="1371600"/>
            <a:ext cx="3048000" cy="5257800"/>
          </a:xfrm>
        </p:spPr>
        <p:txBody>
          <a:bodyPr/>
          <a:lstStyle/>
          <a:p>
            <a:pPr marL="457200" indent="-457200" eaLnBrk="1" hangingPunct="1"/>
            <a:r>
              <a:rPr lang="hr-HR" altLang="sr-Latn-RS" sz="2800" dirty="0">
                <a:solidFill>
                  <a:srgbClr val="3B3B3B"/>
                </a:solidFill>
                <a:latin typeface="Palatino Linotype" panose="02040502050505030304" pitchFamily="18" charset="0"/>
              </a:rPr>
              <a:t>Kuća za odmor bogatijih građana</a:t>
            </a:r>
          </a:p>
          <a:p>
            <a:pPr marL="457200" indent="-457200" eaLnBrk="1" hangingPunct="1">
              <a:buFontTx/>
              <a:buNone/>
            </a:pPr>
            <a:r>
              <a:rPr lang="hr-HR" altLang="sr-Latn-RS" sz="2800" dirty="0">
                <a:solidFill>
                  <a:srgbClr val="3B3B3B"/>
                </a:solidFill>
                <a:latin typeface="Palatino Linotype" panose="02040502050505030304" pitchFamily="18" charset="0"/>
              </a:rPr>
              <a:t>	</a:t>
            </a:r>
            <a:r>
              <a:rPr lang="hr-HR" altLang="sr-Latn-RS" sz="2600" dirty="0">
                <a:solidFill>
                  <a:srgbClr val="3B3B3B"/>
                </a:solidFill>
                <a:latin typeface="Palatino Linotype" panose="02040502050505030304" pitchFamily="18" charset="0"/>
              </a:rPr>
              <a:t>- za razliku od gradskih orijentirane su prema van</a:t>
            </a:r>
          </a:p>
          <a:p>
            <a:pPr marL="457200" indent="-457200" eaLnBrk="1" hangingPunct="1"/>
            <a:r>
              <a:rPr lang="hr-HR" altLang="sr-Latn-RS" sz="2800" dirty="0">
                <a:solidFill>
                  <a:srgbClr val="3B3B3B"/>
                </a:solidFill>
                <a:latin typeface="Palatino Linotype" panose="02040502050505030304" pitchFamily="18" charset="0"/>
              </a:rPr>
              <a:t>Najčešće u Kampaniji (Napuljski zaljev)</a:t>
            </a:r>
          </a:p>
        </p:txBody>
      </p:sp>
      <p:pic>
        <p:nvPicPr>
          <p:cNvPr id="78852" name="Picture 4" descr="C:\Documents and Settings\Maja\My Documents\Downloads\pompei.gif">
            <a:extLst>
              <a:ext uri="{FF2B5EF4-FFF2-40B4-BE49-F238E27FC236}">
                <a16:creationId xmlns:a16="http://schemas.microsoft.com/office/drawing/2014/main" id="{75B754B6-52F9-4A0E-90D3-ADAEFAF44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67438" cy="4062413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 Box 5">
            <a:extLst>
              <a:ext uri="{FF2B5EF4-FFF2-40B4-BE49-F238E27FC236}">
                <a16:creationId xmlns:a16="http://schemas.microsoft.com/office/drawing/2014/main" id="{D9D9105A-25AF-4439-B9BE-185C22248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67200"/>
            <a:ext cx="59436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hr-HR" altLang="sr-Latn-RS" sz="2800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Najpoznatiji gradovi: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altLang="sr-Latn-RS" sz="2400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 očuvani pod pepelom (erupcija Vezuva 24. VIII./X. 79.g.n.e.)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altLang="sr-Latn-RS" sz="2400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 </a:t>
            </a:r>
            <a:r>
              <a:rPr lang="hr-HR" altLang="sr-Latn-RS" sz="2400" dirty="0">
                <a:solidFill>
                  <a:schemeClr val="accent6">
                    <a:lumMod val="75000"/>
                  </a:schemeClr>
                </a:solidFill>
                <a:latin typeface="Palatino Linotype" pitchFamily="18" charset="0"/>
              </a:rPr>
              <a:t>Pompeji</a:t>
            </a:r>
            <a:r>
              <a:rPr lang="hr-HR" altLang="sr-Latn-RS" sz="2400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 (</a:t>
            </a:r>
            <a:r>
              <a:rPr lang="hr-HR" altLang="sr-Latn-RS" sz="2000" i="1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Colonia Cornelia Venerea Pompeianorum;</a:t>
            </a:r>
            <a:r>
              <a:rPr lang="hr-HR" altLang="sr-Latn-RS" sz="2000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 20 000 stanovnika)</a:t>
            </a:r>
            <a:r>
              <a:rPr lang="hr-HR" altLang="sr-Latn-RS" sz="2400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, Herkulanej i Stabije</a:t>
            </a:r>
            <a:endParaRPr lang="en-GB" altLang="sr-Latn-RS" sz="2400" dirty="0">
              <a:solidFill>
                <a:schemeClr val="tx1">
                  <a:lumMod val="25000"/>
                </a:schemeClr>
              </a:solidFill>
            </a:endParaRPr>
          </a:p>
        </p:txBody>
      </p:sp>
    </p:spTree>
  </p:cSld>
  <p:clrMapOvr>
    <a:masterClrMapping/>
  </p:clrMapOvr>
  <p:transition spd="med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plan Rima">
            <a:extLst>
              <a:ext uri="{FF2B5EF4-FFF2-40B4-BE49-F238E27FC236}">
                <a16:creationId xmlns:a16="http://schemas.microsoft.com/office/drawing/2014/main" id="{FF2DE2D4-C03C-4B90-B70F-C45B18531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49213"/>
            <a:ext cx="8924925" cy="675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7">
            <a:extLst>
              <a:ext uri="{FF2B5EF4-FFF2-40B4-BE49-F238E27FC236}">
                <a16:creationId xmlns:a16="http://schemas.microsoft.com/office/drawing/2014/main" id="{DE408C4A-FED0-4D3B-A797-7B30B7107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833" y="-15781"/>
            <a:ext cx="5250942" cy="3667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Rectangle 2">
            <a:extLst>
              <a:ext uri="{FF2B5EF4-FFF2-40B4-BE49-F238E27FC236}">
                <a16:creationId xmlns:a16="http://schemas.microsoft.com/office/drawing/2014/main" id="{27F9B0AA-D143-4F4A-A079-DF5B63B1B8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5761037" cy="1079500"/>
          </a:xfrm>
        </p:spPr>
        <p:txBody>
          <a:bodyPr/>
          <a:lstStyle/>
          <a:p>
            <a:pPr algn="l" eaLnBrk="1" hangingPunct="1"/>
            <a:r>
              <a:rPr lang="hr-HR" altLang="sr-Latn-RS" sz="3600">
                <a:solidFill>
                  <a:srgbClr val="004D00"/>
                </a:solidFill>
                <a:latin typeface="Palatino Linotype" panose="02040502050505030304" pitchFamily="18" charset="0"/>
              </a:rPr>
              <a:t>UNUTRAŠNJE UREĐENJE</a:t>
            </a:r>
            <a:endParaRPr lang="en-GB" altLang="sr-Latn-RS" sz="3600">
              <a:solidFill>
                <a:srgbClr val="004D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27466F27-8460-4F0F-B1AF-745F3D829C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484313"/>
            <a:ext cx="8964613" cy="5257800"/>
          </a:xfrm>
        </p:spPr>
        <p:txBody>
          <a:bodyPr/>
          <a:lstStyle/>
          <a:p>
            <a:pPr marL="457200" indent="-457200" eaLnBrk="1" hangingPunct="1">
              <a:defRPr/>
            </a:pPr>
            <a:r>
              <a:rPr lang="hr-HR" altLang="sr-Latn-RS" sz="2800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Najljepše su ukrašene </a:t>
            </a:r>
          </a:p>
          <a:p>
            <a:pPr marL="0" indent="0" eaLnBrk="1" hangingPunct="1">
              <a:buFontTx/>
              <a:buNone/>
              <a:defRPr/>
            </a:pPr>
            <a:r>
              <a:rPr lang="hr-HR" altLang="sr-Latn-RS" sz="2800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sobe koje vide gosti</a:t>
            </a:r>
          </a:p>
          <a:p>
            <a:pPr marL="457200" indent="-457200" eaLnBrk="1" hangingPunct="1">
              <a:defRPr/>
            </a:pPr>
            <a:r>
              <a:rPr lang="hr-HR" altLang="sr-Latn-RS" sz="2800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Oslikane ili pozlaćene </a:t>
            </a:r>
          </a:p>
          <a:p>
            <a:pPr marL="0" indent="0" eaLnBrk="1" hangingPunct="1">
              <a:buFontTx/>
              <a:buNone/>
              <a:defRPr/>
            </a:pPr>
            <a:r>
              <a:rPr lang="hr-HR" altLang="sr-Latn-RS" sz="2800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ploče na stropu (</a:t>
            </a:r>
            <a:r>
              <a:rPr lang="hr-HR" altLang="sr-Latn-RS" sz="2800" i="1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lacunar</a:t>
            </a:r>
            <a:r>
              <a:rPr lang="hr-HR" altLang="sr-Latn-RS" sz="2800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)</a:t>
            </a:r>
          </a:p>
          <a:p>
            <a:pPr marL="457200" indent="-457200" eaLnBrk="1" hangingPunct="1">
              <a:defRPr/>
            </a:pPr>
            <a:r>
              <a:rPr lang="hr-HR" altLang="sr-Latn-RS" sz="2800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Mozaici na podovima </a:t>
            </a:r>
          </a:p>
          <a:p>
            <a:pPr marL="857250" lvl="1" indent="-457200" eaLnBrk="1" hangingPunct="1">
              <a:defRPr/>
            </a:pPr>
            <a:r>
              <a:rPr lang="hr-HR" altLang="sr-Latn-RS" sz="2600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rijetko, obično samo ukrasni kamenčići ili mramor </a:t>
            </a:r>
          </a:p>
          <a:p>
            <a:pPr marL="457200" indent="-457200" eaLnBrk="1" hangingPunct="1">
              <a:defRPr/>
            </a:pPr>
            <a:r>
              <a:rPr lang="hr-HR" altLang="sr-Latn-RS" sz="2800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Slike na zidovima </a:t>
            </a:r>
          </a:p>
          <a:p>
            <a:pPr marL="857250" lvl="1" indent="-457200" eaLnBrk="1" hangingPunct="1">
              <a:defRPr/>
            </a:pPr>
            <a:r>
              <a:rPr lang="hr-HR" altLang="sr-Latn-RS" sz="2600" dirty="0">
                <a:solidFill>
                  <a:schemeClr val="tx1">
                    <a:lumMod val="25000"/>
                  </a:schemeClr>
                </a:solidFill>
                <a:latin typeface="Palatino Linotype" panose="02040502050505030304" pitchFamily="18" charset="0"/>
              </a:rPr>
              <a:t>rijetko, obično samo geometrijske sheme na žbuci</a:t>
            </a:r>
          </a:p>
          <a:p>
            <a:pPr marL="857250" lvl="1" indent="-457200" eaLnBrk="1" hangingPunct="1">
              <a:defRPr/>
            </a:pPr>
            <a:r>
              <a:rPr lang="hr-HR" altLang="sr-Latn-RS" sz="2600" dirty="0">
                <a:solidFill>
                  <a:schemeClr val="tx1">
                    <a:lumMod val="25000"/>
                  </a:schemeClr>
                </a:solidFill>
                <a:latin typeface="Palatino Linotype" panose="02040502050505030304" pitchFamily="18" charset="0"/>
              </a:rPr>
              <a:t>služe oživljavanju, posvijetljenju i proširenju prostora te kao pinakoteke (izložba slika)</a:t>
            </a:r>
            <a:endParaRPr lang="en-GB" altLang="sr-Latn-RS" sz="2600" dirty="0">
              <a:solidFill>
                <a:schemeClr val="tx1">
                  <a:lumMod val="2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EFF1C7-0B60-40AC-A0B1-52A4D92F801F}"/>
              </a:ext>
            </a:extLst>
          </p:cNvPr>
          <p:cNvSpPr txBox="1"/>
          <p:nvPr/>
        </p:nvSpPr>
        <p:spPr>
          <a:xfrm>
            <a:off x="4067175" y="3651250"/>
            <a:ext cx="51990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hr-HR" sz="1200" dirty="0">
                <a:solidFill>
                  <a:schemeClr val="accent2">
                    <a:lumMod val="50000"/>
                  </a:schemeClr>
                </a:solidFill>
              </a:rPr>
              <a:t>http://penelope.uchicago.edu/~grout/encyclopaedia_romana/wine/unswept.html</a:t>
            </a:r>
          </a:p>
        </p:txBody>
      </p:sp>
    </p:spTree>
  </p:cSld>
  <p:clrMapOvr>
    <a:masterClrMapping/>
  </p:clrMapOvr>
  <p:transition spd="med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Scan0016">
            <a:extLst>
              <a:ext uri="{FF2B5EF4-FFF2-40B4-BE49-F238E27FC236}">
                <a16:creationId xmlns:a16="http://schemas.microsoft.com/office/drawing/2014/main" id="{F666439A-CBED-4335-90B6-90B7CB3BA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04800"/>
            <a:ext cx="60198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Rectangle 3">
            <a:extLst>
              <a:ext uri="{FF2B5EF4-FFF2-40B4-BE49-F238E27FC236}">
                <a16:creationId xmlns:a16="http://schemas.microsoft.com/office/drawing/2014/main" id="{34E5C526-E5FD-4E4D-ACA5-C998D327E9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762000"/>
            <a:ext cx="2362200" cy="3840163"/>
          </a:xfrm>
        </p:spPr>
        <p:txBody>
          <a:bodyPr/>
          <a:lstStyle/>
          <a:p>
            <a:pPr eaLnBrk="1" hangingPunct="1"/>
            <a:r>
              <a:rPr lang="hr-HR" altLang="sr-Latn-RS" sz="4000" dirty="0">
                <a:solidFill>
                  <a:schemeClr val="bg2"/>
                </a:solidFill>
                <a:latin typeface="Palatino Linotype" panose="02040502050505030304" pitchFamily="18" charset="0"/>
              </a:rPr>
              <a:t>Tablin Marka Lukrecija</a:t>
            </a:r>
            <a:br>
              <a:rPr lang="hr-HR" altLang="sr-Latn-RS" sz="4000" dirty="0">
                <a:solidFill>
                  <a:schemeClr val="bg2"/>
                </a:solidFill>
                <a:latin typeface="Palatino Linotype" panose="02040502050505030304" pitchFamily="18" charset="0"/>
              </a:rPr>
            </a:br>
            <a:r>
              <a:rPr lang="hr-HR" altLang="sr-Latn-RS" sz="4000" dirty="0">
                <a:solidFill>
                  <a:schemeClr val="bg2"/>
                </a:solidFill>
                <a:latin typeface="Palatino Linotype" panose="02040502050505030304" pitchFamily="18" charset="0"/>
              </a:rPr>
              <a:t>Frontona</a:t>
            </a:r>
            <a:br>
              <a:rPr lang="hr-HR" altLang="sr-Latn-RS" sz="4000" dirty="0">
                <a:solidFill>
                  <a:schemeClr val="bg2"/>
                </a:solidFill>
                <a:latin typeface="Palatino Linotype" panose="02040502050505030304" pitchFamily="18" charset="0"/>
              </a:rPr>
            </a:br>
            <a:br>
              <a:rPr lang="hr-HR" altLang="sr-Latn-RS" sz="4000" dirty="0">
                <a:solidFill>
                  <a:schemeClr val="bg2"/>
                </a:solidFill>
                <a:latin typeface="Palatino Linotype" panose="02040502050505030304" pitchFamily="18" charset="0"/>
              </a:rPr>
            </a:br>
            <a:r>
              <a:rPr lang="hr-HR" altLang="sr-Latn-RS" sz="4000" dirty="0">
                <a:solidFill>
                  <a:schemeClr val="bg2"/>
                </a:solidFill>
                <a:latin typeface="Palatino Linotype" panose="02040502050505030304" pitchFamily="18" charset="0"/>
              </a:rPr>
              <a:t> Pompeji</a:t>
            </a:r>
          </a:p>
        </p:txBody>
      </p:sp>
    </p:spTree>
  </p:cSld>
  <p:clrMapOvr>
    <a:masterClrMapping/>
  </p:clrMapOvr>
  <p:transition spd="med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1">
            <a:extLst>
              <a:ext uri="{FF2B5EF4-FFF2-40B4-BE49-F238E27FC236}">
                <a16:creationId xmlns:a16="http://schemas.microsoft.com/office/drawing/2014/main" id="{F1D8212B-CEB9-43F7-9228-16414D806A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7938"/>
            <a:ext cx="6732587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4" name="Rectangle 2">
            <a:extLst>
              <a:ext uri="{FF2B5EF4-FFF2-40B4-BE49-F238E27FC236}">
                <a16:creationId xmlns:a16="http://schemas.microsoft.com/office/drawing/2014/main" id="{0B63236F-F933-4A52-81E8-3E7349CAC1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88" y="0"/>
            <a:ext cx="2698204" cy="1700808"/>
          </a:xfrm>
        </p:spPr>
        <p:txBody>
          <a:bodyPr/>
          <a:lstStyle/>
          <a:p>
            <a:pPr algn="l" eaLnBrk="1" hangingPunct="1">
              <a:defRPr/>
            </a:pPr>
            <a:r>
              <a:rPr lang="hr-HR" altLang="sr-Latn-RS" sz="3600" dirty="0">
                <a:solidFill>
                  <a:schemeClr val="accent2">
                    <a:lumMod val="50000"/>
                  </a:schemeClr>
                </a:solidFill>
                <a:latin typeface="Palatino Linotype" pitchFamily="18" charset="0"/>
              </a:rPr>
              <a:t>Teme </a:t>
            </a:r>
            <a:br>
              <a:rPr lang="hr-HR" altLang="sr-Latn-RS" sz="3600" dirty="0">
                <a:solidFill>
                  <a:schemeClr val="accent2">
                    <a:lumMod val="50000"/>
                  </a:schemeClr>
                </a:solidFill>
                <a:latin typeface="Palatino Linotype" pitchFamily="18" charset="0"/>
              </a:rPr>
            </a:br>
            <a:r>
              <a:rPr lang="hr-HR" altLang="sr-Latn-RS" sz="3600" dirty="0">
                <a:solidFill>
                  <a:schemeClr val="accent2">
                    <a:lumMod val="50000"/>
                  </a:schemeClr>
                </a:solidFill>
                <a:latin typeface="Palatino Linotype" pitchFamily="18" charset="0"/>
              </a:rPr>
              <a:t>umjetničkih djela</a:t>
            </a:r>
          </a:p>
        </p:txBody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1EE73797-7F0A-4221-A08E-43758786C3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7950" y="2132012"/>
            <a:ext cx="8856663" cy="4537075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sr-Latn-RS" sz="2400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Novi </a:t>
            </a:r>
          </a:p>
          <a:p>
            <a:pPr marL="0" indent="0" eaLnBrk="1" hangingPunct="1">
              <a:buFontTx/>
              <a:buNone/>
              <a:defRPr/>
            </a:pPr>
            <a:r>
              <a:rPr lang="hr-HR" altLang="sr-Latn-RS" sz="2400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bogataši </a:t>
            </a:r>
          </a:p>
          <a:p>
            <a:pPr marL="0" indent="0" eaLnBrk="1" hangingPunct="1">
              <a:buFontTx/>
              <a:buNone/>
              <a:defRPr/>
            </a:pPr>
            <a:r>
              <a:rPr lang="hr-HR" altLang="sr-Latn-RS" sz="2400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imaju kopije </a:t>
            </a:r>
          </a:p>
          <a:p>
            <a:pPr marL="0" indent="0" eaLnBrk="1" hangingPunct="1">
              <a:buFontTx/>
              <a:buNone/>
              <a:defRPr/>
            </a:pPr>
            <a:r>
              <a:rPr lang="hr-HR" altLang="sr-Latn-RS" sz="2400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helenističke </a:t>
            </a:r>
          </a:p>
          <a:p>
            <a:pPr marL="0" indent="0" eaLnBrk="1" hangingPunct="1">
              <a:buFontTx/>
              <a:buNone/>
              <a:defRPr/>
            </a:pPr>
            <a:r>
              <a:rPr lang="hr-HR" altLang="sr-Latn-RS" sz="2400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umjetnosti </a:t>
            </a:r>
          </a:p>
          <a:p>
            <a:pPr marL="0" indent="0" eaLnBrk="1" hangingPunct="1">
              <a:buFontTx/>
              <a:buNone/>
              <a:defRPr/>
            </a:pPr>
            <a:r>
              <a:rPr lang="hr-HR" altLang="sr-Latn-RS" sz="2400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(Dorifor, npr.)</a:t>
            </a:r>
          </a:p>
          <a:p>
            <a:pPr eaLnBrk="1" hangingPunct="1">
              <a:defRPr/>
            </a:pPr>
            <a:r>
              <a:rPr lang="hr-HR" altLang="sr-Latn-RS" sz="2400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Istinski kulturno plemstvo za sebe radi originale (ilustracije Ovidijevih elegija, npr.)</a:t>
            </a:r>
          </a:p>
          <a:p>
            <a:pPr eaLnBrk="1" hangingPunct="1">
              <a:defRPr/>
            </a:pPr>
            <a:r>
              <a:rPr lang="hr-HR" altLang="sr-Latn-RS" sz="2400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Teme u jednoj sobi obično su povezane likom ili mjestom </a:t>
            </a:r>
            <a:endParaRPr lang="en-GB" altLang="sr-Latn-RS" sz="2400" dirty="0">
              <a:solidFill>
                <a:schemeClr val="tx1">
                  <a:lumMod val="25000"/>
                </a:schemeClr>
              </a:solidFill>
              <a:latin typeface="Palatino Linotype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E34867-5045-4B0D-8D64-6D3DE3664571}"/>
              </a:ext>
            </a:extLst>
          </p:cNvPr>
          <p:cNvSpPr txBox="1"/>
          <p:nvPr/>
        </p:nvSpPr>
        <p:spPr>
          <a:xfrm>
            <a:off x="4854575" y="69850"/>
            <a:ext cx="4289425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hr-HR" sz="1200" dirty="0">
                <a:solidFill>
                  <a:schemeClr val="bg1">
                    <a:lumMod val="50000"/>
                  </a:schemeClr>
                </a:solidFill>
              </a:rPr>
              <a:t>http://shelton.berkeley.edu/mymyth/pics29/FC0002020204.jpg</a:t>
            </a:r>
          </a:p>
        </p:txBody>
      </p:sp>
    </p:spTree>
  </p:cSld>
  <p:clrMapOvr>
    <a:masterClrMapping/>
  </p:clrMapOvr>
  <p:transition spd="med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3">
            <a:extLst>
              <a:ext uri="{FF2B5EF4-FFF2-40B4-BE49-F238E27FC236}">
                <a16:creationId xmlns:a16="http://schemas.microsoft.com/office/drawing/2014/main" id="{6F846AFB-861E-4E3E-8433-605F83152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16" b="96646" l="9873" r="89809">
                        <a14:foregroundMark x1="39490" y1="12159" x2="32166" y2="2516"/>
                        <a14:foregroundMark x1="63694" y1="47589" x2="88217" y2="83648"/>
                        <a14:foregroundMark x1="31210" y1="96646" x2="35987" y2="90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687" y="-53182"/>
            <a:ext cx="2428876" cy="392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2" descr="lari">
            <a:extLst>
              <a:ext uri="{FF2B5EF4-FFF2-40B4-BE49-F238E27FC236}">
                <a16:creationId xmlns:a16="http://schemas.microsoft.com/office/drawing/2014/main" id="{7021FF46-A317-4CF7-903C-C5FB72AEF4B3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50" b="97561" l="9451" r="96646">
                        <a14:foregroundMark x1="12195" y1="13008" x2="16159" y2="16667"/>
                        <a14:foregroundMark x1="46646" y1="32927" x2="51524" y2="31301"/>
                        <a14:foregroundMark x1="77439" y1="13821" x2="77439" y2="15041"/>
                        <a14:foregroundMark x1="81098" y1="13821" x2="81098" y2="13821"/>
                        <a14:foregroundMark x1="68902" y1="93902" x2="93293" y2="97561"/>
                        <a14:foregroundMark x1="45732" y1="86179" x2="39634" y2="82114"/>
                        <a14:foregroundMark x1="96646" y1="96748" x2="96646" y2="91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4523292"/>
            <a:ext cx="3096344" cy="2322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3011" name="Rectangle 3">
            <a:extLst>
              <a:ext uri="{FF2B5EF4-FFF2-40B4-BE49-F238E27FC236}">
                <a16:creationId xmlns:a16="http://schemas.microsoft.com/office/drawing/2014/main" id="{39A51922-2EA6-407D-949B-0465C74968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08952" y="46831"/>
            <a:ext cx="4175125" cy="1036638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sr-Latn-RS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Kipovi</a:t>
            </a:r>
            <a:r>
              <a:rPr lang="hr-HR" altLang="sr-Latn-RS" sz="4000" dirty="0">
                <a:solidFill>
                  <a:schemeClr val="bg1"/>
                </a:solidFill>
                <a:latin typeface="Palatino Linotype" pitchFamily="18" charset="0"/>
              </a:rPr>
              <a:t> </a:t>
            </a:r>
            <a:endParaRPr lang="en-GB" altLang="sr-Latn-RS" sz="4000" dirty="0">
              <a:solidFill>
                <a:schemeClr val="bg1"/>
              </a:solidFill>
              <a:latin typeface="Palatino Linotype" pitchFamily="18" charset="0"/>
            </a:endParaRPr>
          </a:p>
        </p:txBody>
      </p:sp>
      <p:sp>
        <p:nvSpPr>
          <p:cNvPr id="107524" name="Rectangle 4">
            <a:extLst>
              <a:ext uri="{FF2B5EF4-FFF2-40B4-BE49-F238E27FC236}">
                <a16:creationId xmlns:a16="http://schemas.microsoft.com/office/drawing/2014/main" id="{BF609DBF-CF5F-4504-948B-B249EF57CF6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47813" y="1268413"/>
            <a:ext cx="7596187" cy="55895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hr-HR" altLang="sr-Latn-RS" sz="2800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Religijski: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hr-HR" altLang="sr-Latn-RS" sz="2800" i="1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	Lares</a:t>
            </a:r>
            <a:r>
              <a:rPr lang="hr-HR" altLang="sr-Latn-RS" sz="2800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 = kipići obiteljskih bogova, </a:t>
            </a:r>
            <a:endParaRPr lang="hr-HR" altLang="sr-Latn-RS" sz="2800" dirty="0">
              <a:solidFill>
                <a:schemeClr val="tx1">
                  <a:lumMod val="25000"/>
                </a:schemeClr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hr-HR" altLang="sr-Latn-RS" sz="2800" dirty="0">
                <a:solidFill>
                  <a:schemeClr val="tx1">
                    <a:lumMod val="25000"/>
                  </a:schemeClr>
                </a:solidFill>
                <a:latin typeface="Arial" charset="0"/>
              </a:rPr>
              <a:t>	</a:t>
            </a:r>
            <a:r>
              <a:rPr lang="hr-HR" altLang="sr-Latn-RS" sz="2800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duhovi predaka, nalaze se u larariju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sr-Latn-RS" sz="2800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Nereligijski: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hr-HR" altLang="sr-Latn-RS" sz="2800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	- figurice iz stvarnog života od terakote ili bronce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hr-HR" altLang="sr-Latn-RS" sz="2800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	- kipovi i reljefi od gipsa, mramora ili bronce za vrtove: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hr-HR" altLang="sr-Latn-RS" sz="2800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			 </a:t>
            </a:r>
            <a:r>
              <a:rPr lang="hr-HR" altLang="sr-Latn-RS" sz="2800" b="1" dirty="0">
                <a:solidFill>
                  <a:schemeClr val="tx1">
                    <a:lumMod val="25000"/>
                  </a:schemeClr>
                </a:solidFill>
              </a:rPr>
              <a:t>·</a:t>
            </a:r>
            <a:r>
              <a:rPr lang="hr-HR" altLang="sr-Latn-RS" sz="2800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 bez posebnog reda (glavno da su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hr-HR" altLang="sr-Latn-RS" sz="2800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				grčki)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hr-HR" altLang="sr-Latn-RS" sz="2800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			</a:t>
            </a:r>
            <a:r>
              <a:rPr lang="hr-HR" altLang="sr-Latn-RS" sz="2800" dirty="0">
                <a:solidFill>
                  <a:schemeClr val="tx1">
                    <a:lumMod val="25000"/>
                  </a:schemeClr>
                </a:solidFill>
              </a:rPr>
              <a:t> </a:t>
            </a:r>
            <a:r>
              <a:rPr lang="hr-HR" altLang="sr-Latn-RS" sz="2800" b="1" dirty="0">
                <a:solidFill>
                  <a:schemeClr val="tx1">
                    <a:lumMod val="25000"/>
                  </a:schemeClr>
                </a:solidFill>
              </a:rPr>
              <a:t>·</a:t>
            </a:r>
            <a:r>
              <a:rPr lang="hr-HR" altLang="sr-Latn-RS" sz="2800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 u Vili papirusa u Herkulaneju 				bilo ih je 87</a:t>
            </a:r>
            <a:endParaRPr lang="en-GB" altLang="sr-Latn-RS" sz="2800" i="1" dirty="0">
              <a:solidFill>
                <a:schemeClr val="tx1">
                  <a:lumMod val="25000"/>
                </a:schemeClr>
              </a:solidFill>
              <a:latin typeface="Palatino Linotype" pitchFamily="18" charset="0"/>
            </a:endParaRPr>
          </a:p>
        </p:txBody>
      </p:sp>
      <p:pic>
        <p:nvPicPr>
          <p:cNvPr id="87046" name="Picture 5" descr="Izida iz Egipta">
            <a:extLst>
              <a:ext uri="{FF2B5EF4-FFF2-40B4-BE49-F238E27FC236}">
                <a16:creationId xmlns:a16="http://schemas.microsoft.com/office/drawing/2014/main" id="{92669853-EAFE-4D86-BA4A-AE9E6FA98886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52320" y="-1"/>
            <a:ext cx="1691680" cy="302794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7526" name="Text Box 6">
            <a:extLst>
              <a:ext uri="{FF2B5EF4-FFF2-40B4-BE49-F238E27FC236}">
                <a16:creationId xmlns:a16="http://schemas.microsoft.com/office/drawing/2014/main" id="{A43FEC59-78AF-4BE8-80B8-43EC9F3D7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3663" y="0"/>
            <a:ext cx="14414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kumimoji="1" lang="hr-HR" altLang="sr-Latn-RS" sz="3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Izida</a:t>
            </a:r>
            <a:endParaRPr kumimoji="1" lang="hr-HR" altLang="sr-Latn-RS" sz="40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7527" name="Text Box 7">
            <a:extLst>
              <a:ext uri="{FF2B5EF4-FFF2-40B4-BE49-F238E27FC236}">
                <a16:creationId xmlns:a16="http://schemas.microsoft.com/office/drawing/2014/main" id="{3CE1908C-0994-40DB-ABD2-706A0E023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463" y="6211888"/>
            <a:ext cx="10604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kumimoji="1" lang="hr-HR" altLang="sr-Latn-RS" sz="3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Lari</a:t>
            </a:r>
            <a:endParaRPr kumimoji="1" lang="hr-HR" altLang="sr-Latn-RS" sz="36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63C0FC-2C32-4476-9073-8993B952398D}"/>
              </a:ext>
            </a:extLst>
          </p:cNvPr>
          <p:cNvSpPr txBox="1"/>
          <p:nvPr/>
        </p:nvSpPr>
        <p:spPr>
          <a:xfrm>
            <a:off x="766763" y="-19050"/>
            <a:ext cx="22320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hr-HR" sz="3200" i="1" dirty="0">
                <a:solidFill>
                  <a:schemeClr val="accent6">
                    <a:lumMod val="75000"/>
                  </a:schemeClr>
                </a:solidFill>
              </a:rPr>
              <a:t>Doryphoros</a:t>
            </a:r>
            <a:endParaRPr lang="en-GB" sz="3200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Scan0015">
            <a:extLst>
              <a:ext uri="{FF2B5EF4-FFF2-40B4-BE49-F238E27FC236}">
                <a16:creationId xmlns:a16="http://schemas.microsoft.com/office/drawing/2014/main" id="{8D43593C-8D51-4917-9DFD-929406D1A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492896"/>
            <a:ext cx="6400800" cy="4038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9091" name="Rectangle 3">
            <a:extLst>
              <a:ext uri="{FF2B5EF4-FFF2-40B4-BE49-F238E27FC236}">
                <a16:creationId xmlns:a16="http://schemas.microsoft.com/office/drawing/2014/main" id="{A17AA43E-82CA-4EF5-936C-60DFCBFEB3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549275"/>
            <a:ext cx="8458200" cy="1503363"/>
          </a:xfrm>
        </p:spPr>
        <p:txBody>
          <a:bodyPr/>
          <a:lstStyle/>
          <a:p>
            <a:pPr eaLnBrk="1" hangingPunct="1"/>
            <a:r>
              <a:rPr lang="hr-HR" altLang="sr-Latn-RS" dirty="0">
                <a:solidFill>
                  <a:schemeClr val="bg1"/>
                </a:solidFill>
                <a:latin typeface="Palatino Linotype" panose="02040502050505030304" pitchFamily="18" charset="0"/>
              </a:rPr>
              <a:t>Hadrijanova vila u Tivoliju (“Egipatski bazen”)</a:t>
            </a:r>
            <a:endParaRPr lang="en-GB" altLang="sr-Latn-RS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</p:cSld>
  <p:clrMapOvr>
    <a:masterClrMapping/>
  </p:clrMapOvr>
  <p:transition spd="med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svijecnjak">
            <a:extLst>
              <a:ext uri="{FF2B5EF4-FFF2-40B4-BE49-F238E27FC236}">
                <a16:creationId xmlns:a16="http://schemas.microsoft.com/office/drawing/2014/main" id="{A9391600-75D1-4FB8-B394-A663E9592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781300"/>
            <a:ext cx="1546225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3">
            <a:extLst>
              <a:ext uri="{FF2B5EF4-FFF2-40B4-BE49-F238E27FC236}">
                <a16:creationId xmlns:a16="http://schemas.microsoft.com/office/drawing/2014/main" id="{C208AFFA-0694-47FF-8C8B-BA4D81FE4D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299450" cy="765175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sr-Latn-RS" dirty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</a:rPr>
              <a:t>Namještaj</a:t>
            </a:r>
            <a:endParaRPr lang="en-GB" altLang="sr-Latn-RS" dirty="0">
              <a:solidFill>
                <a:schemeClr val="bg1">
                  <a:lumMod val="75000"/>
                </a:schemeClr>
              </a:solidFill>
              <a:latin typeface="Palatino Linotype" pitchFamily="18" charset="0"/>
            </a:endParaRPr>
          </a:p>
        </p:txBody>
      </p:sp>
      <p:sp>
        <p:nvSpPr>
          <p:cNvPr id="45060" name="Rectangle 4">
            <a:extLst>
              <a:ext uri="{FF2B5EF4-FFF2-40B4-BE49-F238E27FC236}">
                <a16:creationId xmlns:a16="http://schemas.microsoft.com/office/drawing/2014/main" id="{93CDDDA6-D707-4B17-8B48-7B686D00F1C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6613"/>
            <a:ext cx="4356100" cy="6021387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sr-Latn-RS" u="sng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Stolovi</a:t>
            </a:r>
            <a:r>
              <a:rPr lang="hr-HR" altLang="sr-Latn-RS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: </a:t>
            </a:r>
          </a:p>
          <a:p>
            <a:pPr lvl="1" eaLnBrk="1" hangingPunct="1">
              <a:defRPr/>
            </a:pPr>
            <a:r>
              <a:rPr lang="hr-HR" altLang="sr-Latn-RS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nije bilo stalnih jedaćih, samo stolići – brončani ili mramorni sa životinjskim nogama (1, 3 ili 4 noge)</a:t>
            </a:r>
          </a:p>
          <a:p>
            <a:pPr lvl="1" eaLnBrk="1" hangingPunct="1">
              <a:defRPr/>
            </a:pPr>
            <a:r>
              <a:rPr lang="hr-HR" altLang="sr-Latn-RS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najskupocjeniji su od drveta limuna</a:t>
            </a:r>
          </a:p>
          <a:p>
            <a:pPr eaLnBrk="1" hangingPunct="1">
              <a:defRPr/>
            </a:pPr>
            <a:r>
              <a:rPr lang="hr-HR" altLang="sr-Latn-RS" u="sng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Ormari</a:t>
            </a:r>
            <a:r>
              <a:rPr lang="hr-HR" altLang="sr-Latn-RS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: drveni</a:t>
            </a:r>
          </a:p>
          <a:p>
            <a:pPr eaLnBrk="1" hangingPunct="1">
              <a:defRPr/>
            </a:pPr>
            <a:r>
              <a:rPr lang="hr-HR" altLang="sr-Latn-RS" u="sng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Svjetiljke</a:t>
            </a:r>
            <a:r>
              <a:rPr lang="hr-HR" altLang="sr-Latn-RS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: brončane, često sa životinjskim motivima </a:t>
            </a:r>
          </a:p>
          <a:p>
            <a:pPr lvl="1" eaLnBrk="1" hangingPunct="1">
              <a:defRPr/>
            </a:pPr>
            <a:r>
              <a:rPr lang="hr-HR" altLang="sr-Latn-RS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uljane ili svijeće</a:t>
            </a:r>
            <a:endParaRPr lang="en-GB" altLang="sr-Latn-RS" u="sng" dirty="0">
              <a:solidFill>
                <a:schemeClr val="tx1">
                  <a:lumMod val="25000"/>
                </a:schemeClr>
              </a:solidFill>
              <a:latin typeface="Arial" charset="0"/>
            </a:endParaRPr>
          </a:p>
        </p:txBody>
      </p:sp>
      <p:sp>
        <p:nvSpPr>
          <p:cNvPr id="91141" name="Rectangle 5">
            <a:extLst>
              <a:ext uri="{FF2B5EF4-FFF2-40B4-BE49-F238E27FC236}">
                <a16:creationId xmlns:a16="http://schemas.microsoft.com/office/drawing/2014/main" id="{9F0F548A-17B4-42A0-95C5-869EE64CE26F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076825" y="692150"/>
            <a:ext cx="4067175" cy="6165850"/>
          </a:xfrm>
        </p:spPr>
        <p:txBody>
          <a:bodyPr/>
          <a:lstStyle/>
          <a:p>
            <a:pPr eaLnBrk="1" hangingPunct="1"/>
            <a:r>
              <a:rPr lang="hr-HR" altLang="sr-Latn-RS" u="sng">
                <a:solidFill>
                  <a:srgbClr val="3B3B3B"/>
                </a:solidFill>
                <a:latin typeface="Palatino Linotype" panose="02040502050505030304" pitchFamily="18" charset="0"/>
              </a:rPr>
              <a:t>Stolice</a:t>
            </a:r>
            <a:r>
              <a:rPr lang="hr-HR" altLang="sr-Latn-RS">
                <a:solidFill>
                  <a:srgbClr val="3B3B3B"/>
                </a:solidFill>
                <a:latin typeface="Palatino Linotype" panose="02040502050505030304" pitchFamily="18" charset="0"/>
              </a:rPr>
              <a:t>: nepotrebne (radi se i jede ležeći), često sklopive, drvene</a:t>
            </a:r>
          </a:p>
          <a:p>
            <a:pPr eaLnBrk="1" hangingPunct="1">
              <a:buFontTx/>
              <a:buNone/>
            </a:pPr>
            <a:r>
              <a:rPr lang="hr-HR" altLang="sr-Latn-RS" i="1">
                <a:solidFill>
                  <a:srgbClr val="3B3B3B"/>
                </a:solidFill>
                <a:latin typeface="Palatino Linotype" panose="02040502050505030304" pitchFamily="18" charset="0"/>
              </a:rPr>
              <a:t>cathedra</a:t>
            </a:r>
            <a:r>
              <a:rPr lang="hr-HR" altLang="sr-Latn-RS">
                <a:solidFill>
                  <a:srgbClr val="3B3B3B"/>
                </a:solidFill>
                <a:latin typeface="Palatino Linotype" panose="02040502050505030304" pitchFamily="18" charset="0"/>
              </a:rPr>
              <a:t> – s naslonom za leđa (otmjeno, svećenici i učitelji)</a:t>
            </a:r>
          </a:p>
          <a:p>
            <a:pPr eaLnBrk="1" hangingPunct="1">
              <a:buFontTx/>
              <a:buNone/>
            </a:pPr>
            <a:r>
              <a:rPr lang="hr-HR" altLang="sr-Latn-RS" i="1">
                <a:solidFill>
                  <a:srgbClr val="3B3B3B"/>
                </a:solidFill>
                <a:latin typeface="Palatino Linotype" panose="02040502050505030304" pitchFamily="18" charset="0"/>
              </a:rPr>
              <a:t>solium </a:t>
            </a:r>
            <a:r>
              <a:rPr lang="hr-HR" altLang="sr-Latn-RS">
                <a:solidFill>
                  <a:srgbClr val="3B3B3B"/>
                </a:solidFill>
                <a:latin typeface="Palatino Linotype" panose="02040502050505030304" pitchFamily="18" charset="0"/>
              </a:rPr>
              <a:t>– s naslonom za ruke</a:t>
            </a:r>
            <a:endParaRPr lang="hr-HR" altLang="sr-Latn-RS" i="1">
              <a:solidFill>
                <a:srgbClr val="3B3B3B"/>
              </a:solidFill>
              <a:latin typeface="Palatino Linotype" panose="02040502050505030304" pitchFamily="18" charset="0"/>
            </a:endParaRPr>
          </a:p>
          <a:p>
            <a:pPr eaLnBrk="1" hangingPunct="1">
              <a:buFontTx/>
              <a:buNone/>
            </a:pPr>
            <a:r>
              <a:rPr lang="hr-HR" altLang="sr-Latn-RS" i="1">
                <a:solidFill>
                  <a:srgbClr val="3B3B3B"/>
                </a:solidFill>
                <a:latin typeface="Palatino Linotype" panose="02040502050505030304" pitchFamily="18" charset="0"/>
              </a:rPr>
              <a:t>sella – </a:t>
            </a:r>
            <a:r>
              <a:rPr lang="hr-HR" altLang="sr-Latn-RS">
                <a:solidFill>
                  <a:srgbClr val="3B3B3B"/>
                </a:solidFill>
                <a:latin typeface="Palatino Linotype" panose="02040502050505030304" pitchFamily="18" charset="0"/>
              </a:rPr>
              <a:t>bez naslona</a:t>
            </a:r>
            <a:endParaRPr lang="hr-HR" altLang="sr-Latn-RS" i="1">
              <a:solidFill>
                <a:srgbClr val="3B3B3B"/>
              </a:solidFill>
              <a:latin typeface="Palatino Linotype" panose="02040502050505030304" pitchFamily="18" charset="0"/>
            </a:endParaRPr>
          </a:p>
          <a:p>
            <a:pPr eaLnBrk="1" hangingPunct="1">
              <a:buFontTx/>
              <a:buNone/>
            </a:pPr>
            <a:r>
              <a:rPr lang="hr-HR" altLang="sr-Latn-RS" i="1">
                <a:solidFill>
                  <a:srgbClr val="3B3B3B"/>
                </a:solidFill>
                <a:latin typeface="Palatino Linotype" panose="02040502050505030304" pitchFamily="18" charset="0"/>
              </a:rPr>
              <a:t>subsellium </a:t>
            </a:r>
            <a:r>
              <a:rPr lang="hr-HR" altLang="sr-Latn-RS">
                <a:solidFill>
                  <a:srgbClr val="3B3B3B"/>
                </a:solidFill>
                <a:latin typeface="Palatino Linotype" panose="02040502050505030304" pitchFamily="18" charset="0"/>
              </a:rPr>
              <a:t>– klupa</a:t>
            </a:r>
          </a:p>
          <a:p>
            <a:pPr eaLnBrk="1" hangingPunct="1">
              <a:buFontTx/>
              <a:buNone/>
            </a:pPr>
            <a:r>
              <a:rPr lang="hr-HR" altLang="sr-Latn-RS" i="1">
                <a:solidFill>
                  <a:srgbClr val="3B3B3B"/>
                </a:solidFill>
                <a:latin typeface="Palatino Linotype" panose="02040502050505030304" pitchFamily="18" charset="0"/>
              </a:rPr>
              <a:t>bisellium </a:t>
            </a:r>
            <a:r>
              <a:rPr lang="hr-HR" altLang="sr-Latn-RS">
                <a:solidFill>
                  <a:srgbClr val="3B3B3B"/>
                </a:solidFill>
                <a:latin typeface="Palatino Linotype" panose="02040502050505030304" pitchFamily="18" charset="0"/>
              </a:rPr>
              <a:t>- dvostruka</a:t>
            </a:r>
            <a:endParaRPr lang="en-GB" altLang="sr-Latn-RS">
              <a:solidFill>
                <a:srgbClr val="3B3B3B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11622" name="Text Box 6">
            <a:extLst>
              <a:ext uri="{FF2B5EF4-FFF2-40B4-BE49-F238E27FC236}">
                <a16:creationId xmlns:a16="http://schemas.microsoft.com/office/drawing/2014/main" id="{A8DF5A74-589E-45DE-B424-E0BB5E066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6308725"/>
            <a:ext cx="782637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endParaRPr kumimoji="1" lang="hr-HR" altLang="sr-Latn-R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med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4">
            <a:extLst>
              <a:ext uri="{FF2B5EF4-FFF2-40B4-BE49-F238E27FC236}">
                <a16:creationId xmlns:a16="http://schemas.microsoft.com/office/drawing/2014/main" id="{437FE8F5-9F69-4642-AC7C-3A268CD92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0"/>
            <a:ext cx="3978275" cy="397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Rectangle 3">
            <a:extLst>
              <a:ext uri="{FF2B5EF4-FFF2-40B4-BE49-F238E27FC236}">
                <a16:creationId xmlns:a16="http://schemas.microsoft.com/office/drawing/2014/main" id="{25ADB733-19A5-46B9-A905-53C428320B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7950" y="0"/>
            <a:ext cx="8928100" cy="68580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hr-HR" altLang="sr-Latn-RS" dirty="0">
                <a:solidFill>
                  <a:schemeClr val="bg1"/>
                </a:solidFill>
                <a:latin typeface="Palatino Linotype" panose="02040502050505030304" pitchFamily="18" charset="0"/>
              </a:rPr>
              <a:t>				  </a:t>
            </a:r>
            <a:r>
              <a:rPr lang="hr-HR" altLang="sr-Latn-RS" sz="2800" u="sng" dirty="0">
                <a:solidFill>
                  <a:srgbClr val="3B3B3B"/>
                </a:solidFill>
                <a:latin typeface="Palatino Linotype" panose="02040502050505030304" pitchFamily="18" charset="0"/>
              </a:rPr>
              <a:t>Kreveti</a:t>
            </a:r>
            <a:r>
              <a:rPr lang="hr-HR" altLang="sr-Latn-RS" sz="2800" dirty="0">
                <a:solidFill>
                  <a:srgbClr val="3B3B3B"/>
                </a:solidFill>
                <a:latin typeface="Palatino Linotype" panose="02040502050505030304" pitchFamily="18" charset="0"/>
              </a:rPr>
              <a:t>: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hr-HR" altLang="sr-Latn-RS" sz="2800" dirty="0">
                <a:solidFill>
                  <a:srgbClr val="3B3B3B"/>
                </a:solidFill>
                <a:latin typeface="Palatino Linotype" panose="02040502050505030304" pitchFamily="18" charset="0"/>
              </a:rPr>
              <a:t>				   za 1 osobu: </a:t>
            </a:r>
            <a:r>
              <a:rPr lang="hr-HR" altLang="sr-Latn-RS" sz="2800" i="1" dirty="0">
                <a:solidFill>
                  <a:srgbClr val="3B3B3B"/>
                </a:solidFill>
                <a:latin typeface="Palatino Linotype" panose="02040502050505030304" pitchFamily="18" charset="0"/>
              </a:rPr>
              <a:t>lectulus</a:t>
            </a:r>
            <a:endParaRPr lang="hr-HR" altLang="sr-Latn-RS" sz="2800" u="sng" dirty="0">
              <a:solidFill>
                <a:srgbClr val="3B3B3B"/>
              </a:solidFill>
              <a:latin typeface="Palatino Linotype" panose="02040502050505030304" pitchFamily="18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hr-HR" altLang="sr-Latn-RS" sz="2800" dirty="0">
                <a:solidFill>
                  <a:srgbClr val="3B3B3B"/>
                </a:solidFill>
                <a:latin typeface="Palatino Linotype" panose="02040502050505030304" pitchFamily="18" charset="0"/>
              </a:rPr>
              <a:t>				   za bračni par: </a:t>
            </a:r>
            <a:r>
              <a:rPr lang="hr-HR" altLang="sr-Latn-RS" sz="2800" i="1" dirty="0">
                <a:solidFill>
                  <a:srgbClr val="3B3B3B"/>
                </a:solidFill>
                <a:latin typeface="Palatino Linotype" panose="02040502050505030304" pitchFamily="18" charset="0"/>
              </a:rPr>
              <a:t>lectus genialis</a:t>
            </a:r>
            <a:endParaRPr lang="hr-HR" altLang="sr-Latn-RS" sz="2800" dirty="0">
              <a:solidFill>
                <a:srgbClr val="3B3B3B"/>
              </a:solidFill>
              <a:latin typeface="Palatino Linotype" panose="02040502050505030304" pitchFamily="18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hr-HR" altLang="sr-Latn-RS" sz="2800" dirty="0">
                <a:solidFill>
                  <a:srgbClr val="3B3B3B"/>
                </a:solidFill>
                <a:latin typeface="Palatino Linotype" panose="02040502050505030304" pitchFamily="18" charset="0"/>
              </a:rPr>
              <a:t>				   za 3 osobe (blagovaonica):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hr-HR" altLang="sr-Latn-RS" sz="2800" dirty="0">
                <a:solidFill>
                  <a:srgbClr val="3B3B3B"/>
                </a:solidFill>
                <a:latin typeface="Palatino Linotype" panose="02040502050505030304" pitchFamily="18" charset="0"/>
              </a:rPr>
              <a:t>					</a:t>
            </a:r>
            <a:r>
              <a:rPr lang="hr-HR" altLang="sr-Latn-RS" sz="2400" dirty="0">
                <a:solidFill>
                  <a:srgbClr val="3B3B3B"/>
                </a:solidFill>
                <a:latin typeface="Palatino Linotype" panose="02040502050505030304" pitchFamily="18" charset="0"/>
              </a:rPr>
              <a:t>- </a:t>
            </a:r>
            <a:r>
              <a:rPr lang="hr-HR" altLang="sr-Latn-RS" sz="2400" i="1" dirty="0">
                <a:solidFill>
                  <a:srgbClr val="3B3B3B"/>
                </a:solidFill>
                <a:latin typeface="Palatino Linotype" panose="02040502050505030304" pitchFamily="18" charset="0"/>
              </a:rPr>
              <a:t>triclinium</a:t>
            </a:r>
            <a:endParaRPr lang="hr-HR" altLang="sr-Latn-RS" sz="2800" dirty="0">
              <a:solidFill>
                <a:srgbClr val="3B3B3B"/>
              </a:solidFill>
              <a:latin typeface="Palatino Linotype" panose="02040502050505030304" pitchFamily="18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hr-HR" altLang="sr-Latn-RS" sz="2800" dirty="0">
                <a:solidFill>
                  <a:srgbClr val="3B3B3B"/>
                </a:solidFill>
                <a:latin typeface="Palatino Linotype" panose="02040502050505030304" pitchFamily="18" charset="0"/>
              </a:rPr>
              <a:t>    				   za 6 osoba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hr-HR" altLang="sr-Latn-RS" sz="2800" dirty="0">
                <a:solidFill>
                  <a:srgbClr val="3B3B3B"/>
                </a:solidFill>
                <a:latin typeface="Palatino Linotype" panose="02040502050505030304" pitchFamily="18" charset="0"/>
              </a:rPr>
              <a:t>					</a:t>
            </a:r>
            <a:r>
              <a:rPr lang="hr-HR" altLang="sr-Latn-RS" sz="2400" dirty="0">
                <a:solidFill>
                  <a:srgbClr val="3B3B3B"/>
                </a:solidFill>
                <a:latin typeface="Palatino Linotype" panose="02040502050505030304" pitchFamily="18" charset="0"/>
              </a:rPr>
              <a:t>- samo oni koji se prave važni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endParaRPr lang="hr-HR" altLang="sr-Latn-RS" sz="2400" dirty="0">
              <a:solidFill>
                <a:srgbClr val="3B3B3B"/>
              </a:solidFill>
              <a:latin typeface="Palatino Linotype" panose="02040502050505030304" pitchFamily="18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endParaRPr lang="hr-HR" altLang="sr-Latn-RS" sz="2400" dirty="0">
              <a:solidFill>
                <a:srgbClr val="3B3B3B"/>
              </a:solidFill>
              <a:latin typeface="Palatino Linotype" panose="02040502050505030304" pitchFamily="18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hr-HR" altLang="sr-Latn-RS" sz="2800" dirty="0">
                <a:solidFill>
                  <a:srgbClr val="3B3B3B"/>
                </a:solidFill>
                <a:latin typeface="Palatino Linotype" panose="02040502050505030304" pitchFamily="18" charset="0"/>
              </a:rPr>
              <a:t>Od raznih materijala: drvo, bronca, bjelokost, srebro, zlato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hr-HR" altLang="sr-Latn-RS" sz="2800" dirty="0">
                <a:solidFill>
                  <a:srgbClr val="3B3B3B"/>
                </a:solidFill>
                <a:latin typeface="Palatino Linotype" panose="02040502050505030304" pitchFamily="18" charset="0"/>
              </a:rPr>
              <a:t>	</a:t>
            </a:r>
            <a:r>
              <a:rPr lang="hr-HR" altLang="sr-Latn-RS" sz="2400" dirty="0">
                <a:solidFill>
                  <a:srgbClr val="3B3B3B"/>
                </a:solidFill>
                <a:latin typeface="Palatino Linotype" panose="02040502050505030304" pitchFamily="18" charset="0"/>
              </a:rPr>
              <a:t>- </a:t>
            </a:r>
            <a:r>
              <a:rPr lang="hr-HR" altLang="sr-Latn-RS" sz="2400" i="1" dirty="0">
                <a:solidFill>
                  <a:srgbClr val="3B3B3B"/>
                </a:solidFill>
                <a:latin typeface="Palatino Linotype" panose="02040502050505030304" pitchFamily="18" charset="0"/>
              </a:rPr>
              <a:t>lecti pavonini</a:t>
            </a:r>
            <a:r>
              <a:rPr lang="hr-HR" altLang="sr-Latn-RS" sz="2400" dirty="0">
                <a:solidFill>
                  <a:srgbClr val="3B3B3B"/>
                </a:solidFill>
                <a:latin typeface="Palatino Linotype" panose="02040502050505030304" pitchFamily="18" charset="0"/>
              </a:rPr>
              <a:t> = od egzotičnog, šarenog drveta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hr-HR" altLang="sr-Latn-RS" sz="2800" dirty="0">
                <a:solidFill>
                  <a:srgbClr val="3B3B3B"/>
                </a:solidFill>
                <a:latin typeface="Palatino Linotype" panose="02040502050505030304" pitchFamily="18" charset="0"/>
              </a:rPr>
              <a:t>Najvažniji dio namještaja</a:t>
            </a:r>
            <a:endParaRPr lang="hr-HR" altLang="sr-Latn-RS" sz="2800" dirty="0">
              <a:solidFill>
                <a:srgbClr val="3B3B3B"/>
              </a:solidFill>
              <a:latin typeface="Arial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hr-HR" altLang="sr-Latn-RS" sz="2800" dirty="0">
                <a:solidFill>
                  <a:srgbClr val="3B3B3B"/>
                </a:solidFill>
                <a:latin typeface="Palatino Linotype" panose="02040502050505030304" pitchFamily="18" charset="0"/>
              </a:rPr>
              <a:t>* Uz namještaj još su</a:t>
            </a:r>
            <a:r>
              <a:rPr lang="hr-HR" altLang="sr-Latn-RS" sz="2800" dirty="0">
                <a:solidFill>
                  <a:srgbClr val="3B3B3B"/>
                </a:solidFill>
                <a:latin typeface="Arial" panose="020B0604020202020204" pitchFamily="34" charset="0"/>
              </a:rPr>
              <a:t> </a:t>
            </a:r>
            <a:r>
              <a:rPr lang="hr-HR" altLang="sr-Latn-RS" sz="2800" dirty="0">
                <a:solidFill>
                  <a:srgbClr val="3B3B3B"/>
                </a:solidFill>
                <a:latin typeface="Palatino Linotype" panose="02040502050505030304" pitchFamily="18" charset="0"/>
              </a:rPr>
              <a:t>važni posteljina, ukrasni predmeti, posuđe</a:t>
            </a:r>
            <a:endParaRPr lang="en-GB" altLang="sr-Latn-RS" sz="2800" dirty="0">
              <a:solidFill>
                <a:srgbClr val="3B3B3B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93188" name="TextBox 1">
            <a:extLst>
              <a:ext uri="{FF2B5EF4-FFF2-40B4-BE49-F238E27FC236}">
                <a16:creationId xmlns:a16="http://schemas.microsoft.com/office/drawing/2014/main" id="{1F43F18A-ED22-4967-90A6-2190249502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3" y="0"/>
            <a:ext cx="38338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en-US" sz="1200"/>
              <a:t>http://www.behance.net/gallery/Villa-reconstruction-1-Pompeii-Italy/2402560</a:t>
            </a:r>
          </a:p>
        </p:txBody>
      </p:sp>
    </p:spTree>
  </p:cSld>
  <p:clrMapOvr>
    <a:masterClrMapping/>
  </p:clrMapOvr>
  <p:transition spd="med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26BC247F-3336-4CCF-8891-8AB2A9E686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90625" y="765175"/>
            <a:ext cx="4676775" cy="719138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en-US" sz="4000" i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Lupanar</a:t>
            </a:r>
            <a:endParaRPr lang="en-GB" altLang="en-US" sz="4000" i="1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BB940D1B-B7D7-4E54-8E47-C102678BDF9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3008313"/>
            <a:ext cx="8640762" cy="36607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r-HR" altLang="en-US" sz="2800" dirty="0">
                <a:solidFill>
                  <a:srgbClr val="3B3B3B"/>
                </a:solidFill>
              </a:rPr>
              <a:t>Kameni ugrađeni kreveti i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r-HR" altLang="en-US" sz="2800" dirty="0">
                <a:solidFill>
                  <a:srgbClr val="3B3B3B"/>
                </a:solidFill>
              </a:rPr>
              <a:t>	poticajne slike</a:t>
            </a:r>
          </a:p>
          <a:p>
            <a:pPr eaLnBrk="1" hangingPunct="1">
              <a:lnSpc>
                <a:spcPct val="90000"/>
              </a:lnSpc>
            </a:pPr>
            <a:r>
              <a:rPr lang="hr-HR" altLang="en-US" sz="2800" dirty="0">
                <a:solidFill>
                  <a:srgbClr val="3B3B3B"/>
                </a:solidFill>
              </a:rPr>
              <a:t>Cure su ropkinje (obično s istoka), koštaju u prosjeku 600 sestercija</a:t>
            </a:r>
          </a:p>
          <a:p>
            <a:pPr eaLnBrk="1" hangingPunct="1">
              <a:lnSpc>
                <a:spcPct val="90000"/>
              </a:lnSpc>
            </a:pPr>
            <a:r>
              <a:rPr lang="hr-HR" altLang="en-US" sz="2800" dirty="0">
                <a:solidFill>
                  <a:srgbClr val="3B3B3B"/>
                </a:solidFill>
              </a:rPr>
              <a:t>Tarifa je od 2 – 16 asa, ovisno o usluzi</a:t>
            </a:r>
          </a:p>
          <a:p>
            <a:pPr eaLnBrk="1" hangingPunct="1">
              <a:lnSpc>
                <a:spcPct val="90000"/>
              </a:lnSpc>
            </a:pPr>
            <a:r>
              <a:rPr lang="hr-HR" altLang="en-US" sz="2800" dirty="0">
                <a:solidFill>
                  <a:srgbClr val="3B3B3B"/>
                </a:solidFill>
              </a:rPr>
              <a:t>Reklamiraju se grafitima po gradu i slikama po zidu, prema kojima mušterija bira</a:t>
            </a:r>
            <a:endParaRPr lang="en-GB" altLang="en-US" sz="2800" dirty="0">
              <a:solidFill>
                <a:srgbClr val="3B3B3B"/>
              </a:solidFill>
            </a:endParaRPr>
          </a:p>
        </p:txBody>
      </p:sp>
      <p:pic>
        <p:nvPicPr>
          <p:cNvPr id="95236" name="Picture 4" descr="Pompeya_interior_del_lupanar">
            <a:extLst>
              <a:ext uri="{FF2B5EF4-FFF2-40B4-BE49-F238E27FC236}">
                <a16:creationId xmlns:a16="http://schemas.microsoft.com/office/drawing/2014/main" id="{31FB15FC-013A-4576-A07B-ECE43F77A0A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97538" y="0"/>
            <a:ext cx="3446462" cy="3716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5237" name="Picture 2">
            <a:extLst>
              <a:ext uri="{FF2B5EF4-FFF2-40B4-BE49-F238E27FC236}">
                <a16:creationId xmlns:a16="http://schemas.microsoft.com/office/drawing/2014/main" id="{F3E4767A-03A9-4D79-AFA2-2B1EF4911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17463"/>
            <a:ext cx="2381251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AE8259-5D66-45E3-BA3B-FA6357A2F259}"/>
              </a:ext>
            </a:extLst>
          </p:cNvPr>
          <p:cNvSpPr txBox="1"/>
          <p:nvPr/>
        </p:nvSpPr>
        <p:spPr>
          <a:xfrm>
            <a:off x="1763713" y="115888"/>
            <a:ext cx="5256212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sz="1200" dirty="0">
                <a:solidFill>
                  <a:schemeClr val="accent3">
                    <a:lumMod val="75000"/>
                  </a:schemeClr>
                </a:solidFill>
              </a:rPr>
              <a:t>http://www.pompeii.org.uk/m.php/museum-lupanar-pompeii-en-105-m.htm</a:t>
            </a:r>
          </a:p>
        </p:txBody>
      </p:sp>
    </p:spTree>
  </p:cSld>
  <p:clrMapOvr>
    <a:masterClrMapping/>
  </p:clrMapOvr>
  <p:transition spd="med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F31BE3DC-F200-452B-B62E-803751D95D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8515350" cy="1341438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sr-Latn-RS" sz="4000" dirty="0">
                <a:solidFill>
                  <a:schemeClr val="accent6">
                    <a:lumMod val="75000"/>
                  </a:schemeClr>
                </a:solidFill>
                <a:latin typeface="Palatino Linotype" pitchFamily="18" charset="0"/>
              </a:rPr>
              <a:t>Plinijeva vila u Laurentu</a:t>
            </a:r>
            <a:r>
              <a:rPr lang="hr-HR" altLang="sr-Latn-RS" sz="40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br>
              <a:rPr lang="hr-HR" altLang="sr-Latn-RS" sz="40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</a:br>
            <a:r>
              <a:rPr lang="hr-HR" altLang="sr-Latn-RS" sz="3200" dirty="0">
                <a:solidFill>
                  <a:schemeClr val="accent6">
                    <a:lumMod val="75000"/>
                  </a:schemeClr>
                </a:solidFill>
              </a:rPr>
              <a:t>(Ashmolean Museum, Oxford)</a:t>
            </a:r>
            <a:r>
              <a:rPr lang="hr-HR" altLang="sr-Latn-RS" sz="4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n-GB" altLang="sr-Latn-RS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7283" name="Picture 3" descr="scan0003">
            <a:extLst>
              <a:ext uri="{FF2B5EF4-FFF2-40B4-BE49-F238E27FC236}">
                <a16:creationId xmlns:a16="http://schemas.microsoft.com/office/drawing/2014/main" id="{429367BA-8DE1-43FB-A06E-471A8EE4B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44638"/>
            <a:ext cx="7772400" cy="508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Scan0021">
            <a:extLst>
              <a:ext uri="{FF2B5EF4-FFF2-40B4-BE49-F238E27FC236}">
                <a16:creationId xmlns:a16="http://schemas.microsoft.com/office/drawing/2014/main" id="{BA17DEA7-EBC5-4B7E-A680-545C1A895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916113"/>
            <a:ext cx="7620000" cy="424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3">
            <a:extLst>
              <a:ext uri="{FF2B5EF4-FFF2-40B4-BE49-F238E27FC236}">
                <a16:creationId xmlns:a16="http://schemas.microsoft.com/office/drawing/2014/main" id="{23382C38-348B-43A0-939C-499C852D49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4572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sr-Latn-RS" dirty="0">
                <a:solidFill>
                  <a:schemeClr val="accent6">
                    <a:lumMod val="75000"/>
                  </a:schemeClr>
                </a:solidFill>
              </a:rPr>
              <a:t>Tlocrt Plinijeve vile u Laurentu </a:t>
            </a:r>
            <a:r>
              <a:rPr lang="hr-HR" altLang="sr-Latn-RS" sz="3200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hr-HR" altLang="sr-Latn-RS" sz="3200" i="1" dirty="0">
                <a:solidFill>
                  <a:schemeClr val="accent6">
                    <a:lumMod val="75000"/>
                  </a:schemeClr>
                </a:solidFill>
              </a:rPr>
              <a:t>Orbis Romanus</a:t>
            </a:r>
            <a:r>
              <a:rPr lang="hr-HR" altLang="sr-Latn-RS" sz="3200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n-GB" altLang="sr-Latn-R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9332" name="Text Box 4">
            <a:extLst>
              <a:ext uri="{FF2B5EF4-FFF2-40B4-BE49-F238E27FC236}">
                <a16:creationId xmlns:a16="http://schemas.microsoft.com/office/drawing/2014/main" id="{BAB1F03C-2F84-4252-8798-3F30AFDAA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5300663"/>
            <a:ext cx="3168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kumimoji="1" lang="hr-HR" altLang="sr-Latn-RS" sz="2400"/>
          </a:p>
        </p:txBody>
      </p:sp>
      <p:sp>
        <p:nvSpPr>
          <p:cNvPr id="99333" name="Text Box 5">
            <a:extLst>
              <a:ext uri="{FF2B5EF4-FFF2-40B4-BE49-F238E27FC236}">
                <a16:creationId xmlns:a16="http://schemas.microsoft.com/office/drawing/2014/main" id="{51A06E92-9E40-4ABD-9B94-15A85F7EA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5229225"/>
            <a:ext cx="352742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kumimoji="1" lang="hr-HR" altLang="sr-Latn-RS" sz="2400"/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kumimoji="1" lang="hr-HR" altLang="sr-Latn-RS" sz="2400"/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kumimoji="1" lang="hr-HR" altLang="sr-Latn-RS" sz="2400"/>
          </a:p>
        </p:txBody>
      </p:sp>
      <p:sp>
        <p:nvSpPr>
          <p:cNvPr id="99334" name="Text Box 7">
            <a:extLst>
              <a:ext uri="{FF2B5EF4-FFF2-40B4-BE49-F238E27FC236}">
                <a16:creationId xmlns:a16="http://schemas.microsoft.com/office/drawing/2014/main" id="{33E1878A-11F3-4CA2-8D10-E46DDB2FA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52578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sr-Latn-RS" altLang="sr-Latn-RS" sz="2400"/>
          </a:p>
        </p:txBody>
      </p:sp>
      <p:sp>
        <p:nvSpPr>
          <p:cNvPr id="99335" name="Text Box 8">
            <a:extLst>
              <a:ext uri="{FF2B5EF4-FFF2-40B4-BE49-F238E27FC236}">
                <a16:creationId xmlns:a16="http://schemas.microsoft.com/office/drawing/2014/main" id="{819ADB97-D931-47FF-88F3-BE8B45E66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5181600"/>
            <a:ext cx="31242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hr-HR" altLang="sr-Latn-RS" sz="2400"/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GB" altLang="sr-Latn-RS" sz="2400"/>
          </a:p>
        </p:txBody>
      </p:sp>
      <p:sp>
        <p:nvSpPr>
          <p:cNvPr id="99336" name="Text Box 9">
            <a:extLst>
              <a:ext uri="{FF2B5EF4-FFF2-40B4-BE49-F238E27FC236}">
                <a16:creationId xmlns:a16="http://schemas.microsoft.com/office/drawing/2014/main" id="{6B1669B7-E098-4197-BB59-FC0FE8ADE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5181600"/>
            <a:ext cx="3200400" cy="1004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hr-HR" altLang="sr-Latn-RS" sz="2400"/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GB" altLang="sr-Latn-RS" sz="2400"/>
          </a:p>
        </p:txBody>
      </p:sp>
    </p:spTree>
  </p:cSld>
  <p:clrMapOvr>
    <a:masterClrMapping/>
  </p:clrMapOvr>
  <p:transition spd="med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Rectangle 5">
            <a:extLst>
              <a:ext uri="{FF2B5EF4-FFF2-40B4-BE49-F238E27FC236}">
                <a16:creationId xmlns:a16="http://schemas.microsoft.com/office/drawing/2014/main" id="{F6ED9C1A-B0E4-4FD8-A867-7F765D4A51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93175" cy="1125538"/>
          </a:xfrm>
        </p:spPr>
        <p:txBody>
          <a:bodyPr/>
          <a:lstStyle/>
          <a:p>
            <a:pPr eaLnBrk="1" hangingPunct="1">
              <a:defRPr/>
            </a:pPr>
            <a:r>
              <a:rPr lang="hr-HR" sz="3600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Italo Gismondi</a:t>
            </a:r>
            <a:r>
              <a:rPr lang="hr-HR" sz="3600" i="1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: Plastico di Roma Antica</a:t>
            </a:r>
            <a:br>
              <a:rPr lang="hr-HR" sz="3600" i="1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</a:br>
            <a:r>
              <a:rPr lang="hr-HR" sz="1400" dirty="0">
                <a:solidFill>
                  <a:schemeClr val="bg1">
                    <a:lumMod val="75000"/>
                  </a:schemeClr>
                </a:solidFill>
              </a:rPr>
              <a:t>http://www.ssqq.com/travel/barcelona2009romereborn.htm</a:t>
            </a:r>
            <a:endParaRPr lang="hr-HR" altLang="sr-Latn-RS" sz="1400" i="1" dirty="0">
              <a:solidFill>
                <a:schemeClr val="bg1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26627" name="Content Placeholder 2">
            <a:extLst>
              <a:ext uri="{FF2B5EF4-FFF2-40B4-BE49-F238E27FC236}">
                <a16:creationId xmlns:a16="http://schemas.microsoft.com/office/drawing/2014/main" id="{6E962721-C5BF-4F79-BB68-938D01F2BC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06375" y="1125538"/>
            <a:ext cx="9348788" cy="5616575"/>
          </a:xfrm>
        </p:spPr>
      </p:pic>
    </p:spTree>
  </p:cSld>
  <p:clrMapOvr>
    <a:masterClrMapping/>
  </p:clrMapOvr>
  <p:transition spd="med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4" name="Rectangle 6">
            <a:extLst>
              <a:ext uri="{FF2B5EF4-FFF2-40B4-BE49-F238E27FC236}">
                <a16:creationId xmlns:a16="http://schemas.microsoft.com/office/drawing/2014/main" id="{806FC067-CF52-42FF-A60E-7C3DA940FC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16438" y="28575"/>
            <a:ext cx="4627562" cy="3167063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en-US" sz="28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Još jedna moguća rekonstrukcija (na stranici:</a:t>
            </a:r>
            <a:br>
              <a:rPr lang="hr-HR" altLang="en-US" sz="28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hr-HR" altLang="en-US" sz="20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hlinkClick r:id="rId3"/>
              </a:rPr>
              <a:t>http://www.romanmysteries.com/pages/94-Laurentum_Visit</a:t>
            </a:r>
            <a:r>
              <a:rPr lang="hr-HR" altLang="en-US" sz="20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 </a:t>
            </a:r>
            <a:r>
              <a:rPr lang="hr-HR" altLang="en-US" sz="28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 ulaz u vrt u pretpostavljenim ostacima Plinijeve vile</a:t>
            </a:r>
          </a:p>
        </p:txBody>
      </p:sp>
      <p:pic>
        <p:nvPicPr>
          <p:cNvPr id="101379" name="Picture 5" descr="jos jedna Plinijeva vila">
            <a:extLst>
              <a:ext uri="{FF2B5EF4-FFF2-40B4-BE49-F238E27FC236}">
                <a16:creationId xmlns:a16="http://schemas.microsoft.com/office/drawing/2014/main" id="{63329487-18BA-49B9-BC92-C3EE39A7137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8738"/>
            <a:ext cx="4284663" cy="67992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1380" name="Picture 8" descr="villa_pliny_garden">
            <a:extLst>
              <a:ext uri="{FF2B5EF4-FFF2-40B4-BE49-F238E27FC236}">
                <a16:creationId xmlns:a16="http://schemas.microsoft.com/office/drawing/2014/main" id="{898FC741-8620-47C2-83B2-B32E33069AD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6213" y="3394075"/>
            <a:ext cx="3887787" cy="3463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24EB2C17-7C43-4E8D-8BE4-17E04A4C73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5613" y="37928"/>
            <a:ext cx="7704782" cy="936402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en-US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Kuća</a:t>
            </a:r>
            <a:endParaRPr lang="en-GB" altLang="en-US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A5A1429B-A2F1-40FB-BC3A-F177FA94AF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836712"/>
            <a:ext cx="9036496" cy="5760938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en-US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Domus</a:t>
            </a: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 </a:t>
            </a:r>
          </a:p>
          <a:p>
            <a:pPr lvl="1" eaLnBrk="1" hangingPunct="1">
              <a:defRPr/>
            </a:pP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prizemna kuća s fiksnim rasporedom prostorija</a:t>
            </a:r>
          </a:p>
          <a:p>
            <a:pPr lvl="1" eaLnBrk="1" hangingPunct="1">
              <a:defRPr/>
            </a:pP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za bogatije </a:t>
            </a:r>
          </a:p>
          <a:p>
            <a:pPr lvl="1" eaLnBrk="1" hangingPunct="1">
              <a:defRPr/>
            </a:pP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u 4.st.A.D. ima ih u Rimu 1 797</a:t>
            </a:r>
          </a:p>
          <a:p>
            <a:pPr eaLnBrk="1" hangingPunct="1">
              <a:defRPr/>
            </a:pPr>
            <a:r>
              <a:rPr lang="hr-HR" altLang="en-US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Insula</a:t>
            </a: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 </a:t>
            </a:r>
          </a:p>
          <a:p>
            <a:pPr lvl="1" eaLnBrk="1" hangingPunct="1">
              <a:defRPr/>
            </a:pP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stambena zgrada, u prosjeku na tri kata </a:t>
            </a:r>
          </a:p>
          <a:p>
            <a:pPr lvl="1" eaLnBrk="1" hangingPunct="1">
              <a:defRPr/>
            </a:pP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u 4.st.A.D. u Rimu ih je 46 602</a:t>
            </a:r>
          </a:p>
          <a:p>
            <a:pPr lvl="1" eaLnBrk="1" hangingPunct="1">
              <a:defRPr/>
            </a:pPr>
            <a:endParaRPr lang="hr-HR" altLang="en-US" sz="2000" dirty="0">
              <a:solidFill>
                <a:schemeClr val="tx1">
                  <a:lumMod val="25000"/>
                </a:schemeClr>
              </a:solidFill>
              <a:latin typeface="+mj-lt"/>
            </a:endParaRPr>
          </a:p>
          <a:p>
            <a:pPr lvl="1" eaLnBrk="1" hangingPunct="1">
              <a:buFontTx/>
              <a:buNone/>
              <a:defRPr/>
            </a:pPr>
            <a:r>
              <a:rPr lang="hr-HR" altLang="en-US" sz="34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= </a:t>
            </a:r>
            <a:r>
              <a:rPr lang="hr-HR" altLang="en-US" sz="32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procjene broja stanovnika u Rimu ranog Carstva (1-2.st.A.D.) variraju od 450 000 - 1 200 000</a:t>
            </a:r>
            <a:endParaRPr lang="en-GB" altLang="en-US" sz="3400" dirty="0">
              <a:solidFill>
                <a:schemeClr val="tx1">
                  <a:lumMod val="2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 spd="med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BF980E2C-A0A4-4061-B922-AC870B483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sr-Latn-RS" altLang="sr-Latn-RS" dirty="0"/>
          </a:p>
        </p:txBody>
      </p:sp>
      <p:pic>
        <p:nvPicPr>
          <p:cNvPr id="30723" name="Picture 2">
            <a:extLst>
              <a:ext uri="{FF2B5EF4-FFF2-40B4-BE49-F238E27FC236}">
                <a16:creationId xmlns:a16="http://schemas.microsoft.com/office/drawing/2014/main" id="{008D5D13-7C3B-4C67-927C-7172E524A7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5100" y="115888"/>
            <a:ext cx="8728075" cy="6657975"/>
          </a:xfr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9E9860-D136-492F-8EC8-2AE674F56B49}"/>
              </a:ext>
            </a:extLst>
          </p:cNvPr>
          <p:cNvSpPr txBox="1"/>
          <p:nvPr/>
        </p:nvSpPr>
        <p:spPr>
          <a:xfrm>
            <a:off x="5148064" y="6507162"/>
            <a:ext cx="3995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3">
                    <a:lumMod val="75000"/>
                  </a:schemeClr>
                </a:solidFill>
              </a:rPr>
              <a:t>https://www.idesign.wiki/roman-domus-the-roman-house/</a:t>
            </a:r>
          </a:p>
        </p:txBody>
      </p:sp>
    </p:spTree>
  </p:cSld>
  <p:clrMapOvr>
    <a:masterClrMapping/>
  </p:clrMapOvr>
  <p:transition spd="med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85EB40C-5537-475E-9349-42132DAA31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r-HR" altLang="en-US" i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Domus</a:t>
            </a:r>
            <a:endParaRPr lang="en-GB" altLang="en-US" i="1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987FB19-E753-439C-B0B9-8326F1AC961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341438"/>
            <a:ext cx="8424862" cy="5111750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Pred kućom je predsoblje (</a:t>
            </a:r>
            <a:r>
              <a:rPr lang="hr-HR" altLang="en-US" sz="2800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vestibulum</a:t>
            </a: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), a ulazi se kroz hodnik (</a:t>
            </a:r>
            <a:r>
              <a:rPr lang="hr-HR" altLang="en-US" sz="2800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fauces</a:t>
            </a: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)</a:t>
            </a:r>
          </a:p>
          <a:p>
            <a:pPr eaLnBrk="1" hangingPunct="1">
              <a:buFontTx/>
              <a:buNone/>
              <a:defRPr/>
            </a:pPr>
            <a:endParaRPr lang="hr-HR" altLang="en-US" sz="2800" dirty="0">
              <a:solidFill>
                <a:schemeClr val="tx1">
                  <a:lumMod val="25000"/>
                </a:schemeClr>
              </a:solidFill>
              <a:latin typeface="+mj-lt"/>
            </a:endParaRPr>
          </a:p>
          <a:p>
            <a:pPr eaLnBrk="1" hangingPunct="1">
              <a:defRPr/>
            </a:pP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Središte je kuće atrij </a:t>
            </a:r>
          </a:p>
          <a:p>
            <a:pPr eaLnBrk="1" hangingPunct="1">
              <a:buFontTx/>
              <a:buNone/>
              <a:defRPr/>
            </a:pP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	(</a:t>
            </a:r>
            <a:r>
              <a:rPr lang="hr-HR" altLang="en-US" sz="2800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atrium</a:t>
            </a: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), </a:t>
            </a:r>
          </a:p>
          <a:p>
            <a:pPr eaLnBrk="1" hangingPunct="1">
              <a:buFontTx/>
              <a:buNone/>
              <a:defRPr/>
            </a:pP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	s krovnim otvorom </a:t>
            </a:r>
          </a:p>
          <a:p>
            <a:pPr eaLnBrk="1" hangingPunct="1">
              <a:buFontTx/>
              <a:buNone/>
              <a:defRPr/>
            </a:pP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	(</a:t>
            </a:r>
            <a:r>
              <a:rPr lang="hr-HR" altLang="en-US" sz="2800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compluvium</a:t>
            </a: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)	</a:t>
            </a:r>
          </a:p>
          <a:p>
            <a:pPr eaLnBrk="1" hangingPunct="1">
              <a:buFontTx/>
              <a:buNone/>
              <a:defRPr/>
            </a:pP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	i bazenom za kišnicu </a:t>
            </a:r>
          </a:p>
          <a:p>
            <a:pPr eaLnBrk="1" hangingPunct="1">
              <a:buFontTx/>
              <a:buNone/>
              <a:defRPr/>
            </a:pP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    (</a:t>
            </a:r>
            <a:r>
              <a:rPr lang="hr-HR" altLang="en-US" sz="2800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impluvium</a:t>
            </a: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) </a:t>
            </a:r>
            <a:endParaRPr lang="en-GB" altLang="en-US" sz="2800" dirty="0">
              <a:solidFill>
                <a:schemeClr val="tx1">
                  <a:lumMod val="25000"/>
                </a:schemeClr>
              </a:solidFill>
              <a:latin typeface="+mj-lt"/>
            </a:endParaRPr>
          </a:p>
        </p:txBody>
      </p:sp>
      <p:pic>
        <p:nvPicPr>
          <p:cNvPr id="31748" name="Picture 6" descr="vestibul">
            <a:extLst>
              <a:ext uri="{FF2B5EF4-FFF2-40B4-BE49-F238E27FC236}">
                <a16:creationId xmlns:a16="http://schemas.microsoft.com/office/drawing/2014/main" id="{51868A03-6115-45CB-AAEF-D4744AB86BD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76735" y="2420938"/>
            <a:ext cx="5467266" cy="374436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3BDB7F47-C748-4483-A1B9-EAEC4A9C60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r-HR" altLang="en-US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Središnji dio</a:t>
            </a:r>
            <a:endParaRPr lang="en-GB" altLang="en-US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3506449C-C2AF-4C6F-918C-83F78CE5A2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98500" y="1447800"/>
            <a:ext cx="7772400" cy="4876800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U atriju se nalazi lararij (</a:t>
            </a:r>
            <a:r>
              <a:rPr lang="hr-HR" altLang="en-US" sz="2800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lararium</a:t>
            </a: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)</a:t>
            </a:r>
            <a:r>
              <a:rPr lang="hr-HR" altLang="en-US" sz="2800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 </a:t>
            </a:r>
          </a:p>
          <a:p>
            <a:pPr lvl="1" eaLnBrk="1" hangingPunct="1">
              <a:defRPr/>
            </a:pPr>
            <a:r>
              <a:rPr lang="hr-HR" altLang="en-US" sz="24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ormarić s kipovima kućnih bogova gdje im se prinose žrtve</a:t>
            </a:r>
          </a:p>
          <a:p>
            <a:pPr eaLnBrk="1" hangingPunct="1">
              <a:defRPr/>
            </a:pP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Oko atrija nalaze se sobe: spremišta, spavaonice, radne sobe...</a:t>
            </a:r>
          </a:p>
          <a:p>
            <a:pPr eaLnBrk="1" hangingPunct="1">
              <a:defRPr/>
            </a:pP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U krilima (</a:t>
            </a:r>
            <a:r>
              <a:rPr lang="hr-HR" altLang="en-US" sz="2800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alae</a:t>
            </a: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) izložene su slike predaka (</a:t>
            </a:r>
            <a:r>
              <a:rPr lang="hr-HR" altLang="en-US" sz="2800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imagines</a:t>
            </a: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)</a:t>
            </a:r>
          </a:p>
          <a:p>
            <a:pPr eaLnBrk="1" hangingPunct="1">
              <a:defRPr/>
            </a:pP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Na dijelu prema dvorištu je glavna blagovaonica (</a:t>
            </a:r>
            <a:r>
              <a:rPr lang="hr-HR" altLang="en-US" sz="2800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tablinum</a:t>
            </a: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)</a:t>
            </a:r>
          </a:p>
          <a:p>
            <a:pPr lvl="1" eaLnBrk="1" hangingPunct="1">
              <a:defRPr/>
            </a:pPr>
            <a:r>
              <a:rPr lang="hr-HR" altLang="en-US" sz="24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 odvojena zavjesom ili pregradom</a:t>
            </a:r>
            <a:endParaRPr lang="en-GB" altLang="en-US" sz="2400" dirty="0">
              <a:solidFill>
                <a:schemeClr val="tx1">
                  <a:lumMod val="2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 spd="med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08F9A736-4A02-4E98-8720-3485964626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en-US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Dvorište</a:t>
            </a:r>
            <a:endParaRPr lang="en-GB" altLang="en-US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0CFF4E16-5238-49E7-81EF-0CA1FF08C10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700808"/>
            <a:ext cx="4680198" cy="5040560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en-US" sz="26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Iza tablina leži peristil (</a:t>
            </a:r>
            <a:r>
              <a:rPr lang="hr-HR" altLang="en-US" sz="2600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peristylum</a:t>
            </a:r>
            <a:r>
              <a:rPr lang="hr-HR" altLang="en-US" sz="26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), vrt često ukrašen kipovima i fontanama</a:t>
            </a:r>
          </a:p>
          <a:p>
            <a:pPr eaLnBrk="1" hangingPunct="1">
              <a:defRPr/>
            </a:pPr>
            <a:r>
              <a:rPr lang="hr-HR" altLang="en-US" sz="26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Oko peristila pod natkritim trijemom sa stupovima ima još soba: </a:t>
            </a:r>
          </a:p>
          <a:p>
            <a:pPr lvl="1" eaLnBrk="1" hangingPunct="1">
              <a:buSzPct val="55000"/>
              <a:buFont typeface="Arial" panose="020B0604020202020204" pitchFamily="34" charset="0"/>
              <a:buChar char="•"/>
              <a:defRPr/>
            </a:pPr>
            <a:r>
              <a:rPr lang="hr-HR" altLang="en-US" sz="22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otvorene prostorije (</a:t>
            </a:r>
            <a:r>
              <a:rPr lang="hr-HR" altLang="en-US" sz="2200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exedrae</a:t>
            </a:r>
            <a:r>
              <a:rPr lang="hr-HR" altLang="en-US" sz="22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), gospodarske prostorije, </a:t>
            </a:r>
          </a:p>
          <a:p>
            <a:pPr lvl="1" eaLnBrk="1" hangingPunct="1">
              <a:buSzPct val="55000"/>
              <a:buFont typeface="Arial" panose="020B0604020202020204" pitchFamily="34" charset="0"/>
              <a:buChar char="•"/>
              <a:defRPr/>
            </a:pPr>
            <a:r>
              <a:rPr lang="hr-HR" altLang="en-US" sz="22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ljetne blagovaonice (</a:t>
            </a:r>
            <a:r>
              <a:rPr lang="hr-HR" altLang="en-US" sz="2200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oeci</a:t>
            </a:r>
            <a:r>
              <a:rPr lang="hr-HR" altLang="en-US" sz="22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), </a:t>
            </a:r>
          </a:p>
          <a:p>
            <a:pPr lvl="1" eaLnBrk="1" hangingPunct="1">
              <a:buSzPct val="55000"/>
              <a:buFont typeface="Arial" panose="020B0604020202020204" pitchFamily="34" charset="0"/>
              <a:buChar char="•"/>
              <a:defRPr/>
            </a:pPr>
            <a:r>
              <a:rPr lang="hr-HR" altLang="en-US" sz="22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stražnji ulaz </a:t>
            </a:r>
            <a:r>
              <a:rPr lang="hr-HR" altLang="en-US" sz="2200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(posticum</a:t>
            </a:r>
            <a:r>
              <a:rPr lang="hr-HR" altLang="en-US" sz="22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)</a:t>
            </a:r>
            <a:r>
              <a:rPr lang="hr-HR" altLang="en-US" sz="2200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...</a:t>
            </a:r>
            <a:endParaRPr lang="en-GB" altLang="en-US" sz="2200" i="1" dirty="0">
              <a:solidFill>
                <a:schemeClr val="tx1">
                  <a:lumMod val="25000"/>
                </a:schemeClr>
              </a:solidFill>
              <a:latin typeface="+mj-lt"/>
            </a:endParaRPr>
          </a:p>
        </p:txBody>
      </p:sp>
      <p:pic>
        <p:nvPicPr>
          <p:cNvPr id="35844" name="Picture 4" descr="Scan0012">
            <a:extLst>
              <a:ext uri="{FF2B5EF4-FFF2-40B4-BE49-F238E27FC236}">
                <a16:creationId xmlns:a16="http://schemas.microsoft.com/office/drawing/2014/main" id="{773BB40C-6280-4D40-AE8D-45AC0FF8C28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21529" y="1561101"/>
            <a:ext cx="4050158" cy="52755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theme/theme1.xml><?xml version="1.0" encoding="utf-8"?>
<a:theme xmlns:a="http://schemas.openxmlformats.org/drawingml/2006/main" name="Marble">
  <a:themeElements>
    <a:clrScheme name="Marble 1">
      <a:dk1>
        <a:srgbClr val="000000"/>
      </a:dk1>
      <a:lt1>
        <a:srgbClr val="EAEAEA"/>
      </a:lt1>
      <a:dk2>
        <a:srgbClr val="006600"/>
      </a:dk2>
      <a:lt2>
        <a:srgbClr val="FFCC66"/>
      </a:lt2>
      <a:accent1>
        <a:srgbClr val="3366FF"/>
      </a:accent1>
      <a:accent2>
        <a:srgbClr val="60371C"/>
      </a:accent2>
      <a:accent3>
        <a:srgbClr val="AAB8AA"/>
      </a:accent3>
      <a:accent4>
        <a:srgbClr val="C8C8C8"/>
      </a:accent4>
      <a:accent5>
        <a:srgbClr val="ADB8FF"/>
      </a:accent5>
      <a:accent6>
        <a:srgbClr val="563118"/>
      </a:accent6>
      <a:hlink>
        <a:srgbClr val="FF0033"/>
      </a:hlink>
      <a:folHlink>
        <a:srgbClr val="CC9967"/>
      </a:folHlink>
    </a:clrScheme>
    <a:fontScheme name="Marble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5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5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Marble 1">
        <a:dk1>
          <a:srgbClr val="000000"/>
        </a:dk1>
        <a:lt1>
          <a:srgbClr val="EAEAEA"/>
        </a:lt1>
        <a:dk2>
          <a:srgbClr val="006600"/>
        </a:dk2>
        <a:lt2>
          <a:srgbClr val="FFCC66"/>
        </a:lt2>
        <a:accent1>
          <a:srgbClr val="3366FF"/>
        </a:accent1>
        <a:accent2>
          <a:srgbClr val="60371C"/>
        </a:accent2>
        <a:accent3>
          <a:srgbClr val="AAB8AA"/>
        </a:accent3>
        <a:accent4>
          <a:srgbClr val="C8C8C8"/>
        </a:accent4>
        <a:accent5>
          <a:srgbClr val="ADB8FF"/>
        </a:accent5>
        <a:accent6>
          <a:srgbClr val="563118"/>
        </a:accent6>
        <a:hlink>
          <a:srgbClr val="FF0033"/>
        </a:hlink>
        <a:folHlink>
          <a:srgbClr val="CC996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ble 2">
        <a:dk1>
          <a:srgbClr val="000000"/>
        </a:dk1>
        <a:lt1>
          <a:srgbClr val="EAEAEA"/>
        </a:lt1>
        <a:dk2>
          <a:srgbClr val="FFCC99"/>
        </a:dk2>
        <a:lt2>
          <a:srgbClr val="FFCC66"/>
        </a:lt2>
        <a:accent1>
          <a:srgbClr val="FF9933"/>
        </a:accent1>
        <a:accent2>
          <a:srgbClr val="996600"/>
        </a:accent2>
        <a:accent3>
          <a:srgbClr val="FFE2CA"/>
        </a:accent3>
        <a:accent4>
          <a:srgbClr val="C8C8C8"/>
        </a:accent4>
        <a:accent5>
          <a:srgbClr val="FFCAAD"/>
        </a:accent5>
        <a:accent6>
          <a:srgbClr val="8A5C00"/>
        </a:accent6>
        <a:hlink>
          <a:srgbClr val="FF505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ble 3">
        <a:dk1>
          <a:srgbClr val="000000"/>
        </a:dk1>
        <a:lt1>
          <a:srgbClr val="FFFFFF"/>
        </a:lt1>
        <a:dk2>
          <a:srgbClr val="EAEAEA"/>
        </a:dk2>
        <a:lt2>
          <a:srgbClr val="FFFFFF"/>
        </a:lt2>
        <a:accent1>
          <a:srgbClr val="CBCBCB"/>
        </a:accent1>
        <a:accent2>
          <a:srgbClr val="333333"/>
        </a:accent2>
        <a:accent3>
          <a:srgbClr val="F3F3F3"/>
        </a:accent3>
        <a:accent4>
          <a:srgbClr val="DADADA"/>
        </a:accent4>
        <a:accent5>
          <a:srgbClr val="E2E2E2"/>
        </a:accent5>
        <a:accent6>
          <a:srgbClr val="2D2D2D"/>
        </a:accent6>
        <a:hlink>
          <a:srgbClr val="C0C0C0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Marble">
  <a:themeElements>
    <a:clrScheme name="Marble 1">
      <a:dk1>
        <a:srgbClr val="000000"/>
      </a:dk1>
      <a:lt1>
        <a:srgbClr val="EAEAEA"/>
      </a:lt1>
      <a:dk2>
        <a:srgbClr val="006600"/>
      </a:dk2>
      <a:lt2>
        <a:srgbClr val="FFCC66"/>
      </a:lt2>
      <a:accent1>
        <a:srgbClr val="3366FF"/>
      </a:accent1>
      <a:accent2>
        <a:srgbClr val="60371C"/>
      </a:accent2>
      <a:accent3>
        <a:srgbClr val="AAB8AA"/>
      </a:accent3>
      <a:accent4>
        <a:srgbClr val="C8C8C8"/>
      </a:accent4>
      <a:accent5>
        <a:srgbClr val="ADB8FF"/>
      </a:accent5>
      <a:accent6>
        <a:srgbClr val="563118"/>
      </a:accent6>
      <a:hlink>
        <a:srgbClr val="FF0033"/>
      </a:hlink>
      <a:folHlink>
        <a:srgbClr val="CC9967"/>
      </a:folHlink>
    </a:clrScheme>
    <a:fontScheme name="Marble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sr-Latn-R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sr-Latn-R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Marble 1">
        <a:dk1>
          <a:srgbClr val="000000"/>
        </a:dk1>
        <a:lt1>
          <a:srgbClr val="EAEAEA"/>
        </a:lt1>
        <a:dk2>
          <a:srgbClr val="006600"/>
        </a:dk2>
        <a:lt2>
          <a:srgbClr val="FFCC66"/>
        </a:lt2>
        <a:accent1>
          <a:srgbClr val="3366FF"/>
        </a:accent1>
        <a:accent2>
          <a:srgbClr val="60371C"/>
        </a:accent2>
        <a:accent3>
          <a:srgbClr val="AAB8AA"/>
        </a:accent3>
        <a:accent4>
          <a:srgbClr val="C8C8C8"/>
        </a:accent4>
        <a:accent5>
          <a:srgbClr val="ADB8FF"/>
        </a:accent5>
        <a:accent6>
          <a:srgbClr val="563118"/>
        </a:accent6>
        <a:hlink>
          <a:srgbClr val="FF0033"/>
        </a:hlink>
        <a:folHlink>
          <a:srgbClr val="CC996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ble 2">
        <a:dk1>
          <a:srgbClr val="000000"/>
        </a:dk1>
        <a:lt1>
          <a:srgbClr val="EAEAEA"/>
        </a:lt1>
        <a:dk2>
          <a:srgbClr val="FFCC99"/>
        </a:dk2>
        <a:lt2>
          <a:srgbClr val="FFCC66"/>
        </a:lt2>
        <a:accent1>
          <a:srgbClr val="FF9933"/>
        </a:accent1>
        <a:accent2>
          <a:srgbClr val="996600"/>
        </a:accent2>
        <a:accent3>
          <a:srgbClr val="FFE2CA"/>
        </a:accent3>
        <a:accent4>
          <a:srgbClr val="C8C8C8"/>
        </a:accent4>
        <a:accent5>
          <a:srgbClr val="FFCAAD"/>
        </a:accent5>
        <a:accent6>
          <a:srgbClr val="8A5C00"/>
        </a:accent6>
        <a:hlink>
          <a:srgbClr val="FF505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ble 3">
        <a:dk1>
          <a:srgbClr val="000000"/>
        </a:dk1>
        <a:lt1>
          <a:srgbClr val="FFFFFF"/>
        </a:lt1>
        <a:dk2>
          <a:srgbClr val="EAEAEA"/>
        </a:dk2>
        <a:lt2>
          <a:srgbClr val="FFFFFF"/>
        </a:lt2>
        <a:accent1>
          <a:srgbClr val="CBCBCB"/>
        </a:accent1>
        <a:accent2>
          <a:srgbClr val="333333"/>
        </a:accent2>
        <a:accent3>
          <a:srgbClr val="F3F3F3"/>
        </a:accent3>
        <a:accent4>
          <a:srgbClr val="DADADA"/>
        </a:accent4>
        <a:accent5>
          <a:srgbClr val="E2E2E2"/>
        </a:accent5>
        <a:accent6>
          <a:srgbClr val="2D2D2D"/>
        </a:accent6>
        <a:hlink>
          <a:srgbClr val="C0C0C0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Marble">
  <a:themeElements>
    <a:clrScheme name="Marble 1">
      <a:dk1>
        <a:srgbClr val="000000"/>
      </a:dk1>
      <a:lt1>
        <a:srgbClr val="EAEAEA"/>
      </a:lt1>
      <a:dk2>
        <a:srgbClr val="006600"/>
      </a:dk2>
      <a:lt2>
        <a:srgbClr val="FFCC66"/>
      </a:lt2>
      <a:accent1>
        <a:srgbClr val="3366FF"/>
      </a:accent1>
      <a:accent2>
        <a:srgbClr val="60371C"/>
      </a:accent2>
      <a:accent3>
        <a:srgbClr val="AAB8AA"/>
      </a:accent3>
      <a:accent4>
        <a:srgbClr val="C8C8C8"/>
      </a:accent4>
      <a:accent5>
        <a:srgbClr val="ADB8FF"/>
      </a:accent5>
      <a:accent6>
        <a:srgbClr val="563118"/>
      </a:accent6>
      <a:hlink>
        <a:srgbClr val="FF0033"/>
      </a:hlink>
      <a:folHlink>
        <a:srgbClr val="CC9967"/>
      </a:folHlink>
    </a:clrScheme>
    <a:fontScheme name="Marble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sr-Latn-R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sr-Latn-R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Marble 1">
        <a:dk1>
          <a:srgbClr val="000000"/>
        </a:dk1>
        <a:lt1>
          <a:srgbClr val="EAEAEA"/>
        </a:lt1>
        <a:dk2>
          <a:srgbClr val="006600"/>
        </a:dk2>
        <a:lt2>
          <a:srgbClr val="FFCC66"/>
        </a:lt2>
        <a:accent1>
          <a:srgbClr val="3366FF"/>
        </a:accent1>
        <a:accent2>
          <a:srgbClr val="60371C"/>
        </a:accent2>
        <a:accent3>
          <a:srgbClr val="AAB8AA"/>
        </a:accent3>
        <a:accent4>
          <a:srgbClr val="C8C8C8"/>
        </a:accent4>
        <a:accent5>
          <a:srgbClr val="ADB8FF"/>
        </a:accent5>
        <a:accent6>
          <a:srgbClr val="563118"/>
        </a:accent6>
        <a:hlink>
          <a:srgbClr val="FF0033"/>
        </a:hlink>
        <a:folHlink>
          <a:srgbClr val="CC996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ble 2">
        <a:dk1>
          <a:srgbClr val="000000"/>
        </a:dk1>
        <a:lt1>
          <a:srgbClr val="EAEAEA"/>
        </a:lt1>
        <a:dk2>
          <a:srgbClr val="FFCC99"/>
        </a:dk2>
        <a:lt2>
          <a:srgbClr val="FFCC66"/>
        </a:lt2>
        <a:accent1>
          <a:srgbClr val="FF9933"/>
        </a:accent1>
        <a:accent2>
          <a:srgbClr val="996600"/>
        </a:accent2>
        <a:accent3>
          <a:srgbClr val="FFE2CA"/>
        </a:accent3>
        <a:accent4>
          <a:srgbClr val="C8C8C8"/>
        </a:accent4>
        <a:accent5>
          <a:srgbClr val="FFCAAD"/>
        </a:accent5>
        <a:accent6>
          <a:srgbClr val="8A5C00"/>
        </a:accent6>
        <a:hlink>
          <a:srgbClr val="FF505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ble 3">
        <a:dk1>
          <a:srgbClr val="000000"/>
        </a:dk1>
        <a:lt1>
          <a:srgbClr val="FFFFFF"/>
        </a:lt1>
        <a:dk2>
          <a:srgbClr val="EAEAEA"/>
        </a:dk2>
        <a:lt2>
          <a:srgbClr val="FFFFFF"/>
        </a:lt2>
        <a:accent1>
          <a:srgbClr val="CBCBCB"/>
        </a:accent1>
        <a:accent2>
          <a:srgbClr val="333333"/>
        </a:accent2>
        <a:accent3>
          <a:srgbClr val="F3F3F3"/>
        </a:accent3>
        <a:accent4>
          <a:srgbClr val="DADADA"/>
        </a:accent4>
        <a:accent5>
          <a:srgbClr val="E2E2E2"/>
        </a:accent5>
        <a:accent6>
          <a:srgbClr val="2D2D2D"/>
        </a:accent6>
        <a:hlink>
          <a:srgbClr val="C0C0C0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Designs\Marble.pot</Template>
  <TotalTime>976</TotalTime>
  <Words>2217</Words>
  <Application>Microsoft Office PowerPoint</Application>
  <PresentationFormat>On-screen Show (4:3)</PresentationFormat>
  <Paragraphs>327</Paragraphs>
  <Slides>40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Palatino Linotype</vt:lpstr>
      <vt:lpstr>Times New Roman</vt:lpstr>
      <vt:lpstr>Wingdings</vt:lpstr>
      <vt:lpstr>Marble</vt:lpstr>
      <vt:lpstr>1_Marble</vt:lpstr>
      <vt:lpstr>2_Marble</vt:lpstr>
      <vt:lpstr>MJESTO STANOVANJA</vt:lpstr>
      <vt:lpstr>GRAD RIM</vt:lpstr>
      <vt:lpstr>PowerPoint Presentation</vt:lpstr>
      <vt:lpstr>Italo Gismondi: Plastico di Roma Antica http://www.ssqq.com/travel/barcelona2009romereborn.htm</vt:lpstr>
      <vt:lpstr>Kuća</vt:lpstr>
      <vt:lpstr>PowerPoint Presentation</vt:lpstr>
      <vt:lpstr>Domus</vt:lpstr>
      <vt:lpstr>Središnji dio</vt:lpstr>
      <vt:lpstr>Dvorište</vt:lpstr>
      <vt:lpstr>Dodatci</vt:lpstr>
      <vt:lpstr>Marko Valerije Marcijal (Marcus Valerius Martialis), Epigrammata: 8. XIV  </vt:lpstr>
      <vt:lpstr>Cloaca maxima - jedna od najstarijih svjetskih kanalizacija</vt:lpstr>
      <vt:lpstr>Najstariji je rimski vodovod sagradio Apije Klaudije Cek (4/3.st.pr.Kr.), 4 postoje i danas  Aquaeductus u Francuskoj (Pont du Gard)</vt:lpstr>
      <vt:lpstr>Insula</vt:lpstr>
      <vt:lpstr>Opasnosti</vt:lpstr>
      <vt:lpstr>Propisi</vt:lpstr>
      <vt:lpstr>Problemi stanovanja</vt:lpstr>
      <vt:lpstr>Ulice</vt:lpstr>
      <vt:lpstr>Forumi</vt:lpstr>
      <vt:lpstr>Prvi i glavni je Forum Romanum:</vt:lpstr>
      <vt:lpstr>PowerPoint Presentation</vt:lpstr>
      <vt:lpstr>PowerPoint Presentation</vt:lpstr>
      <vt:lpstr>Luperkal – pronađen 2007. ispod Domus Livia?</vt:lpstr>
      <vt:lpstr>Izvan zidina (pomerium)</vt:lpstr>
      <vt:lpstr>Preko Tibera (Transtiberim)</vt:lpstr>
      <vt:lpstr>Villa rustica</vt:lpstr>
      <vt:lpstr>Ostaci vile u uvali Verige na Brijunima</vt:lpstr>
      <vt:lpstr>Latifundije</vt:lpstr>
      <vt:lpstr>Villa suburbana</vt:lpstr>
      <vt:lpstr>UNUTRAŠNJE UREĐENJE</vt:lpstr>
      <vt:lpstr>Tablin Marka Lukrecija Frontona   Pompeji</vt:lpstr>
      <vt:lpstr>Teme  umjetničkih djela</vt:lpstr>
      <vt:lpstr>Kipovi </vt:lpstr>
      <vt:lpstr>Hadrijanova vila u Tivoliju (“Egipatski bazen”)</vt:lpstr>
      <vt:lpstr>Namještaj</vt:lpstr>
      <vt:lpstr>PowerPoint Presentation</vt:lpstr>
      <vt:lpstr>Lupanar</vt:lpstr>
      <vt:lpstr>Plinijeva vila u Laurentu  (Ashmolean Museum, Oxford) </vt:lpstr>
      <vt:lpstr>Tlocrt Plinijeve vile u Laurentu (Orbis Romanus)</vt:lpstr>
      <vt:lpstr>Još jedna moguća rekonstrukcija (na stranici: http://www.romanmysteries.com/pages/94-Laurentum_Visit) i ulaz u vrt u pretpostavljenim ostacima Plinijeve vile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MJESTO STANOVANJA</dc:title>
  <dc:creator>Maja</dc:creator>
  <cp:lastModifiedBy>mrmat</cp:lastModifiedBy>
  <cp:revision>70</cp:revision>
  <dcterms:created xsi:type="dcterms:W3CDTF">2006-11-14T19:29:42Z</dcterms:created>
  <dcterms:modified xsi:type="dcterms:W3CDTF">2021-10-13T20:37:23Z</dcterms:modified>
</cp:coreProperties>
</file>