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256" r:id="rId2"/>
    <p:sldId id="269" r:id="rId3"/>
    <p:sldId id="257" r:id="rId4"/>
    <p:sldId id="258" r:id="rId5"/>
    <p:sldId id="259" r:id="rId6"/>
    <p:sldId id="260" r:id="rId7"/>
    <p:sldId id="263" r:id="rId8"/>
    <p:sldId id="262" r:id="rId9"/>
    <p:sldId id="265" r:id="rId10"/>
    <p:sldId id="264" r:id="rId11"/>
    <p:sldId id="267" r:id="rId12"/>
    <p:sldId id="270" r:id="rId13"/>
    <p:sldId id="271" r:id="rId14"/>
    <p:sldId id="272" r:id="rId15"/>
    <p:sldId id="273" r:id="rId16"/>
    <p:sldId id="261" r:id="rId17"/>
    <p:sldId id="268" r:id="rId18"/>
    <p:sldId id="274" r:id="rId19"/>
    <p:sldId id="266" r:id="rId20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9" autoAdjust="0"/>
    <p:restoredTop sz="86446" autoAdjust="0"/>
  </p:normalViewPr>
  <p:slideViewPr>
    <p:cSldViewPr>
      <p:cViewPr varScale="1">
        <p:scale>
          <a:sx n="70" d="100"/>
          <a:sy n="70" d="100"/>
        </p:scale>
        <p:origin x="4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noProof="0"/>
              <a:t>Click to edit Master text styles</a:t>
            </a:r>
          </a:p>
          <a:p>
            <a:pPr lvl="1"/>
            <a:r>
              <a:rPr lang="hr-HR" altLang="en-US" noProof="0"/>
              <a:t>Second level</a:t>
            </a:r>
          </a:p>
          <a:p>
            <a:pPr lvl="2"/>
            <a:r>
              <a:rPr lang="hr-HR" altLang="en-US" noProof="0"/>
              <a:t>Third level</a:t>
            </a:r>
          </a:p>
          <a:p>
            <a:pPr lvl="3"/>
            <a:r>
              <a:rPr lang="hr-HR" altLang="en-US" noProof="0"/>
              <a:t>Fourth level</a:t>
            </a:r>
          </a:p>
          <a:p>
            <a:pPr lvl="4"/>
            <a:r>
              <a:rPr lang="hr-HR" alt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1124D2A-B13C-4F05-81D5-3924DC5E561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642463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9CCECCD-E537-4857-87E3-537F8E3212B9}" type="slidenum">
              <a:rPr lang="hr-HR" altLang="en-US" sz="1200">
                <a:latin typeface="Arial" charset="0"/>
              </a:rPr>
              <a:pPr eaLnBrk="1" hangingPunct="1"/>
              <a:t>1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B46513F-ECE7-4B2F-9160-29275FBB7B79}" type="slidenum">
              <a:rPr lang="hr-HR" altLang="en-US" sz="1200">
                <a:latin typeface="Arial" charset="0"/>
              </a:rPr>
              <a:pPr eaLnBrk="1" hangingPunct="1"/>
              <a:t>10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8E29B4A-03DD-4895-A435-7DBB8546BF03}" type="slidenum">
              <a:rPr lang="hr-HR" altLang="en-US" sz="1200">
                <a:latin typeface="Arial" charset="0"/>
              </a:rPr>
              <a:pPr eaLnBrk="1" hangingPunct="1"/>
              <a:t>11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75ED5A9-94B4-44E1-95E9-55830411FDF7}" type="slidenum">
              <a:rPr lang="hr-HR" altLang="en-US" sz="1200">
                <a:latin typeface="Arial" charset="0"/>
              </a:rPr>
              <a:pPr eaLnBrk="1" hangingPunct="1"/>
              <a:t>12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6BDA94C-6912-4629-9839-52CEB0BCE32B}" type="slidenum">
              <a:rPr lang="hr-HR" altLang="en-US" sz="1200">
                <a:latin typeface="Arial" charset="0"/>
              </a:rPr>
              <a:pPr eaLnBrk="1" hangingPunct="1"/>
              <a:t>13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7DC4E9C-A5D7-4BC6-97FF-BDFD5F42F35F}" type="slidenum">
              <a:rPr lang="hr-HR" altLang="en-US" sz="1200">
                <a:latin typeface="Arial" charset="0"/>
              </a:rPr>
              <a:pPr eaLnBrk="1" hangingPunct="1"/>
              <a:t>14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ACD9E87-CE2F-414D-A439-6A9522499A62}" type="slidenum">
              <a:rPr lang="hr-HR" altLang="en-US" sz="1200">
                <a:latin typeface="Arial" charset="0"/>
              </a:rPr>
              <a:pPr eaLnBrk="1" hangingPunct="1"/>
              <a:t>15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72A55B3-F1D6-4DF6-AB37-D81D9F69A736}" type="slidenum">
              <a:rPr lang="hr-HR" altLang="en-US" sz="1200">
                <a:latin typeface="Arial" charset="0"/>
              </a:rPr>
              <a:pPr eaLnBrk="1" hangingPunct="1"/>
              <a:t>16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659EB73-A202-4982-82C6-812BDB0EE962}" type="slidenum">
              <a:rPr lang="hr-HR" altLang="en-US" sz="1200">
                <a:latin typeface="Arial" charset="0"/>
              </a:rPr>
              <a:pPr eaLnBrk="1" hangingPunct="1"/>
              <a:t>17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D057F0D-110D-43E3-BC69-2A0A2D8D0CF2}" type="slidenum">
              <a:rPr lang="hr-HR" altLang="en-US" sz="1200">
                <a:latin typeface="Arial" charset="0"/>
              </a:rPr>
              <a:pPr eaLnBrk="1" hangingPunct="1"/>
              <a:t>18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8DDD255-0C9C-4C64-BD4F-F15734E4F426}" type="slidenum">
              <a:rPr lang="hr-HR" altLang="en-US" sz="1200">
                <a:latin typeface="Arial" charset="0"/>
              </a:rPr>
              <a:pPr eaLnBrk="1" hangingPunct="1"/>
              <a:t>19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BCDD254-DF8C-42CA-82A2-0988CD1211D1}" type="slidenum">
              <a:rPr lang="hr-HR" altLang="en-US" sz="1200">
                <a:latin typeface="Arial" charset="0"/>
              </a:rPr>
              <a:pPr eaLnBrk="1" hangingPunct="1"/>
              <a:t>2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0EEC56E-5964-4A6C-83E2-FEEE213E41A5}" type="slidenum">
              <a:rPr lang="hr-HR" altLang="en-US" sz="1200">
                <a:latin typeface="Arial" charset="0"/>
              </a:rPr>
              <a:pPr eaLnBrk="1" hangingPunct="1"/>
              <a:t>3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FDB9F18-F537-43AD-A64A-C3962CAA8BAA}" type="slidenum">
              <a:rPr lang="hr-HR" altLang="en-US" sz="1200">
                <a:latin typeface="Arial" charset="0"/>
              </a:rPr>
              <a:pPr eaLnBrk="1" hangingPunct="1"/>
              <a:t>4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C82172B-7082-4137-9622-5C0937634EA2}" type="slidenum">
              <a:rPr lang="hr-HR" altLang="en-US" sz="1200">
                <a:latin typeface="Arial" charset="0"/>
              </a:rPr>
              <a:pPr eaLnBrk="1" hangingPunct="1"/>
              <a:t>5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8986B96-32B3-4467-8C6C-9ECFDC9628C9}" type="slidenum">
              <a:rPr lang="hr-HR" altLang="en-US" sz="1200">
                <a:latin typeface="Arial" charset="0"/>
              </a:rPr>
              <a:pPr eaLnBrk="1" hangingPunct="1"/>
              <a:t>6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3C2561B-2778-4A96-BCB4-5E06A51BCCDF}" type="slidenum">
              <a:rPr lang="hr-HR" altLang="en-US" sz="1200">
                <a:latin typeface="Arial" charset="0"/>
              </a:rPr>
              <a:pPr eaLnBrk="1" hangingPunct="1"/>
              <a:t>7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D5AEEDF-BADB-4A07-AA25-8E14582F85CB}" type="slidenum">
              <a:rPr lang="hr-HR" altLang="en-US" sz="1200">
                <a:latin typeface="Arial" charset="0"/>
              </a:rPr>
              <a:pPr eaLnBrk="1" hangingPunct="1"/>
              <a:t>8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E3E3A10-009F-41F0-B81E-9BE96EE3E75E}" type="slidenum">
              <a:rPr lang="hr-HR" altLang="en-US" sz="1200">
                <a:latin typeface="Arial" charset="0"/>
              </a:rPr>
              <a:pPr eaLnBrk="1" hangingPunct="1"/>
              <a:t>9</a:t>
            </a:fld>
            <a:endParaRPr lang="hr-HR" altLang="en-US" sz="120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4188" y="1549400"/>
            <a:ext cx="8158162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kumimoji="1" lang="en-GB" alt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kumimoji="1" lang="en-GB" alt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kumimoji="1" lang="en-GB" alt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kumimoji="1" lang="en-GB" alt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kumimoji="1" lang="en-GB" alt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kumimoji="1" lang="en-GB" altLang="en-US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kumimoji="1" lang="en-GB" altLang="en-US"/>
          </a:p>
        </p:txBody>
      </p:sp>
      <p:sp>
        <p:nvSpPr>
          <p:cNvPr id="4711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b" anchorCtr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768894-573F-4B2E-8285-45B096F651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495143"/>
      </p:ext>
    </p:extLst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411EE-B25D-4FC8-8A36-A5696D0A9D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305094"/>
      </p:ext>
    </p:extLst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1488" y="284163"/>
            <a:ext cx="2044700" cy="5811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4163"/>
            <a:ext cx="5983288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95213-E9E8-4BBA-BE61-37692B99A5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488100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3A2D3-F07A-43B9-B474-0B3B80B11E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914917"/>
      </p:ext>
    </p:extLst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D1CD8-52F7-4709-B044-8B80335BC5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576126"/>
      </p:ext>
    </p:extLst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97426-D794-4CC9-82F3-C24635AE06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74010"/>
      </p:ext>
    </p:extLst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46484-FA1A-48C1-AF73-4C7FC699A4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209974"/>
      </p:ext>
    </p:extLst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ABA6A-BA09-4244-8F71-EAB1D73F4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19989"/>
      </p:ext>
    </p:extLst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F5B39-BAC5-44B5-9ABA-7683174DE3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516056"/>
      </p:ext>
    </p:extLst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6CF0A-3B2B-4F5F-88B3-B49F7407C7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759288"/>
      </p:ext>
    </p:extLst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3AA87-0663-461C-AFD2-F08D79CC0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898372"/>
      </p:ext>
    </p:extLst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2841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gConfetti">
                  <a:fgClr>
                    <a:schemeClr val="accent2"/>
                  </a:fgClr>
                  <a:bgClr>
                    <a:schemeClr val="folHlink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kumimoji="1" lang="en-GB" altLang="en-US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kumimoji="1" lang="en-GB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kumimoji="1" lang="en-GB" altLang="en-US"/>
          </a:p>
        </p:txBody>
      </p:sp>
      <p:sp>
        <p:nvSpPr>
          <p:cNvPr id="4608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6900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FF21633-34AF-417A-8A40-D2812CCB2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>
    <p:diamond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2856" y="1700808"/>
            <a:ext cx="603408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eaLnBrk="1" hangingPunct="1"/>
            <a:r>
              <a:rPr lang="hr-HR" altLang="en-US" dirty="0"/>
              <a:t>RIMSKI BOGOVI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6608763"/>
            <a:ext cx="3635375" cy="249237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http://en.wikipedia.org/wiki/Dii_Consentes</a:t>
            </a:r>
          </a:p>
        </p:txBody>
      </p:sp>
    </p:spTree>
  </p:cSld>
  <p:clrMapOvr>
    <a:masterClrMapping/>
  </p:clrMapOvr>
  <p:transition spd="slow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03350" y="284163"/>
            <a:ext cx="7462838" cy="984250"/>
          </a:xfrm>
        </p:spPr>
        <p:txBody>
          <a:bodyPr/>
          <a:lstStyle/>
          <a:p>
            <a:pPr eaLnBrk="1" hangingPunct="1"/>
            <a:r>
              <a:rPr lang="hr-HR" altLang="en-US"/>
              <a:t>Vesta (</a:t>
            </a:r>
            <a:r>
              <a:rPr lang="hr-HR" altLang="en-US" i="1"/>
              <a:t>Vesta</a:t>
            </a:r>
            <a:r>
              <a:rPr lang="hr-HR" altLang="en-US"/>
              <a:t>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9138"/>
            <a:ext cx="8964613" cy="48688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Grčka Hestija, sestra Jupitera i Junone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Božica kućnog ognjišta i kućnog života, a isto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sz="2800" dirty="0"/>
              <a:t>	tako i državnog; uvezena iz Troje s Penatima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Biljka joj je bijela ljubičica, a životinja magarac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Imala je okrugli, svima dostupan hram na Forumu gdje je gorjela vječna vatra, svečano obnavljana 1. marta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en-US" sz="2400" dirty="0"/>
              <a:t>Hram se čisti 9.-15. junija (samo bosonoge žene)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Zadužena je za očišćenja ljudi i države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en-US" sz="2400" dirty="0"/>
              <a:t>njoj žrtvuju magistrati na početku i kraju službe, a svaki joj se dan prinose jestive žrtve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5405" y="25681"/>
            <a:ext cx="1714500" cy="39433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2988" y="25400"/>
            <a:ext cx="619283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http://www.ft.com/cms/s/0/c46a34fe-be9f-11de-b4ab-00144feab49a.html</a:t>
            </a:r>
          </a:p>
        </p:txBody>
      </p:sp>
    </p:spTree>
  </p:cSld>
  <p:clrMapOvr>
    <a:masterClrMapping/>
  </p:clrMapOvr>
  <p:transition spd="slow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129088"/>
            <a:ext cx="2138363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450" y="0"/>
            <a:ext cx="2495550" cy="37433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/>
              <a:t>Cerera (</a:t>
            </a:r>
            <a:r>
              <a:rPr lang="hr-HR" altLang="en-US" i="1"/>
              <a:t>Ceres</a:t>
            </a:r>
            <a:r>
              <a:rPr lang="hr-HR" altLang="en-US"/>
              <a:t>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133600"/>
            <a:ext cx="8424862" cy="4421188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en-US" sz="2800" dirty="0"/>
              <a:t>Grčka Demetra, sestra Jupitera i Junone</a:t>
            </a:r>
          </a:p>
          <a:p>
            <a:pPr eaLnBrk="1" hangingPunct="1">
              <a:defRPr/>
            </a:pPr>
            <a:r>
              <a:rPr lang="hr-HR" altLang="en-US" sz="2800" dirty="0"/>
              <a:t>Božica poljoprivrede (čuva od gladi),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en-US" sz="2800" dirty="0"/>
              <a:t>	zaštitnica plebejaca</a:t>
            </a:r>
          </a:p>
          <a:p>
            <a:pPr eaLnBrk="1" hangingPunct="1">
              <a:defRPr/>
            </a:pPr>
            <a:r>
              <a:rPr lang="hr-HR" altLang="en-US" sz="2800" dirty="0"/>
              <a:t>Sveti su joj svi plodovi (posebno pšenica), i sva stoka </a:t>
            </a:r>
          </a:p>
          <a:p>
            <a:pPr eaLnBrk="1" hangingPunct="1">
              <a:defRPr/>
            </a:pPr>
            <a:r>
              <a:rPr lang="hr-HR" altLang="en-US" sz="2800" dirty="0"/>
              <a:t>Posvećene su joj </a:t>
            </a:r>
            <a:r>
              <a:rPr lang="hr-HR" altLang="en-US" sz="2800" i="1" dirty="0"/>
              <a:t>Cerealia </a:t>
            </a:r>
            <a:r>
              <a:rPr lang="hr-HR" altLang="en-US" sz="2800" dirty="0"/>
              <a:t>oko 19. aprila</a:t>
            </a:r>
          </a:p>
          <a:p>
            <a:pPr eaLnBrk="1" hangingPunct="1">
              <a:defRPr/>
            </a:pPr>
            <a:r>
              <a:rPr lang="hr-HR" altLang="en-US" sz="2800" dirty="0"/>
              <a:t>Hram (na Aventinu) i kult joj se vežu s tzv.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en-US" sz="2800" dirty="0"/>
              <a:t>Djecom, Liberom (Dionizom) i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en-US" sz="2800" dirty="0"/>
              <a:t>Liberom - Prozerpinom (Perzefonom)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713" y="6453188"/>
            <a:ext cx="525621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http://www.carnaval.com/bacchus/history/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588" y="58738"/>
            <a:ext cx="560546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http://www.ceresva.org/Goddess/Ceres.jpg</a:t>
            </a:r>
          </a:p>
        </p:txBody>
      </p:sp>
    </p:spTree>
  </p:cSld>
  <p:clrMapOvr>
    <a:masterClrMapping/>
  </p:clrMapOvr>
  <p:transition spd="slow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6668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/>
              <a:t>Merkur (</a:t>
            </a:r>
            <a:r>
              <a:rPr lang="hr-HR" altLang="en-US" i="1"/>
              <a:t>Mercurius</a:t>
            </a:r>
            <a:r>
              <a:rPr lang="hr-HR" altLang="en-US"/>
              <a:t>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8759825" cy="470852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en-US" dirty="0"/>
              <a:t>Grčki Hermes, sin Jupitera i Maje </a:t>
            </a:r>
          </a:p>
          <a:p>
            <a:pPr lvl="1" eaLnBrk="1" hangingPunct="1">
              <a:defRPr/>
            </a:pPr>
            <a:r>
              <a:rPr lang="hr-HR" altLang="en-US" dirty="0"/>
              <a:t>kod Itala to je bila božica proljeća, žena Vulkanova</a:t>
            </a:r>
          </a:p>
          <a:p>
            <a:pPr eaLnBrk="1" hangingPunct="1">
              <a:defRPr/>
            </a:pPr>
            <a:r>
              <a:rPr lang="hr-HR" altLang="en-US" dirty="0"/>
              <a:t>Bog trgovine, kod Grka i lukavstva</a:t>
            </a:r>
          </a:p>
          <a:p>
            <a:pPr eaLnBrk="1" hangingPunct="1">
              <a:defRPr/>
            </a:pPr>
            <a:r>
              <a:rPr lang="hr-HR" altLang="en-US" dirty="0"/>
              <a:t>Njegova je životinja kornjača; biljke lotos,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en-US" dirty="0"/>
              <a:t>	šafran i jagoda</a:t>
            </a:r>
          </a:p>
          <a:p>
            <a:pPr eaLnBrk="1" hangingPunct="1">
              <a:defRPr/>
            </a:pPr>
            <a:r>
              <a:rPr lang="hr-HR" altLang="en-US" dirty="0"/>
              <a:t>Imao je hram na Aventinu, ali ne i osobito značajan kult </a:t>
            </a:r>
          </a:p>
          <a:p>
            <a:pPr lvl="1" eaLnBrk="1" hangingPunct="1">
              <a:defRPr/>
            </a:pPr>
            <a:r>
              <a:rPr lang="hr-HR" altLang="en-US" i="1" dirty="0"/>
              <a:t>Mercuralia</a:t>
            </a:r>
            <a:r>
              <a:rPr lang="hr-HR" altLang="en-US" dirty="0"/>
              <a:t>, 15. maja – trgovci su se škropili vodom iz njegovog izvora na Kapenskim vratima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550" y="0"/>
            <a:ext cx="60483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http://www.novaroma.org/vici/images/Mercurius_courtesy_of_Vroma.jpg</a:t>
            </a:r>
          </a:p>
        </p:txBody>
      </p:sp>
    </p:spTree>
  </p:cSld>
  <p:clrMapOvr>
    <a:masterClrMapping/>
  </p:clrMapOvr>
  <p:transition spd="slow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0"/>
            <a:ext cx="2744788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03350" y="284163"/>
            <a:ext cx="7462838" cy="1128712"/>
          </a:xfrm>
        </p:spPr>
        <p:txBody>
          <a:bodyPr/>
          <a:lstStyle/>
          <a:p>
            <a:pPr eaLnBrk="1" hangingPunct="1"/>
            <a:r>
              <a:rPr lang="hr-HR" altLang="en-US"/>
              <a:t>Vulkan (</a:t>
            </a:r>
            <a:r>
              <a:rPr lang="hr-HR" altLang="en-US" i="1"/>
              <a:t>Vulcanus</a:t>
            </a:r>
            <a:r>
              <a:rPr lang="hr-HR" altLang="en-US"/>
              <a:t>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348880"/>
            <a:ext cx="8928100" cy="450912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en-US" sz="2800" dirty="0"/>
              <a:t>Grčki Hefest, sin Jupitera i Junone,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en-US" sz="2800" dirty="0"/>
              <a:t>oženjen Venerom</a:t>
            </a:r>
          </a:p>
          <a:p>
            <a:pPr eaLnBrk="1" hangingPunct="1">
              <a:defRPr/>
            </a:pPr>
            <a:r>
              <a:rPr lang="hr-HR" altLang="en-US" sz="2800" dirty="0"/>
              <a:t>Bog vatre i kovača, šepav;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en-US" sz="2800" dirty="0"/>
              <a:t>posebno štiti žito od požara</a:t>
            </a:r>
          </a:p>
          <a:p>
            <a:pPr eaLnBrk="1" hangingPunct="1">
              <a:defRPr/>
            </a:pPr>
            <a:r>
              <a:rPr lang="hr-HR" altLang="en-US" sz="2800" dirty="0"/>
              <a:t>Sveti su mu magarac i ždral, od biljki komorač</a:t>
            </a:r>
          </a:p>
          <a:p>
            <a:pPr eaLnBrk="1" hangingPunct="1">
              <a:defRPr/>
            </a:pPr>
            <a:r>
              <a:rPr lang="hr-HR" altLang="en-US" sz="2800" dirty="0"/>
              <a:t>Svetkovina su mu </a:t>
            </a:r>
            <a:r>
              <a:rPr lang="hr-HR" altLang="en-US" sz="2800" i="1" dirty="0"/>
              <a:t>Volcanalia</a:t>
            </a:r>
            <a:r>
              <a:rPr lang="hr-HR" altLang="en-US" sz="2800" dirty="0"/>
              <a:t>, 23. augusta kad se love ribe na Tiberu </a:t>
            </a:r>
          </a:p>
          <a:p>
            <a:pPr eaLnBrk="1" hangingPunct="1">
              <a:defRPr/>
            </a:pPr>
            <a:r>
              <a:rPr lang="hr-HR" altLang="en-US" sz="2800" dirty="0"/>
              <a:t>Hram na Martovom polju izvan grada (zbog vatre) te u Ostiji, a sam stoluje ispod Etne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2988" y="115888"/>
            <a:ext cx="45370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http://www.crystalinks.com/VulcanStatue1.jpg</a:t>
            </a:r>
          </a:p>
        </p:txBody>
      </p:sp>
    </p:spTree>
  </p:cSld>
  <p:clrMapOvr>
    <a:masterClrMapping/>
  </p:clrMapOvr>
  <p:transition spd="slow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0163"/>
            <a:ext cx="3708400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/>
              <a:t>Neptun (</a:t>
            </a:r>
            <a:r>
              <a:rPr lang="hr-HR" altLang="en-US" i="1"/>
              <a:t>Neptunus</a:t>
            </a:r>
            <a:r>
              <a:rPr lang="hr-HR" altLang="en-US"/>
              <a:t>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989138"/>
            <a:ext cx="8640763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/>
              <a:t>Grčki Posejdon, brat Jupitera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dirty="0"/>
              <a:t>i Junone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/>
              <a:t>Bog površinskih voda (pa time i pomoćnik poljoprivrede), mora i zaštitnik konja (</a:t>
            </a:r>
            <a:r>
              <a:rPr lang="hr-HR" altLang="en-US" i="1" dirty="0"/>
              <a:t>Equester</a:t>
            </a:r>
            <a:r>
              <a:rPr lang="hr-HR" altLang="en-US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/>
              <a:t>Zaštitni mu je znak trozub, sveta životinja konj (ili bik) i dupin, a biljke alga i bor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i="1" dirty="0"/>
              <a:t>Neptunalia </a:t>
            </a:r>
            <a:r>
              <a:rPr lang="hr-HR" altLang="en-US" dirty="0"/>
              <a:t>23. jula, vjerojatno u vezi s kanalima za navodnjavanje i najvećim ljetnim vrućinama</a:t>
            </a:r>
            <a:endParaRPr lang="hr-HR" altLang="en-US" i="1" dirty="0"/>
          </a:p>
        </p:txBody>
      </p:sp>
    </p:spTree>
  </p:cSld>
  <p:clrMapOvr>
    <a:masterClrMapping/>
  </p:clrMapOvr>
  <p:transition spd="slow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/>
              <a:t>Pluton (</a:t>
            </a:r>
            <a:r>
              <a:rPr lang="hr-HR" altLang="en-US" i="1"/>
              <a:t>Pluto</a:t>
            </a:r>
            <a:r>
              <a:rPr lang="hr-HR" altLang="en-US"/>
              <a:t>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964612" cy="5013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Grčki Had, brat Jupiterov, oženjen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sz="2800" dirty="0"/>
              <a:t>Prozerpinom (Perzefonom)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Vladar podzemlja, zove se još </a:t>
            </a:r>
            <a:r>
              <a:rPr lang="hr-HR" altLang="en-US" sz="2800" i="1" dirty="0"/>
              <a:t>Orcus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sz="2800" dirty="0"/>
              <a:t> i </a:t>
            </a:r>
            <a:r>
              <a:rPr lang="hr-HR" altLang="en-US" sz="2800" i="1" dirty="0"/>
              <a:t>Dis pater </a:t>
            </a:r>
            <a:r>
              <a:rPr lang="hr-HR" altLang="en-US" sz="2800" dirty="0"/>
              <a:t>(= bogati otac)</a:t>
            </a:r>
            <a:endParaRPr lang="hr-HR" altLang="en-US" sz="2800" i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Sveta mu je metvica, od životinja ćuk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Žena mu se još naziva </a:t>
            </a:r>
            <a:r>
              <a:rPr lang="hr-HR" altLang="en-US" sz="2800" i="1" dirty="0"/>
              <a:t>Libitina = </a:t>
            </a:r>
            <a:r>
              <a:rPr lang="hr-HR" altLang="en-US" sz="2800" dirty="0"/>
              <a:t>božica smrti (svet joj je šipak)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Postoje mjesta koja predstavljaju ulaz u podzemni svijet (</a:t>
            </a:r>
            <a:r>
              <a:rPr lang="hr-HR" altLang="en-US" sz="2800" i="1" dirty="0"/>
              <a:t>mundus</a:t>
            </a:r>
            <a:r>
              <a:rPr lang="hr-HR" altLang="en-US" sz="2800" dirty="0"/>
              <a:t>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en-US" sz="2400" dirty="0"/>
              <a:t>na Forumu, na Martovom polju, Luperkal, itd.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en-US" sz="2400" dirty="0"/>
              <a:t>otvaraju se 24. augusta, 5. oktobra i 8. novembra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-25400"/>
            <a:ext cx="2492375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2988" y="115888"/>
            <a:ext cx="439261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http://www.crystalinks.com/plutost.jpg</a:t>
            </a:r>
          </a:p>
        </p:txBody>
      </p:sp>
    </p:spTree>
  </p:cSld>
  <p:clrMapOvr>
    <a:masterClrMapping/>
  </p:clrMapOvr>
  <p:transition spd="slow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5339" y="3711531"/>
            <a:ext cx="3138661" cy="314646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dirty="0"/>
              <a:t>Janus (</a:t>
            </a:r>
            <a:r>
              <a:rPr lang="hr-HR" altLang="en-US" i="1" dirty="0"/>
              <a:t>Ianus</a:t>
            </a:r>
            <a:r>
              <a:rPr lang="hr-HR" altLang="en-US" dirty="0"/>
              <a:t>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752475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/>
              <a:t>Italski bog vrata, ulaska i izlaska,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dirty="0"/>
              <a:t>	početaka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/>
              <a:t>Ima dva lica s dvije strane glave (</a:t>
            </a:r>
            <a:r>
              <a:rPr lang="hr-HR" altLang="en-US" i="1" dirty="0"/>
              <a:t>Biceps</a:t>
            </a:r>
            <a:r>
              <a:rPr lang="hr-HR" altLang="en-US" dirty="0"/>
              <a:t>)</a:t>
            </a:r>
            <a:r>
              <a:rPr lang="hr-HR" altLang="en-US" i="1" dirty="0"/>
              <a:t>,</a:t>
            </a:r>
            <a:r>
              <a:rPr lang="hr-HR" altLang="en-US" dirty="0"/>
              <a:t> ključ u ruci te štap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/>
              <a:t>Slavi se na početku svega i uvijek se prvi spominje (</a:t>
            </a:r>
            <a:r>
              <a:rPr lang="hr-HR" altLang="en-US" i="1" dirty="0"/>
              <a:t>Ianuarius</a:t>
            </a:r>
            <a:r>
              <a:rPr lang="hr-HR" altLang="en-US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/>
              <a:t>Svetište mu je prolaz na Forumu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dirty="0"/>
              <a:t>koji se u doba mira zatvara, a u ratu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dirty="0"/>
              <a:t>otvara, te brežuljak </a:t>
            </a:r>
            <a:r>
              <a:rPr lang="hr-HR" altLang="en-US" i="1" dirty="0"/>
              <a:t>Ianiculum</a:t>
            </a:r>
            <a:endParaRPr lang="hr-HR" altLang="en-US" dirty="0"/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978150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6013" y="115888"/>
            <a:ext cx="504031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http://www.novaroma.org/vici/images/thumb/Ianus.jpg/400px-Ianus.jpg</a:t>
            </a:r>
          </a:p>
        </p:txBody>
      </p:sp>
    </p:spTree>
  </p:cSld>
  <p:clrMapOvr>
    <a:masterClrMapping/>
  </p:clrMapOvr>
  <p:transition spd="slow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2202" y="93295"/>
            <a:ext cx="2651912" cy="352839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93788" y="284163"/>
            <a:ext cx="5349875" cy="1143000"/>
          </a:xfrm>
        </p:spPr>
        <p:txBody>
          <a:bodyPr/>
          <a:lstStyle/>
          <a:p>
            <a:pPr eaLnBrk="1" hangingPunct="1"/>
            <a:r>
              <a:rPr lang="hr-HR" altLang="en-US" dirty="0"/>
              <a:t>Faun (</a:t>
            </a:r>
            <a:r>
              <a:rPr lang="hr-HR" altLang="en-US" i="1" dirty="0"/>
              <a:t>Faunus</a:t>
            </a:r>
            <a:r>
              <a:rPr lang="hr-HR" altLang="en-US" dirty="0"/>
              <a:t>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73238"/>
            <a:ext cx="9036050" cy="5084762"/>
          </a:xfrm>
        </p:spPr>
        <p:txBody>
          <a:bodyPr/>
          <a:lstStyle/>
          <a:p>
            <a:pPr eaLnBrk="1" hangingPunct="1"/>
            <a:r>
              <a:rPr lang="hr-HR" altLang="en-US" sz="2800" dirty="0"/>
              <a:t>Grčki Pan, sin Merkura i nimfe Driope, </a:t>
            </a:r>
          </a:p>
          <a:p>
            <a:pPr eaLnBrk="1" hangingPunct="1">
              <a:buFontTx/>
              <a:buNone/>
            </a:pPr>
            <a:r>
              <a:rPr lang="hr-HR" altLang="en-US" sz="2800" dirty="0"/>
              <a:t>otac kralja Latina </a:t>
            </a:r>
          </a:p>
          <a:p>
            <a:pPr eaLnBrk="1" hangingPunct="1"/>
            <a:r>
              <a:rPr lang="hr-HR" altLang="en-US" sz="2800" dirty="0"/>
              <a:t>Od struka nadolje je jarac </a:t>
            </a:r>
          </a:p>
          <a:p>
            <a:pPr eaLnBrk="1" hangingPunct="1"/>
            <a:r>
              <a:rPr lang="hr-HR" altLang="en-US" sz="2800" dirty="0"/>
              <a:t>Ženska mu je inačica </a:t>
            </a:r>
            <a:r>
              <a:rPr lang="hr-HR" altLang="en-US" sz="2800" i="1" dirty="0"/>
              <a:t>Bona Dea </a:t>
            </a:r>
            <a:r>
              <a:rPr lang="hr-HR" altLang="en-US" sz="2800" dirty="0"/>
              <a:t>(Fauna)</a:t>
            </a:r>
          </a:p>
          <a:p>
            <a:pPr eaLnBrk="1" hangingPunct="1"/>
            <a:r>
              <a:rPr lang="hr-HR" altLang="en-US" sz="2800" dirty="0"/>
              <a:t>Više duh nego bog, zaštitnik šuma, livada i osobito stada; također bog proročanstava </a:t>
            </a:r>
          </a:p>
          <a:p>
            <a:pPr eaLnBrk="1" hangingPunct="1"/>
            <a:r>
              <a:rPr lang="hr-HR" altLang="en-US" sz="2800" dirty="0"/>
              <a:t>Sveti su mu joha i jarac, zaštitni mu je znak siringa</a:t>
            </a:r>
          </a:p>
          <a:p>
            <a:pPr eaLnBrk="1" hangingPunct="1"/>
            <a:r>
              <a:rPr lang="hr-HR" altLang="en-US" sz="2800" dirty="0"/>
              <a:t>Najpoznatije su mu svetkovine </a:t>
            </a:r>
            <a:r>
              <a:rPr lang="hr-HR" altLang="en-US" sz="2800" i="1" dirty="0"/>
              <a:t>Luperkalije</a:t>
            </a:r>
            <a:r>
              <a:rPr lang="hr-HR" altLang="en-US" sz="2800" dirty="0"/>
              <a:t>, ritual plodnosti 15. februara i </a:t>
            </a:r>
            <a:r>
              <a:rPr lang="hr-HR" altLang="en-US" sz="2800" i="1" dirty="0"/>
              <a:t>Faunalia, </a:t>
            </a:r>
            <a:r>
              <a:rPr lang="hr-HR" altLang="en-US" sz="2800" dirty="0"/>
              <a:t>5. decembra, kad ga seljaci darivaju i plešu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550" y="115888"/>
            <a:ext cx="640873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https://s-media-cache-ak0.pinimg.com/236x/b2/77/89/b277896bac5a36f76face52361009ea4.jpg</a:t>
            </a:r>
          </a:p>
        </p:txBody>
      </p:sp>
    </p:spTree>
  </p:cSld>
  <p:clrMapOvr>
    <a:masterClrMapping/>
  </p:clrMapOvr>
  <p:transition spd="slow"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03350" y="284163"/>
            <a:ext cx="7462838" cy="1057275"/>
          </a:xfrm>
        </p:spPr>
        <p:txBody>
          <a:bodyPr/>
          <a:lstStyle/>
          <a:p>
            <a:pPr eaLnBrk="1" hangingPunct="1"/>
            <a:r>
              <a:rPr lang="hr-HR" altLang="en-US" dirty="0"/>
              <a:t>Ostali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133600"/>
            <a:ext cx="9036050" cy="4724400"/>
          </a:xfrm>
        </p:spPr>
        <p:txBody>
          <a:bodyPr/>
          <a:lstStyle/>
          <a:p>
            <a:pPr eaLnBrk="1" hangingPunct="1"/>
            <a:r>
              <a:rPr lang="hr-HR" altLang="en-US" sz="2800" u="sng" dirty="0"/>
              <a:t>Saturn</a:t>
            </a:r>
            <a:r>
              <a:rPr lang="hr-HR" altLang="en-US" sz="2800" dirty="0"/>
              <a:t> – italski bog usjeva, najstarije italsko božanstvo, poistovjećen s grč. Kronom</a:t>
            </a:r>
          </a:p>
          <a:p>
            <a:pPr lvl="1" eaLnBrk="1" hangingPunct="1"/>
            <a:r>
              <a:rPr lang="hr-HR" altLang="en-US" sz="2400" dirty="0"/>
              <a:t>zlatno doba: </a:t>
            </a:r>
            <a:r>
              <a:rPr lang="hr-HR" altLang="en-US" sz="2400" i="1" dirty="0"/>
              <a:t>Saturnalia</a:t>
            </a:r>
            <a:r>
              <a:rPr lang="hr-HR" altLang="en-US" sz="2400" dirty="0"/>
              <a:t> 17. decembra</a:t>
            </a:r>
          </a:p>
          <a:p>
            <a:pPr eaLnBrk="1" hangingPunct="1"/>
            <a:r>
              <a:rPr lang="hr-HR" altLang="en-US" sz="2800" u="sng" dirty="0"/>
              <a:t>Reja ili Kibela</a:t>
            </a:r>
            <a:r>
              <a:rPr lang="hr-HR" altLang="en-US" sz="2800" dirty="0"/>
              <a:t>, </a:t>
            </a:r>
            <a:r>
              <a:rPr lang="hr-HR" altLang="en-US" sz="2800" i="1" dirty="0"/>
              <a:t>Magna mater = </a:t>
            </a:r>
            <a:r>
              <a:rPr lang="hr-HR" altLang="en-US" sz="2800" dirty="0"/>
              <a:t>Velika majka  – frigijska božica zemlje i plodnosti, njeni su svećenici eunusi</a:t>
            </a:r>
          </a:p>
          <a:p>
            <a:pPr lvl="1" eaLnBrk="1" hangingPunct="1"/>
            <a:r>
              <a:rPr lang="hr-HR" altLang="en-US" sz="2400" dirty="0"/>
              <a:t> svet joj je crni kamen, </a:t>
            </a:r>
            <a:r>
              <a:rPr lang="hr-HR" altLang="en-US" sz="2400" i="1" dirty="0"/>
              <a:t>Megalesia </a:t>
            </a:r>
            <a:r>
              <a:rPr lang="hr-HR" altLang="en-US" sz="2400" dirty="0"/>
              <a:t>4 - 10. aprila  </a:t>
            </a:r>
          </a:p>
          <a:p>
            <a:pPr eaLnBrk="1" hangingPunct="1"/>
            <a:r>
              <a:rPr lang="hr-HR" altLang="en-US" sz="2800" u="sng" dirty="0"/>
              <a:t>Liber</a:t>
            </a:r>
            <a:r>
              <a:rPr lang="hr-HR" altLang="en-US" sz="2800" dirty="0"/>
              <a:t> – italski bog vina i plodnosti, izjednačen s grč. Dionizom</a:t>
            </a:r>
          </a:p>
          <a:p>
            <a:pPr lvl="1" eaLnBrk="1" hangingPunct="1"/>
            <a:r>
              <a:rPr lang="hr-HR" altLang="en-US" sz="2400" dirty="0"/>
              <a:t>na </a:t>
            </a:r>
            <a:r>
              <a:rPr lang="hr-HR" altLang="en-US" sz="2400" i="1" dirty="0"/>
              <a:t>Liberalia</a:t>
            </a:r>
            <a:r>
              <a:rPr lang="hr-HR" altLang="en-US" sz="2400" dirty="0"/>
              <a:t> 17. marta dječaci oblače </a:t>
            </a:r>
            <a:r>
              <a:rPr lang="hr-HR" altLang="en-US" sz="2400" i="1" dirty="0"/>
              <a:t>togu virilis</a:t>
            </a:r>
            <a:endParaRPr lang="hr-HR" altLang="en-US" sz="2400" dirty="0"/>
          </a:p>
        </p:txBody>
      </p:sp>
    </p:spTree>
  </p:cSld>
  <p:clrMapOvr>
    <a:masterClrMapping/>
  </p:clrMapOvr>
  <p:transition spd="slow"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258888" y="284163"/>
            <a:ext cx="7607300" cy="1057275"/>
          </a:xfrm>
        </p:spPr>
        <p:txBody>
          <a:bodyPr/>
          <a:lstStyle/>
          <a:p>
            <a:pPr eaLnBrk="1" hangingPunct="1"/>
            <a:r>
              <a:rPr lang="hr-HR" altLang="en-US"/>
              <a:t>Demoni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17688"/>
            <a:ext cx="8588697" cy="5040312"/>
          </a:xfrm>
        </p:spPr>
        <p:txBody>
          <a:bodyPr/>
          <a:lstStyle/>
          <a:p>
            <a:pPr eaLnBrk="1" hangingPunct="1"/>
            <a:r>
              <a:rPr lang="hr-HR" altLang="en-US" i="1" dirty="0"/>
              <a:t>Genius</a:t>
            </a:r>
            <a:r>
              <a:rPr lang="hr-HR" altLang="en-US" dirty="0"/>
              <a:t> – duh čuvar, poslije smrti lar </a:t>
            </a:r>
          </a:p>
          <a:p>
            <a:pPr lvl="1" eaLnBrk="1" hangingPunct="1"/>
            <a:r>
              <a:rPr lang="hr-HR" altLang="en-US" dirty="0"/>
              <a:t>ženski se zove </a:t>
            </a:r>
            <a:r>
              <a:rPr lang="hr-HR" altLang="en-US" i="1" dirty="0"/>
              <a:t>iuno</a:t>
            </a:r>
            <a:endParaRPr lang="hr-HR" altLang="en-US" dirty="0"/>
          </a:p>
          <a:p>
            <a:pPr eaLnBrk="1" hangingPunct="1"/>
            <a:r>
              <a:rPr lang="hr-HR" altLang="en-US" i="1" dirty="0"/>
              <a:t>Fortunae</a:t>
            </a:r>
            <a:r>
              <a:rPr lang="hr-HR" altLang="en-US" dirty="0"/>
              <a:t> – sudbine, sreće i nesreće; posebne za državu, za staleže, osobe ... </a:t>
            </a:r>
          </a:p>
          <a:p>
            <a:pPr eaLnBrk="1" hangingPunct="1"/>
            <a:r>
              <a:rPr lang="hr-HR" altLang="en-US" i="1" dirty="0"/>
              <a:t>Penates</a:t>
            </a:r>
            <a:r>
              <a:rPr lang="hr-HR" altLang="en-US" dirty="0"/>
              <a:t> – zaštitnici obitelji (i države)</a:t>
            </a:r>
          </a:p>
          <a:p>
            <a:pPr eaLnBrk="1" hangingPunct="1"/>
            <a:r>
              <a:rPr lang="hr-HR" altLang="en-US" i="1" dirty="0"/>
              <a:t>Lares</a:t>
            </a:r>
            <a:r>
              <a:rPr lang="hr-HR" altLang="en-US" dirty="0"/>
              <a:t> – isprva bogovi zemljišta, zaštitnici kuće i putova; žrtvuje im se cvijeće, vino, raž i žito</a:t>
            </a:r>
          </a:p>
          <a:p>
            <a:pPr eaLnBrk="1" hangingPunct="1"/>
            <a:r>
              <a:rPr lang="hr-HR" altLang="en-US" i="1" dirty="0"/>
              <a:t>Dii Manes</a:t>
            </a:r>
            <a:r>
              <a:rPr lang="hr-HR" altLang="en-US" dirty="0"/>
              <a:t> – duhovi pokojnika</a:t>
            </a:r>
          </a:p>
        </p:txBody>
      </p:sp>
    </p:spTree>
  </p:cSld>
  <p:clrMapOvr>
    <a:masterClrMapping/>
  </p:clrMapOvr>
  <p:transition spd="slow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-99392"/>
            <a:ext cx="5148064" cy="382717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258888" y="284163"/>
            <a:ext cx="7607300" cy="984250"/>
          </a:xfrm>
        </p:spPr>
        <p:txBody>
          <a:bodyPr/>
          <a:lstStyle/>
          <a:p>
            <a:pPr eaLnBrk="1" hangingPunct="1"/>
            <a:r>
              <a:rPr lang="hr-HR" altLang="en-US" dirty="0"/>
              <a:t>Podjela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60575"/>
            <a:ext cx="9144000" cy="479742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en-US" i="1" dirty="0"/>
              <a:t>Dii consentes </a:t>
            </a:r>
            <a:r>
              <a:rPr lang="hr-HR" altLang="en-US" dirty="0"/>
              <a:t>– 12 viših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en-US" dirty="0"/>
              <a:t>božanstava, prema Eniju:</a:t>
            </a:r>
          </a:p>
          <a:p>
            <a:pPr lvl="1" eaLnBrk="1" hangingPunct="1">
              <a:defRPr/>
            </a:pPr>
            <a:r>
              <a:rPr lang="hr-HR" altLang="en-US" i="1" dirty="0"/>
              <a:t>Iuno, Vesta, Minerva, Ceres, Diana, Venus, Mars,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hr-HR" altLang="en-US" i="1" dirty="0"/>
              <a:t>	Mercurius, Iovis, Neptunus, Volcanus, Apollo</a:t>
            </a:r>
          </a:p>
          <a:p>
            <a:pPr eaLnBrk="1" hangingPunct="1">
              <a:defRPr/>
            </a:pPr>
            <a:r>
              <a:rPr lang="hr-HR" altLang="en-US" dirty="0"/>
              <a:t>Vrhovnu trijadu čine Jupiter, Junona i Minerva</a:t>
            </a:r>
          </a:p>
          <a:p>
            <a:pPr lvl="1" eaLnBrk="1" hangingPunct="1">
              <a:defRPr/>
            </a:pPr>
            <a:r>
              <a:rPr lang="hr-HR" altLang="en-US" dirty="0"/>
              <a:t>njima je Tarkvinije Oholi sagradio hram na Kapitoliju, posvećen 509.g.pr.Kr. (početak republike)</a:t>
            </a:r>
          </a:p>
          <a:p>
            <a:pPr eaLnBrk="1" hangingPunct="1">
              <a:defRPr/>
            </a:pPr>
            <a:r>
              <a:rPr lang="hr-HR" altLang="en-US" dirty="0"/>
              <a:t>Postoji još mnoštvo manjih / neolimpskih božanstava, demona i sl.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550" y="66675"/>
            <a:ext cx="60483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http://www.globalsecurity.org/military/world/spqr/images/spqr-jupiter-capitolinus.jpg</a:t>
            </a:r>
          </a:p>
        </p:txBody>
      </p:sp>
    </p:spTree>
  </p:cSld>
  <p:clrMapOvr>
    <a:masterClrMapping/>
  </p:clrMapOvr>
  <p:transition spd="slow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-28005"/>
            <a:ext cx="3349681" cy="446449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03350" y="284163"/>
            <a:ext cx="7462838" cy="984250"/>
          </a:xfrm>
        </p:spPr>
        <p:txBody>
          <a:bodyPr/>
          <a:lstStyle/>
          <a:p>
            <a:pPr eaLnBrk="1" hangingPunct="1"/>
            <a:r>
              <a:rPr lang="hr-HR" altLang="en-US"/>
              <a:t>Jupiter (</a:t>
            </a:r>
            <a:r>
              <a:rPr lang="hr-HR" altLang="en-US" i="1"/>
              <a:t>Iuppiter</a:t>
            </a:r>
            <a:r>
              <a:rPr lang="hr-HR" altLang="en-US"/>
              <a:t>)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808"/>
            <a:ext cx="8964612" cy="515719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Grčki Zeus, sin Saturna i Ope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Vrhovni bog, vladar neba i zemlje,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sz="2800" dirty="0"/>
              <a:t>zaštitnik svjetlosti i zakletve, prava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sz="2800" dirty="0"/>
              <a:t>i uspjeha pothvata;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Zaštitni mu je znak munja, biljka hrast, životinja orao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Ima razne nadimke za razne djelatnosti: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sz="2800" dirty="0"/>
              <a:t>	</a:t>
            </a:r>
            <a:r>
              <a:rPr lang="hr-HR" altLang="en-US" sz="2800" i="1" dirty="0"/>
              <a:t>Victor </a:t>
            </a:r>
            <a:r>
              <a:rPr lang="hr-HR" altLang="en-US" sz="2800" dirty="0"/>
              <a:t>(pobjednik)</a:t>
            </a:r>
            <a:r>
              <a:rPr lang="hr-HR" altLang="en-US" sz="2800" i="1" dirty="0"/>
              <a:t>, Pluvius </a:t>
            </a:r>
            <a:r>
              <a:rPr lang="hr-HR" altLang="en-US" sz="2800" dirty="0"/>
              <a:t>(kišonosac)</a:t>
            </a:r>
            <a:r>
              <a:rPr lang="hr-HR" altLang="en-US" sz="2800" i="1" dirty="0"/>
              <a:t>, Tonans </a:t>
            </a:r>
            <a:r>
              <a:rPr lang="hr-HR" altLang="en-US" sz="2800" dirty="0"/>
              <a:t>(gromovnik)</a:t>
            </a:r>
            <a:r>
              <a:rPr lang="hr-HR" altLang="en-US" sz="2800" i="1" dirty="0"/>
              <a:t>, Latiaris </a:t>
            </a:r>
            <a:r>
              <a:rPr lang="hr-HR" altLang="en-US" sz="2800" dirty="0"/>
              <a:t>(zaštitnik Lacija)</a:t>
            </a:r>
            <a:r>
              <a:rPr lang="hr-HR" altLang="en-US" sz="2800" i="1" dirty="0"/>
              <a:t>, Capitolinus – Optimus Maximus </a:t>
            </a:r>
            <a:r>
              <a:rPr lang="hr-HR" altLang="en-US" sz="2800" dirty="0"/>
              <a:t>(Kapitolijski – najbolji i najveći)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Imali su ga svi italski narodi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Posvećene su mu Ide i </a:t>
            </a:r>
            <a:r>
              <a:rPr lang="hr-HR" altLang="en-US" sz="2800" i="1" dirty="0"/>
              <a:t>Ludi Romani</a:t>
            </a:r>
            <a:r>
              <a:rPr lang="hr-HR" altLang="en-US" sz="2800" dirty="0"/>
              <a:t> (4. – 19. septembra)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2988" y="0"/>
            <a:ext cx="77057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http://en.wikipedia.org/wiki/Jupiter_(mythology)#mediaviewer/File:8646_-_St_Petersburg_-_Hermitage_-_Jupiter2.jpg</a:t>
            </a:r>
          </a:p>
        </p:txBody>
      </p:sp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-387424"/>
            <a:ext cx="3781805" cy="525879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258888" y="284163"/>
            <a:ext cx="7607300" cy="1057275"/>
          </a:xfrm>
        </p:spPr>
        <p:txBody>
          <a:bodyPr/>
          <a:lstStyle/>
          <a:p>
            <a:pPr eaLnBrk="1" hangingPunct="1"/>
            <a:r>
              <a:rPr lang="hr-HR" altLang="en-US"/>
              <a:t>Junona (</a:t>
            </a:r>
            <a:r>
              <a:rPr lang="hr-HR" altLang="en-US" i="1"/>
              <a:t>Iuno</a:t>
            </a:r>
            <a:r>
              <a:rPr lang="hr-HR" altLang="en-US"/>
              <a:t>)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204864"/>
            <a:ext cx="8580313" cy="4537249"/>
          </a:xfrm>
        </p:spPr>
        <p:txBody>
          <a:bodyPr/>
          <a:lstStyle/>
          <a:p>
            <a:pPr eaLnBrk="1" hangingPunct="1"/>
            <a:r>
              <a:rPr lang="hr-HR" altLang="en-US" sz="2800" dirty="0"/>
              <a:t>Grčka Hera, sestra i žena Jupiterova </a:t>
            </a:r>
          </a:p>
          <a:p>
            <a:pPr eaLnBrk="1" hangingPunct="1"/>
            <a:r>
              <a:rPr lang="hr-HR" altLang="en-US" sz="2800" dirty="0"/>
              <a:t>Božica je svjetlosti i mladoga mjeseca </a:t>
            </a:r>
          </a:p>
          <a:p>
            <a:pPr eaLnBrk="1" hangingPunct="1">
              <a:buFontTx/>
              <a:buNone/>
            </a:pPr>
            <a:r>
              <a:rPr lang="hr-HR" altLang="en-US" sz="2800" dirty="0"/>
              <a:t>(Kalende), zaštitnica je braka (junij) i </a:t>
            </a:r>
          </a:p>
          <a:p>
            <a:pPr eaLnBrk="1" hangingPunct="1">
              <a:buFontTx/>
              <a:buNone/>
            </a:pPr>
            <a:r>
              <a:rPr lang="hr-HR" altLang="en-US" sz="2800" dirty="0"/>
              <a:t>porođaja, gradova i tvrđava (</a:t>
            </a:r>
            <a:r>
              <a:rPr lang="hr-HR" altLang="en-US" sz="2800" i="1" dirty="0"/>
              <a:t>Moneta </a:t>
            </a:r>
          </a:p>
          <a:p>
            <a:pPr eaLnBrk="1" hangingPunct="1">
              <a:buFontTx/>
              <a:buNone/>
            </a:pPr>
            <a:r>
              <a:rPr lang="hr-HR" altLang="en-US" sz="2800" dirty="0"/>
              <a:t>na Kapitoliju)</a:t>
            </a:r>
          </a:p>
          <a:p>
            <a:pPr eaLnBrk="1" hangingPunct="1"/>
            <a:r>
              <a:rPr lang="hr-HR" altLang="en-US" sz="2800" dirty="0"/>
              <a:t>Njene su životinje paun i junica, a biljka ljiljan</a:t>
            </a:r>
          </a:p>
          <a:p>
            <a:pPr eaLnBrk="1" hangingPunct="1"/>
            <a:r>
              <a:rPr lang="hr-HR" altLang="en-US" sz="2800" dirty="0"/>
              <a:t>Nadimci su joj još: </a:t>
            </a:r>
            <a:r>
              <a:rPr lang="hr-HR" altLang="en-US" sz="2800" i="1" dirty="0"/>
              <a:t>Regina </a:t>
            </a:r>
            <a:r>
              <a:rPr lang="hr-HR" altLang="en-US" sz="2800" dirty="0"/>
              <a:t>(kraljica)</a:t>
            </a:r>
            <a:r>
              <a:rPr lang="hr-HR" altLang="en-US" sz="2800" i="1" dirty="0"/>
              <a:t>, Lucina </a:t>
            </a:r>
            <a:r>
              <a:rPr lang="hr-HR" altLang="en-US" sz="2800" dirty="0"/>
              <a:t>(svijetleća)</a:t>
            </a:r>
            <a:r>
              <a:rPr lang="hr-HR" altLang="en-US" sz="2800" i="1" dirty="0"/>
              <a:t>, Pronuba </a:t>
            </a:r>
            <a:r>
              <a:rPr lang="hr-HR" altLang="en-US" sz="2800" dirty="0"/>
              <a:t>(udavateljica)</a:t>
            </a:r>
            <a:endParaRPr lang="hr-HR" altLang="en-US" sz="2800" i="1" dirty="0"/>
          </a:p>
          <a:p>
            <a:pPr eaLnBrk="1" hangingPunct="1"/>
            <a:r>
              <a:rPr lang="hr-HR" altLang="en-US" sz="2800" dirty="0"/>
              <a:t>Glavna svetkovina </a:t>
            </a:r>
            <a:r>
              <a:rPr lang="hr-HR" altLang="en-US" sz="2800" i="1" dirty="0"/>
              <a:t>Matronalia </a:t>
            </a:r>
            <a:r>
              <a:rPr lang="hr-HR" altLang="en-US" sz="2800" dirty="0"/>
              <a:t>(1. mart)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2988" y="0"/>
            <a:ext cx="59055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http://en.wikipedia.org/wiki/Juno_(mythology)#mediaviewer/File:Juno_sospita_pushkin.jpg</a:t>
            </a:r>
          </a:p>
        </p:txBody>
      </p:sp>
    </p:spTree>
  </p:cSld>
  <p:clrMapOvr>
    <a:masterClrMapping/>
  </p:clrMapOvr>
  <p:transition spd="slow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303" y="-5226"/>
            <a:ext cx="2987824" cy="448173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93788" y="284163"/>
            <a:ext cx="7772400" cy="995362"/>
          </a:xfrm>
        </p:spPr>
        <p:txBody>
          <a:bodyPr/>
          <a:lstStyle/>
          <a:p>
            <a:pPr eaLnBrk="1" hangingPunct="1"/>
            <a:r>
              <a:rPr lang="hr-HR" altLang="en-US"/>
              <a:t>Minerva (</a:t>
            </a:r>
            <a:r>
              <a:rPr lang="hr-HR" altLang="en-US" i="1"/>
              <a:t>Minerva</a:t>
            </a:r>
            <a:r>
              <a:rPr lang="hr-HR" altLang="en-US"/>
              <a:t>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8748713" cy="50800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en-US" sz="2800" dirty="0"/>
              <a:t>Grčka Atena, kći Jupitera </a:t>
            </a:r>
          </a:p>
          <a:p>
            <a:pPr lvl="1" eaLnBrk="1" hangingPunct="1">
              <a:defRPr/>
            </a:pPr>
            <a:r>
              <a:rPr lang="hr-HR" altLang="en-US" sz="2400" dirty="0"/>
              <a:t>ime možda vezano s </a:t>
            </a:r>
            <a:r>
              <a:rPr lang="hr-HR" altLang="en-US" sz="2400" i="1" dirty="0"/>
              <a:t>mens </a:t>
            </a:r>
            <a:r>
              <a:rPr lang="hr-HR" altLang="en-US" sz="2400" dirty="0"/>
              <a:t>= um</a:t>
            </a:r>
          </a:p>
          <a:p>
            <a:pPr eaLnBrk="1" hangingPunct="1">
              <a:defRPr/>
            </a:pPr>
            <a:r>
              <a:rPr lang="hr-HR" altLang="en-US" sz="2800" dirty="0"/>
              <a:t>Božica je mudrosti, umijeća i znanosti</a:t>
            </a:r>
          </a:p>
          <a:p>
            <a:pPr eaLnBrk="1" hangingPunct="1">
              <a:defRPr/>
            </a:pPr>
            <a:r>
              <a:rPr lang="hr-HR" altLang="en-US" sz="2800" dirty="0"/>
              <a:t>Njezin kip Paladij donio je Eneja iz Troje;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en-US" sz="2800" dirty="0"/>
              <a:t>	čuvao se u Vestinom hramu</a:t>
            </a:r>
          </a:p>
          <a:p>
            <a:pPr eaLnBrk="1" hangingPunct="1">
              <a:defRPr/>
            </a:pPr>
            <a:r>
              <a:rPr lang="hr-HR" altLang="en-US" sz="2800" dirty="0"/>
              <a:t>Sveta joj je životinja sova, a biljka maslina</a:t>
            </a:r>
          </a:p>
          <a:p>
            <a:pPr eaLnBrk="1" hangingPunct="1">
              <a:defRPr/>
            </a:pPr>
            <a:r>
              <a:rPr lang="hr-HR" altLang="en-US" sz="2800" dirty="0"/>
              <a:t>Glavna svetkovina: </a:t>
            </a:r>
            <a:r>
              <a:rPr lang="hr-HR" altLang="en-US" sz="2800" i="1" dirty="0"/>
              <a:t>Quinquatrus </a:t>
            </a:r>
            <a:r>
              <a:rPr lang="hr-HR" altLang="en-US" sz="2800" dirty="0"/>
              <a:t>(Kvinkvatre; veće 19. marta, manje 19. junija) </a:t>
            </a:r>
          </a:p>
          <a:p>
            <a:pPr lvl="1" eaLnBrk="1" hangingPunct="1">
              <a:defRPr/>
            </a:pPr>
            <a:r>
              <a:rPr lang="hr-HR" altLang="en-US" sz="2400" dirty="0"/>
              <a:t>izvorno ratna svetkovina Marsove žene (Salijci, čišćenje)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2988" y="0"/>
            <a:ext cx="63373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http://upload.wikimedia.org/wikipedia/commons/1/14/Minerva-Roma_Louvre_Ma1056.jpg</a:t>
            </a:r>
          </a:p>
        </p:txBody>
      </p:sp>
    </p:spTree>
  </p:cSld>
  <p:clrMapOvr>
    <a:masterClrMapping/>
  </p:clrMapOvr>
  <p:transition spd="slow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-99392"/>
            <a:ext cx="2506760" cy="48751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331913" y="284163"/>
            <a:ext cx="7534275" cy="984250"/>
          </a:xfrm>
        </p:spPr>
        <p:txBody>
          <a:bodyPr/>
          <a:lstStyle/>
          <a:p>
            <a:pPr eaLnBrk="1" hangingPunct="1"/>
            <a:r>
              <a:rPr lang="hr-HR" altLang="en-US" dirty="0"/>
              <a:t>Mars (</a:t>
            </a:r>
            <a:r>
              <a:rPr lang="hr-HR" altLang="en-US" i="1" dirty="0"/>
              <a:t>Mars</a:t>
            </a:r>
            <a:r>
              <a:rPr lang="hr-HR" altLang="en-US" dirty="0"/>
              <a:t>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144000" cy="5084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Grčki Ares, sin Jupitera i Junone (ili samo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sz="2800" dirty="0"/>
              <a:t>	Junone pomoću trava)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S vestalkom Reom Silvijom otac Romula i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sz="2800" dirty="0"/>
              <a:t>	Rema, oženjen Belonom (Nerionom)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Izvorno </a:t>
            </a:r>
            <a:r>
              <a:rPr lang="hr-HR" altLang="en-US" sz="2800" i="1" dirty="0"/>
              <a:t>Mavors</a:t>
            </a:r>
            <a:r>
              <a:rPr lang="hr-HR" altLang="en-US" sz="2800" dirty="0"/>
              <a:t>, italski bog šuma i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sz="2800" dirty="0"/>
              <a:t>	poljoprivrednika te rata (~ Kvirin),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sz="2800" dirty="0"/>
              <a:t>	od Augusta se naziva i </a:t>
            </a:r>
            <a:r>
              <a:rPr lang="hr-HR" altLang="en-US" sz="2800" i="1" dirty="0"/>
              <a:t>Ultor </a:t>
            </a:r>
            <a:r>
              <a:rPr lang="hr-HR" altLang="en-US" sz="2800" dirty="0"/>
              <a:t>(osvetnik)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Sveti su mu konj i vuk, od biljaka smokva i drijen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Njegov sveti štit (</a:t>
            </a:r>
            <a:r>
              <a:rPr lang="hr-HR" altLang="en-US" sz="2800" i="1" dirty="0"/>
              <a:t>ancile</a:t>
            </a:r>
            <a:r>
              <a:rPr lang="hr-HR" altLang="en-US" sz="2800" dirty="0"/>
              <a:t>) koji je pao s neba čuvao je </a:t>
            </a:r>
            <a:r>
              <a:rPr lang="hr-HR" altLang="en-US" sz="2800" i="1" dirty="0"/>
              <a:t>pontifex maximus</a:t>
            </a:r>
            <a:r>
              <a:rPr lang="hr-HR" altLang="en-US" sz="2800" dirty="0"/>
              <a:t>, i s njim su plesali Salijci u svetom mu mjesecu martu te oko 15. oktobra</a:t>
            </a:r>
            <a:endParaRPr lang="hr-HR" altLang="en-US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042988" y="0"/>
            <a:ext cx="49958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http://commons.wikimedia.org/wiki/File:Mars_Pyrrhus_cropped.jpg</a:t>
            </a:r>
          </a:p>
        </p:txBody>
      </p:sp>
    </p:spTree>
  </p:cSld>
  <p:clrMapOvr>
    <a:masterClrMapping/>
  </p:clrMapOvr>
  <p:transition spd="slow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258888" y="284163"/>
            <a:ext cx="7607300" cy="984250"/>
          </a:xfrm>
        </p:spPr>
        <p:txBody>
          <a:bodyPr/>
          <a:lstStyle/>
          <a:p>
            <a:pPr eaLnBrk="1" hangingPunct="1"/>
            <a:r>
              <a:rPr lang="hr-HR" altLang="en-US"/>
              <a:t>Venera (</a:t>
            </a:r>
            <a:r>
              <a:rPr lang="hr-HR" altLang="en-US" i="1"/>
              <a:t>Venus</a:t>
            </a:r>
            <a:r>
              <a:rPr lang="hr-HR" altLang="en-US"/>
              <a:t>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348880"/>
            <a:ext cx="9036496" cy="432973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Grčka Afrodita, kći Jupitera i Dione (?),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sz="2800" dirty="0"/>
              <a:t>žena Vulkanova, majka Amora / Kupidona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sz="2800" dirty="0"/>
              <a:t>i Eneje, začetnica roda Julijevaca (</a:t>
            </a:r>
            <a:r>
              <a:rPr lang="hr-HR" altLang="en-US" sz="2800" i="1" dirty="0"/>
              <a:t>Genetrix</a:t>
            </a:r>
            <a:r>
              <a:rPr lang="hr-HR" altLang="en-US" sz="2800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Božica proljeća, ljubavi i ljepote (izvorno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sz="2800" dirty="0"/>
              <a:t>	vrtova)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Svete su joj biljke mirta, ruža, jabuka i mak,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sz="2800" dirty="0"/>
              <a:t>	od životinja labud, vrabac i grlica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/>
              <a:t>Posvećen joj je mjesec april i hram na planini Erik na Siciliji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2988" y="11113"/>
            <a:ext cx="58324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http://www.art-prints-on-demand.com/kunst/callimachus/venus_genitrix_roman_hi.jpg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-117095"/>
            <a:ext cx="3317903" cy="580264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0"/>
            <a:ext cx="26400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331913" y="284163"/>
            <a:ext cx="7534275" cy="1057275"/>
          </a:xfrm>
        </p:spPr>
        <p:txBody>
          <a:bodyPr/>
          <a:lstStyle/>
          <a:p>
            <a:pPr eaLnBrk="1" hangingPunct="1"/>
            <a:r>
              <a:rPr lang="hr-HR" altLang="en-US"/>
              <a:t>Dijana (</a:t>
            </a:r>
            <a:r>
              <a:rPr lang="hr-HR" altLang="en-US" i="1"/>
              <a:t>Diana</a:t>
            </a:r>
            <a:r>
              <a:rPr lang="hr-HR" altLang="en-US"/>
              <a:t>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9138"/>
            <a:ext cx="8856662" cy="48688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sz="2800" dirty="0"/>
              <a:t>Grčka Artemida, kći Jupitera i Latone,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en-US" sz="2800" dirty="0"/>
              <a:t>	blizanka Apolonova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dirty="0"/>
              <a:t>Izvorno latinska i sabinska božica svjetlosti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en-US" sz="2800" dirty="0"/>
              <a:t>	i lakog porođaja (</a:t>
            </a:r>
            <a:r>
              <a:rPr lang="hr-HR" altLang="en-US" sz="2800" i="1" dirty="0"/>
              <a:t>Lucina, Ilithyia</a:t>
            </a:r>
            <a:r>
              <a:rPr lang="hr-HR" altLang="en-US" sz="2800" dirty="0"/>
              <a:t>);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en-US" sz="2800" dirty="0"/>
              <a:t>	kasnije mjeseca i lova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dirty="0"/>
              <a:t>zaštitnica robova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dirty="0"/>
              <a:t>Njena je životinja košuta, a biljka orah i naranča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dirty="0"/>
              <a:t>Imala je hram na Aventinu koji je osnovao kralj Servije Tulije, u koji ne smiju muškarci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dirty="0"/>
              <a:t>Ne smije je se vidjeti golu ( &gt; smrt)</a:t>
            </a:r>
          </a:p>
        </p:txBody>
      </p:sp>
    </p:spTree>
  </p:cSld>
  <p:clrMapOvr>
    <a:masterClrMapping/>
  </p:clrMapOvr>
  <p:transition spd="slow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1698" y="16852"/>
            <a:ext cx="3333750" cy="30956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258888" y="284163"/>
            <a:ext cx="7607300" cy="1057275"/>
          </a:xfrm>
        </p:spPr>
        <p:txBody>
          <a:bodyPr/>
          <a:lstStyle/>
          <a:p>
            <a:pPr eaLnBrk="1" hangingPunct="1"/>
            <a:r>
              <a:rPr lang="hr-HR" altLang="en-US"/>
              <a:t>Apolon (</a:t>
            </a:r>
            <a:r>
              <a:rPr lang="hr-HR" altLang="en-US" i="1"/>
              <a:t>Apollo</a:t>
            </a:r>
            <a:r>
              <a:rPr lang="hr-HR" altLang="en-US"/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060575"/>
            <a:ext cx="8856662" cy="4492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/>
              <a:t>Potpuno uvezen iz Grčke u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en-US" dirty="0"/>
              <a:t>vrijeme Tarkvinija Oholog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/>
              <a:t>Sin Jupitera i Latone, blizanac Dijane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/>
              <a:t>Bog liječenja i očišćenja za sva tjelesna i duševna okaljanja; inače i bog sunca (Feb, </a:t>
            </a:r>
            <a:r>
              <a:rPr lang="hr-HR" altLang="en-US" i="1" dirty="0"/>
              <a:t>Phoebus</a:t>
            </a:r>
            <a:r>
              <a:rPr lang="hr-HR" altLang="en-US" dirty="0"/>
              <a:t>) i umjetnosti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/>
              <a:t>Sveta mu je biljka lovor, a životinja gavran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/>
              <a:t>Posvećene su mu </a:t>
            </a:r>
            <a:r>
              <a:rPr lang="hr-HR" altLang="en-US" i="1" dirty="0"/>
              <a:t>ludi Apollinares </a:t>
            </a:r>
            <a:r>
              <a:rPr lang="hr-HR" altLang="en-US" dirty="0"/>
              <a:t>(13. jula)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en-US" dirty="0"/>
              <a:t>posebno ga je štovao August (hram na Palatinu)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2988" y="17463"/>
            <a:ext cx="47593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http://www.vroma.org/images/mcmanus_images/apollocitharoede2.jpg</a:t>
            </a:r>
          </a:p>
        </p:txBody>
      </p:sp>
    </p:spTree>
  </p:cSld>
  <p:clrMapOvr>
    <a:masterClrMapping/>
  </p:clrMapOvr>
  <p:transition spd="slow">
    <p:diamond/>
  </p:transition>
</p:sld>
</file>

<file path=ppt/theme/theme1.xml><?xml version="1.0" encoding="utf-8"?>
<a:theme xmlns:a="http://schemas.openxmlformats.org/drawingml/2006/main" name="Ricepaper">
  <a:themeElements>
    <a:clrScheme name="Ricepaper 2">
      <a:dk1>
        <a:srgbClr val="00264C"/>
      </a:dk1>
      <a:lt1>
        <a:srgbClr val="FFFFE9"/>
      </a:lt1>
      <a:dk2>
        <a:srgbClr val="333333"/>
      </a:dk2>
      <a:lt2>
        <a:srgbClr val="333333"/>
      </a:lt2>
      <a:accent1>
        <a:srgbClr val="78C0B2"/>
      </a:accent1>
      <a:accent2>
        <a:srgbClr val="262D4C"/>
      </a:accent2>
      <a:accent3>
        <a:srgbClr val="FFFFF2"/>
      </a:accent3>
      <a:accent4>
        <a:srgbClr val="001F40"/>
      </a:accent4>
      <a:accent5>
        <a:srgbClr val="BEDCD5"/>
      </a:accent5>
      <a:accent6>
        <a:srgbClr val="212844"/>
      </a:accent6>
      <a:hlink>
        <a:srgbClr val="598BBD"/>
      </a:hlink>
      <a:folHlink>
        <a:srgbClr val="4D4D4D"/>
      </a:folHlink>
    </a:clrScheme>
    <a:fontScheme name="Ricepaper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Designs\Ricepaper.pot</Template>
  <TotalTime>654</TotalTime>
  <Words>1684</Words>
  <Application>Microsoft Office PowerPoint</Application>
  <PresentationFormat>On-screen Show (4:3)</PresentationFormat>
  <Paragraphs>189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Wingdings</vt:lpstr>
      <vt:lpstr>Ricepaper</vt:lpstr>
      <vt:lpstr>RIMSKI BOGOVI</vt:lpstr>
      <vt:lpstr>Podjela</vt:lpstr>
      <vt:lpstr>Jupiter (Iuppiter) </vt:lpstr>
      <vt:lpstr>Junona (Iuno) </vt:lpstr>
      <vt:lpstr>Minerva (Minerva)</vt:lpstr>
      <vt:lpstr>Mars (Mars)</vt:lpstr>
      <vt:lpstr>Venera (Venus)</vt:lpstr>
      <vt:lpstr>Dijana (Diana)</vt:lpstr>
      <vt:lpstr>Apolon (Apollo)</vt:lpstr>
      <vt:lpstr>Vesta (Vesta)</vt:lpstr>
      <vt:lpstr>Cerera (Ceres)</vt:lpstr>
      <vt:lpstr>Merkur (Mercurius)</vt:lpstr>
      <vt:lpstr>Vulkan (Vulcanus)</vt:lpstr>
      <vt:lpstr>Neptun (Neptunus)</vt:lpstr>
      <vt:lpstr>Pluton (Pluto)</vt:lpstr>
      <vt:lpstr>Janus (Ianus)</vt:lpstr>
      <vt:lpstr>Faun (Faunus)</vt:lpstr>
      <vt:lpstr>Ostali</vt:lpstr>
      <vt:lpstr>Demoni</vt:lpstr>
    </vt:vector>
  </TitlesOfParts>
  <Company>HIZP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RIMSKI BOGOVI</dc:title>
  <dc:creator>Maja Matasović</dc:creator>
  <cp:lastModifiedBy>mrmat</cp:lastModifiedBy>
  <cp:revision>36</cp:revision>
  <dcterms:created xsi:type="dcterms:W3CDTF">2007-01-16T17:58:36Z</dcterms:created>
  <dcterms:modified xsi:type="dcterms:W3CDTF">2023-01-25T12:34:01Z</dcterms:modified>
</cp:coreProperties>
</file>