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84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9F41B-AA34-4AF0-89FA-38B39D66DB4C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49A3C-F71B-49FE-AFC6-8CB13C93AE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626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49A3C-F71B-49FE-AFC6-8CB13C93AE6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368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52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040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17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998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87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182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837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651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69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572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937775-7932-4B8B-8C1E-97B60F97A6E2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783925-D9A8-40A1-A933-312B312E6786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294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EADB5-DBD9-B655-BB56-DD1ACFC4B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4782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33922-AE0C-F006-90FA-9A766A2B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23" y="-1"/>
            <a:ext cx="3520992" cy="685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9970A5-769E-B35C-DE88-0AC633A0B86B}"/>
              </a:ext>
            </a:extLst>
          </p:cNvPr>
          <p:cNvSpPr txBox="1"/>
          <p:nvPr/>
        </p:nvSpPr>
        <p:spPr>
          <a:xfrm>
            <a:off x="-1" y="5750003"/>
            <a:ext cx="3032449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Kolegij: Hrvatska politička povijest</a:t>
            </a:r>
          </a:p>
          <a:p>
            <a:r>
              <a:rPr lang="hr-HR" sz="11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Izvođač: doc. dr. sc. Danijel Jurković</a:t>
            </a:r>
          </a:p>
          <a:p>
            <a:r>
              <a:rPr lang="hr-HR" sz="11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Studentica: Kristina Vorih</a:t>
            </a:r>
          </a:p>
          <a:p>
            <a:r>
              <a:rPr lang="hr-HR" sz="11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Ustanova: Fakultet hrvatskih studija Sveučilišta u Zagrebu</a:t>
            </a:r>
          </a:p>
          <a:p>
            <a:r>
              <a:rPr lang="hr-HR" sz="11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Datum: 28. travnja 2026.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1B0BBB-F4DD-32DD-E8C0-B8006DFB1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15" y="-1"/>
            <a:ext cx="4347824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835184-2D46-19BF-5C16-E97B271E2EDD}"/>
              </a:ext>
            </a:extLst>
          </p:cNvPr>
          <p:cNvSpPr txBox="1"/>
          <p:nvPr/>
        </p:nvSpPr>
        <p:spPr>
          <a:xfrm>
            <a:off x="4347823" y="2500603"/>
            <a:ext cx="352099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Braća Radić i HSS</a:t>
            </a:r>
          </a:p>
        </p:txBody>
      </p:sp>
    </p:spTree>
    <p:extLst>
      <p:ext uri="{BB962C8B-B14F-4D97-AF65-F5344CB8AC3E}">
        <p14:creationId xmlns:p14="http://schemas.microsoft.com/office/powerpoint/2010/main" val="37925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E47CB-2E46-024A-713B-8225A516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latin typeface="Tw Cen MT Condensed Extra Bold" panose="020B0803020202020204" pitchFamily="34" charset="0"/>
              </a:rPr>
              <a:t>Atentat i smrt</a:t>
            </a:r>
            <a:br>
              <a:rPr lang="hr-HR" dirty="0"/>
            </a:br>
            <a:endParaRPr lang="hr-H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9FB3BB-DE33-0561-D9F4-87B9DF66A778}"/>
              </a:ext>
            </a:extLst>
          </p:cNvPr>
          <p:cNvSpPr txBox="1"/>
          <p:nvPr/>
        </p:nvSpPr>
        <p:spPr>
          <a:xfrm>
            <a:off x="1036320" y="1967061"/>
            <a:ext cx="474928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20. lipnja 1928. – atentat u Beogradu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počinitelj: Puniša Račić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razlog: politički sukobi i napetosti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ubijeni:Pavle Radić i Đuro Basariček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ranjeni:Stjepan Radić (umire 8. kolovoza 1928.) Ivan Pernar, Ivan Granđa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sprovod: 12. kolovoza 1928., Zagreb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Tw Cen MT Condensed Extra Bold" panose="020B0803020202020204" pitchFamily="34" charset="0"/>
              </a:rPr>
              <a:t>nasljednik: Vladko Maček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latin typeface="Tw Cen MT Condensed Extra Bold" panose="020B08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EF171F-4161-F3CC-7F9B-D0622DBCB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23" y="1737359"/>
            <a:ext cx="6484155" cy="4220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5EC435-705B-DC34-3D1A-344B8056641E}"/>
              </a:ext>
            </a:extLst>
          </p:cNvPr>
          <p:cNvSpPr txBox="1"/>
          <p:nvPr/>
        </p:nvSpPr>
        <p:spPr>
          <a:xfrm>
            <a:off x="6853645" y="5957570"/>
            <a:ext cx="3508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u Kraljevini SHS</a:t>
            </a:r>
          </a:p>
        </p:txBody>
      </p:sp>
    </p:spTree>
    <p:extLst>
      <p:ext uri="{BB962C8B-B14F-4D97-AF65-F5344CB8AC3E}">
        <p14:creationId xmlns:p14="http://schemas.microsoft.com/office/powerpoint/2010/main" val="3400390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2447FE36-5506-7413-AE14-1E1B965220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75" y="105590"/>
            <a:ext cx="4073387" cy="598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BE34D52-C9D3-280D-809D-44E33B323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1" y="725705"/>
            <a:ext cx="6324946" cy="3765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A6426C-5C2B-D656-30F0-DCC6B91720D1}"/>
              </a:ext>
            </a:extLst>
          </p:cNvPr>
          <p:cNvSpPr txBox="1"/>
          <p:nvPr/>
        </p:nvSpPr>
        <p:spPr>
          <a:xfrm>
            <a:off x="914400" y="448706"/>
            <a:ext cx="430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u Kraljevini SHS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455A3B-31D1-E9E0-093A-F4976A68CF66}"/>
              </a:ext>
            </a:extLst>
          </p:cNvPr>
          <p:cNvSpPr txBox="1"/>
          <p:nvPr/>
        </p:nvSpPr>
        <p:spPr>
          <a:xfrm>
            <a:off x="6981825" y="6086475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HSS u borbi za samostalnost str 292.</a:t>
            </a:r>
          </a:p>
        </p:txBody>
      </p:sp>
    </p:spTree>
    <p:extLst>
      <p:ext uri="{BB962C8B-B14F-4D97-AF65-F5344CB8AC3E}">
        <p14:creationId xmlns:p14="http://schemas.microsoft.com/office/powerpoint/2010/main" val="31807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64C94B-7B9A-2083-E688-8FE62D78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3303"/>
            <a:ext cx="10058400" cy="1450757"/>
          </a:xfrm>
        </p:spPr>
        <p:txBody>
          <a:bodyPr/>
          <a:lstStyle/>
          <a:p>
            <a:pPr algn="ctr"/>
            <a:r>
              <a:rPr lang="hr-HR" dirty="0">
                <a:latin typeface="Tw Cen MT Condensed Extra Bold" panose="020B0803020202020204" pitchFamily="34" charset="0"/>
              </a:rPr>
              <a:t>Zaključak</a:t>
            </a:r>
            <a:br>
              <a:rPr lang="hr-HR" dirty="0"/>
            </a:br>
            <a:endParaRPr lang="hr-H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2DD0C-D532-B701-4612-1743A5365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braća Radić – ključ hrvatske politike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HSS – politički glas seljaštva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dugoročni utjecaj na hrvatsku povijest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latin typeface="Tw Cen MT Condensed Extra Bold" panose="020B08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B4E4E-F69B-1AA3-9D28-CB43EB285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42" y="190500"/>
            <a:ext cx="1450757" cy="1450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4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8452-9104-1BEA-AD28-682DAFD72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Tw Cen MT Condensed Extra Bold" panose="020B0803020202020204" pitchFamily="34" charset="0"/>
              </a:rPr>
              <a:t>Literatura: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5F2A1-758A-6A5A-B518-F74F6BADC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Valentić, Mirko (ur. et al.), </a:t>
            </a:r>
            <a:r>
              <a:rPr lang="hr-HR" i="1" dirty="0">
                <a:latin typeface="Tw Cen MT Condensed Extra Bold" panose="020B0803020202020204" pitchFamily="34" charset="0"/>
              </a:rPr>
              <a:t>Povijest Hrvata: Od kraja 15. st. do kraja Prvoga svjetskog rata</a:t>
            </a:r>
            <a:r>
              <a:rPr lang="hr-HR" dirty="0">
                <a:latin typeface="Tw Cen MT Condensed Extra Bold" panose="020B0803020202020204" pitchFamily="34" charset="0"/>
              </a:rPr>
              <a:t>, Zagreb, Školska knjiga, 2005.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Perić, Ivo( ur. et al.), </a:t>
            </a:r>
            <a:r>
              <a:rPr lang="hr-HR" i="1" dirty="0">
                <a:latin typeface="Tw Cen MT Condensed Extra Bold" panose="020B0803020202020204" pitchFamily="34" charset="0"/>
              </a:rPr>
              <a:t>Povijest Hrvata 3: od 1918. do danas,</a:t>
            </a:r>
            <a:r>
              <a:rPr lang="hr-HR" dirty="0">
                <a:latin typeface="Tw Cen MT Condensed Extra Bold" panose="020B0803020202020204" pitchFamily="34" charset="0"/>
              </a:rPr>
              <a:t> Zagreb, Školska knjiga, 2007.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Lukić, Zorislav, </a:t>
            </a:r>
            <a:r>
              <a:rPr lang="hr-HR" i="1" dirty="0">
                <a:latin typeface="Tw Cen MT Condensed Extra Bold" panose="020B0803020202020204" pitchFamily="34" charset="0"/>
              </a:rPr>
              <a:t>Hrvatska seljačka stranka u borbi za hrvatsku samostalnost do 1941</a:t>
            </a:r>
            <a:r>
              <a:rPr lang="hr-HR" dirty="0">
                <a:latin typeface="Tw Cen MT Condensed Extra Bold" panose="020B0803020202020204" pitchFamily="34" charset="0"/>
              </a:rPr>
              <a:t>., Zagreb, Matica Hrvatska, 2021.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Janjatović, Bosiljka, </a:t>
            </a:r>
            <a:r>
              <a:rPr lang="hr-HR" i="1" dirty="0">
                <a:latin typeface="Tw Cen MT Condensed Extra Bold" panose="020B0803020202020204" pitchFamily="34" charset="0"/>
              </a:rPr>
              <a:t>Stjepan Radić: progoni, zatvori, suđenja, ubojstvo (1889.–1928.</a:t>
            </a:r>
            <a:r>
              <a:rPr lang="hr-HR" dirty="0">
                <a:latin typeface="Tw Cen MT Condensed Extra Bold" panose="020B0803020202020204" pitchFamily="34" charset="0"/>
              </a:rPr>
              <a:t>), Zagreb, Dom i svijet, 2003.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Perić, Ivo, </a:t>
            </a:r>
            <a:r>
              <a:rPr lang="hr-HR" i="1" dirty="0">
                <a:latin typeface="Tw Cen MT Condensed Extra Bold" panose="020B0803020202020204" pitchFamily="34" charset="0"/>
              </a:rPr>
              <a:t>Stjepan Radić (1871.–1928.), </a:t>
            </a:r>
            <a:r>
              <a:rPr lang="hr-HR" dirty="0">
                <a:latin typeface="Tw Cen MT Condensed Extra Bold" panose="020B0803020202020204" pitchFamily="34" charset="0"/>
              </a:rPr>
              <a:t>Zagreb, Dom i svijet, 2003.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Mužić, Ivan, </a:t>
            </a:r>
            <a:r>
              <a:rPr lang="hr-HR" i="1" dirty="0">
                <a:latin typeface="Tw Cen MT Condensed Extra Bold" panose="020B0803020202020204" pitchFamily="34" charset="0"/>
              </a:rPr>
              <a:t>Stjepan Radić u Kraljevini Srba, Hrvata i Slovenaca</a:t>
            </a:r>
            <a:r>
              <a:rPr lang="hr-HR" dirty="0">
                <a:latin typeface="Tw Cen MT Condensed Extra Bold" panose="020B0803020202020204" pitchFamily="34" charset="0"/>
              </a:rPr>
              <a:t>, Zagreb, Nakladni zavod Matice Hrvatske, 1988.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Kolar, Mira (2020.), “Antun i Stjepan Radić – kulturno-politički suradnici”, Pilar : časopis za društvene i humanističke studije br.29(1)-30(2) https://hrcak.srce.hr/file/383355- pristup ostvaren 25. 04. 2026.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Tw Cen MT Condensed Extra Bold" panose="020B0803020202020204" pitchFamily="34" charset="0"/>
              </a:rPr>
              <a:t> HR- HDA- 1451 Hrvatska seljačka stranka, kutija br. 1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4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FC2B-ABAF-898D-8015-A5FC22C65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Tw Cen MT Condensed Extra Bold" panose="020B0803020202020204" pitchFamily="34" charset="0"/>
              </a:rPr>
              <a:t>Sadržaj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4F5B37-FA7B-9269-A0D8-52DA973F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706" y="1845734"/>
            <a:ext cx="10147974" cy="440577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Antun Radić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Stjepan Radić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Osnivanje stranke i politički uspon (1904. – 1918.)</a:t>
            </a:r>
          </a:p>
          <a:p>
            <a:pPr marL="457200" indent="-457200">
              <a:buFont typeface="+mj-lt"/>
              <a:buAutoNum type="arabicPeriod"/>
            </a:pPr>
            <a:r>
              <a:rPr lang="nn-NO" dirty="0">
                <a:latin typeface="Tw Cen MT Condensed Extra Bold" panose="020B0803020202020204" pitchFamily="34" charset="0"/>
              </a:rPr>
              <a:t>Razdoblje nakon Prvog svjetskog rata (1918. – 1920.)</a:t>
            </a:r>
            <a:endParaRPr lang="hr-HR" dirty="0">
              <a:latin typeface="Tw Cen MT Condensed Extra Bold" panose="020B08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latin typeface="Tw Cen MT Condensed Extra Bold" panose="020B0803020202020204" pitchFamily="34" charset="0"/>
              </a:rPr>
              <a:t>Progoni, zatvori i politička borba (1920. – 1925.)</a:t>
            </a:r>
            <a:endParaRPr lang="hr-HR" dirty="0">
              <a:latin typeface="Tw Cen MT Condensed Extra Bold" panose="020B08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Političke aktivnosti (1920. – 1925.)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Tw Cen MT Condensed Extra Bold" panose="020B0803020202020204" pitchFamily="34" charset="0"/>
              </a:rPr>
              <a:t>Povratak u opoziciju i rast napetosti (1925. – 1928.)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Atentat i smrt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Zaključak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latin typeface="Tw Cen MT Condensed Extra Bold" panose="020B0803020202020204" pitchFamily="34" charset="0"/>
              </a:rPr>
              <a:t>Literatura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A35CD-9D08-7345-EA5B-4112C3171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79" y="606490"/>
            <a:ext cx="1386055" cy="1845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90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D92BB5-A5ED-A1DB-E083-48C04F35F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14" y="326571"/>
            <a:ext cx="2556588" cy="1576874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Tw Cen MT Condensed Extra Bold" panose="020B0803020202020204" pitchFamily="34" charset="0"/>
              </a:rPr>
              <a:t>Antun Radić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A1D4384-762A-9058-CA75-F58632234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2" y="1903445"/>
            <a:ext cx="2881388" cy="413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B7F39-A204-0D68-51AD-81AF42D7E70F}"/>
              </a:ext>
            </a:extLst>
          </p:cNvPr>
          <p:cNvSpPr txBox="1"/>
          <p:nvPr/>
        </p:nvSpPr>
        <p:spPr>
          <a:xfrm>
            <a:off x="923731" y="6042167"/>
            <a:ext cx="2461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Povijest Hrvata 2- str 555.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42422-2DEF-6541-4777-89DF8C8B5344}"/>
              </a:ext>
            </a:extLst>
          </p:cNvPr>
          <p:cNvSpPr txBox="1"/>
          <p:nvPr/>
        </p:nvSpPr>
        <p:spPr>
          <a:xfrm>
            <a:off x="4147377" y="1664482"/>
            <a:ext cx="4730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rođen 11. lipnja 1868., Desno Trebarjevo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umro 10. veljače 1919., Zagreb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etnolog, književnik, političar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studij u Zagrebu i Beču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časopis Dom (1899.–1904.)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F068DC-C177-CD0D-168C-B5D02FC4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54" y="510911"/>
            <a:ext cx="3688243" cy="5423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FFA6CD-3D7B-3364-3D95-893813A64123}"/>
              </a:ext>
            </a:extLst>
          </p:cNvPr>
          <p:cNvSpPr txBox="1"/>
          <p:nvPr/>
        </p:nvSpPr>
        <p:spPr>
          <a:xfrm>
            <a:off x="8806600" y="6042166"/>
            <a:ext cx="309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Povijest Hrvata 2- str 572.</a:t>
            </a:r>
          </a:p>
        </p:txBody>
      </p:sp>
    </p:spTree>
    <p:extLst>
      <p:ext uri="{BB962C8B-B14F-4D97-AF65-F5344CB8AC3E}">
        <p14:creationId xmlns:p14="http://schemas.microsoft.com/office/powerpoint/2010/main" val="996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8823-6D5B-0E0E-3146-0B11A87E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7" y="267787"/>
            <a:ext cx="2939143" cy="1505029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Tw Cen MT Condensed Extra Bold" panose="020B0803020202020204" pitchFamily="34" charset="0"/>
              </a:rPr>
              <a:t>Stjepan Radić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11F25A-3843-F27F-CBB6-FC5C5F2F4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2" y="1772816"/>
            <a:ext cx="2664218" cy="4144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AEC5F-15A5-3D6F-C8CB-11FC0D613309}"/>
              </a:ext>
            </a:extLst>
          </p:cNvPr>
          <p:cNvSpPr txBox="1"/>
          <p:nvPr/>
        </p:nvSpPr>
        <p:spPr>
          <a:xfrm>
            <a:off x="1050177" y="5982469"/>
            <a:ext cx="219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u Kraljevini SHS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28ED4-9A8E-ACF1-B4D2-8773AC40DC05}"/>
              </a:ext>
            </a:extLst>
          </p:cNvPr>
          <p:cNvSpPr txBox="1"/>
          <p:nvPr/>
        </p:nvSpPr>
        <p:spPr>
          <a:xfrm>
            <a:off x="4166928" y="876167"/>
            <a:ext cx="4907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rođen 11. lipnja 1871., Desno Trebarjevo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umro 8. kolovoza 1928., Zagreb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političar, vođa HSS-a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studij: Zagreb, Prag, Pariz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prvi hrvatski diplomirani politolog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357102-283D-B714-A7D3-D58729EC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28" y="3300578"/>
            <a:ext cx="4399375" cy="2871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84F4C-0E00-CA23-0732-8C420BB48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09" y="1443327"/>
            <a:ext cx="2848894" cy="465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ED3562-FCF6-6C23-2998-5AC323508C5E}"/>
              </a:ext>
            </a:extLst>
          </p:cNvPr>
          <p:cNvSpPr txBox="1"/>
          <p:nvPr/>
        </p:nvSpPr>
        <p:spPr>
          <a:xfrm>
            <a:off x="4436523" y="6172000"/>
            <a:ext cx="3536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1871.-1928. str 125.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4DF08-A970-E117-0AEE-BEAD8C48EE08}"/>
              </a:ext>
            </a:extLst>
          </p:cNvPr>
          <p:cNvSpPr txBox="1"/>
          <p:nvPr/>
        </p:nvSpPr>
        <p:spPr>
          <a:xfrm>
            <a:off x="9069355" y="6172000"/>
            <a:ext cx="2556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u Kraljevini SHS</a:t>
            </a:r>
          </a:p>
        </p:txBody>
      </p:sp>
    </p:spTree>
    <p:extLst>
      <p:ext uri="{BB962C8B-B14F-4D97-AF65-F5344CB8AC3E}">
        <p14:creationId xmlns:p14="http://schemas.microsoft.com/office/powerpoint/2010/main" val="33293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1E0B-2D02-9596-3C7A-118D5DE2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98008"/>
            <a:ext cx="3200400" cy="2286000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Tw Cen MT Condensed Extra Bold" panose="020B0803020202020204" pitchFamily="34" charset="0"/>
              </a:rPr>
              <a:t>Osnivanje stranke i politički uspon (1904. – 1918.)</a:t>
            </a:r>
            <a:br>
              <a:rPr lang="hr-HR" dirty="0"/>
            </a:b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9F171F-9201-600C-E91A-CB5E6174A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53" y="692411"/>
            <a:ext cx="3628933" cy="538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8CAB7-F4FB-1124-C153-06B8EA483876}"/>
              </a:ext>
            </a:extLst>
          </p:cNvPr>
          <p:cNvSpPr txBox="1"/>
          <p:nvPr/>
        </p:nvSpPr>
        <p:spPr>
          <a:xfrm>
            <a:off x="8347582" y="6165589"/>
            <a:ext cx="305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HR- HDA- 1451-HSS-kutija br.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D84FA-6D7D-594B-B980-C64A2BF65BCA}"/>
              </a:ext>
            </a:extLst>
          </p:cNvPr>
          <p:cNvSpPr txBox="1"/>
          <p:nvPr/>
        </p:nvSpPr>
        <p:spPr>
          <a:xfrm>
            <a:off x="4357397" y="2090172"/>
            <a:ext cx="3778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22. prosinca 1904. – osnutak HPSS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cilj: politička prava seljaka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djelovanje u Austro-Ugarskoj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borba protiv mađarizacije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jačanje nacionalne svijesti</a:t>
            </a:r>
          </a:p>
        </p:txBody>
      </p:sp>
    </p:spTree>
    <p:extLst>
      <p:ext uri="{BB962C8B-B14F-4D97-AF65-F5344CB8AC3E}">
        <p14:creationId xmlns:p14="http://schemas.microsoft.com/office/powerpoint/2010/main" val="15672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B3C0-E0F4-F710-0C96-E07A1949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n-NO" dirty="0">
                <a:latin typeface="Tw Cen MT Condensed Extra Bold" panose="020B0803020202020204" pitchFamily="34" charset="0"/>
              </a:rPr>
              <a:t>Razdoblje nakon Prvog svjetskog rata (1918. – 1920.)</a:t>
            </a:r>
            <a:br>
              <a:rPr lang="nn-NO" dirty="0"/>
            </a:b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B5198C-D8E4-8065-7471-35D12AF6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" y="2562188"/>
            <a:ext cx="3963270" cy="283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63B722-CF46-88FE-7150-36D5655FB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717243"/>
            <a:ext cx="3684375" cy="5217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4E3012-D0B4-D1EF-1D88-8A44C4DA6EC3}"/>
              </a:ext>
            </a:extLst>
          </p:cNvPr>
          <p:cNvSpPr txBox="1"/>
          <p:nvPr/>
        </p:nvSpPr>
        <p:spPr>
          <a:xfrm>
            <a:off x="4229006" y="2211355"/>
            <a:ext cx="40285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raspad Austro-Ugarske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stvaranje Kraljevine SHS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govor 24. studenog 1918.:„Ne srljajte kao guske u maglu“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Tw Cen MT Condensed Extra Bold" panose="020B0803020202020204" pitchFamily="34" charset="0"/>
              </a:rPr>
              <a:t>1920.- promjena naziva u HRSS-naglasak na republikanizmu</a:t>
            </a:r>
            <a:endParaRPr lang="hr-HR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121C4-0789-41D4-8197-EAB9E9367F60}"/>
              </a:ext>
            </a:extLst>
          </p:cNvPr>
          <p:cNvSpPr txBox="1"/>
          <p:nvPr/>
        </p:nvSpPr>
        <p:spPr>
          <a:xfrm>
            <a:off x="8578888" y="6002257"/>
            <a:ext cx="309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</a:t>
            </a:r>
            <a:r>
              <a:rPr lang="fi-FI" sz="1200" dirty="0">
                <a:latin typeface="Tw Cen MT Condensed Extra Bold" panose="020B0803020202020204" pitchFamily="34" charset="0"/>
              </a:rPr>
              <a:t>HR- HDA- 1451-HSS-kutija br. 1</a:t>
            </a:r>
            <a:endParaRPr lang="hr-HR" sz="1200" dirty="0">
              <a:latin typeface="Tw Cen MT Condensed Extra Bold" panose="020B08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7F138B-470F-54FD-AA88-85C2E9529CE1}"/>
              </a:ext>
            </a:extLst>
          </p:cNvPr>
          <p:cNvSpPr txBox="1"/>
          <p:nvPr/>
        </p:nvSpPr>
        <p:spPr>
          <a:xfrm>
            <a:off x="681135" y="5477070"/>
            <a:ext cx="2575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Stjepan Radić u Kraljevini SHS </a:t>
            </a:r>
          </a:p>
        </p:txBody>
      </p:sp>
    </p:spTree>
    <p:extLst>
      <p:ext uri="{BB962C8B-B14F-4D97-AF65-F5344CB8AC3E}">
        <p14:creationId xmlns:p14="http://schemas.microsoft.com/office/powerpoint/2010/main" val="39395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C74E-4F17-F0DE-8D5A-B41145FD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1201586"/>
            <a:ext cx="3508310" cy="285722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w Cen MT Condensed Extra Bold" panose="020B0803020202020204" pitchFamily="34" charset="0"/>
              </a:rPr>
              <a:t>Progoni, zatvori i politička borba (1920. – 1925.)</a:t>
            </a:r>
            <a:br>
              <a:rPr lang="it-IT" dirty="0"/>
            </a:b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76E562-4B65-8F89-7522-32B9E20C7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46" y="2539386"/>
            <a:ext cx="4742095" cy="3461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FDF950-DA4B-429C-E5DB-C10B48536DB3}"/>
              </a:ext>
            </a:extLst>
          </p:cNvPr>
          <p:cNvSpPr txBox="1"/>
          <p:nvPr/>
        </p:nvSpPr>
        <p:spPr>
          <a:xfrm>
            <a:off x="4019939" y="2039766"/>
            <a:ext cx="39655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zabrane djelovanja stranke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politički progoni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zatvori: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1919. – zbog političkog djelovanja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1920.–1923. – govori i kritika vlasti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1925.politički pritisak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E8DD5-1D0D-6EF8-BC03-85DD2493ED2B}"/>
              </a:ext>
            </a:extLst>
          </p:cNvPr>
          <p:cNvSpPr txBox="1"/>
          <p:nvPr/>
        </p:nvSpPr>
        <p:spPr>
          <a:xfrm>
            <a:off x="8060094" y="6113010"/>
            <a:ext cx="361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HR- HDA- 1451-HSS-kutija br. 1</a:t>
            </a:r>
          </a:p>
        </p:txBody>
      </p:sp>
    </p:spTree>
    <p:extLst>
      <p:ext uri="{BB962C8B-B14F-4D97-AF65-F5344CB8AC3E}">
        <p14:creationId xmlns:p14="http://schemas.microsoft.com/office/powerpoint/2010/main" val="22774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AADC-12DD-479C-90F0-96F32B09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3" y="1322147"/>
            <a:ext cx="3424335" cy="2400768"/>
          </a:xfrm>
        </p:spPr>
        <p:txBody>
          <a:bodyPr/>
          <a:lstStyle/>
          <a:p>
            <a:pPr algn="ctr"/>
            <a:r>
              <a:rPr lang="hr-HR" dirty="0">
                <a:latin typeface="Tw Cen MT Condensed Extra Bold" panose="020B0803020202020204" pitchFamily="34" charset="0"/>
              </a:rPr>
              <a:t>Političke aktivnosti (1920. – 1925.)</a:t>
            </a:r>
            <a:br>
              <a:rPr lang="hr-HR" dirty="0"/>
            </a:b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3F08F4-1B9E-BB65-DEAF-42D4571E0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69" y="542024"/>
            <a:ext cx="4016796" cy="5491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1B7A7-8DB8-1B8A-1FCE-BD644B83ABF0}"/>
              </a:ext>
            </a:extLst>
          </p:cNvPr>
          <p:cNvSpPr txBox="1"/>
          <p:nvPr/>
        </p:nvSpPr>
        <p:spPr>
          <a:xfrm>
            <a:off x="4156790" y="1905505"/>
            <a:ext cx="4170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Hrvatski blok (1921.)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odlazak u Moskvu 1924.-Seljačka internacionala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brzojav kralju Aleksandar Karađorđević (1925.)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priznanje monarhije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izlazak iz zatvora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promjena naziva u HSS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15A99-C32A-EF13-5DFF-FD6FD5F4B11F}"/>
              </a:ext>
            </a:extLst>
          </p:cNvPr>
          <p:cNvSpPr txBox="1"/>
          <p:nvPr/>
        </p:nvSpPr>
        <p:spPr>
          <a:xfrm>
            <a:off x="8257550" y="6034015"/>
            <a:ext cx="299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</a:t>
            </a:r>
            <a:r>
              <a:rPr lang="fi-FI" sz="1200" dirty="0">
                <a:latin typeface="Tw Cen MT Condensed Extra Bold" panose="020B0803020202020204" pitchFamily="34" charset="0"/>
              </a:rPr>
              <a:t>HR- HDA- 1451-HSS-kutija br. 1</a:t>
            </a:r>
            <a:r>
              <a:rPr lang="hr-HR" sz="1200" dirty="0">
                <a:latin typeface="Tw Cen MT Condensed Extra Bold" panose="020B08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EF64-9530-EFA2-41AA-07A83BF5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5" y="2217885"/>
            <a:ext cx="3200400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latin typeface="Tw Cen MT Condensed Extra Bold" panose="020B0803020202020204" pitchFamily="34" charset="0"/>
              </a:rPr>
              <a:t>Povratak u opoziciju i rast napetosti (1925. – 1928.)</a:t>
            </a:r>
            <a:br>
              <a:rPr lang="pl-PL" dirty="0"/>
            </a:br>
            <a:endParaRPr lang="hr-H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82466B-032F-8E1F-569C-17A19B7E7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85" y="719015"/>
            <a:ext cx="3425890" cy="513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4F150E-7278-AA0A-2A46-B505C82B34D0}"/>
              </a:ext>
            </a:extLst>
          </p:cNvPr>
          <p:cNvSpPr txBox="1"/>
          <p:nvPr/>
        </p:nvSpPr>
        <p:spPr>
          <a:xfrm>
            <a:off x="4085253" y="1912775"/>
            <a:ext cx="4021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kratko sudjelovanje u vlasti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povratak u opoziciju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političke napetosti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1927. – Seljačko-demokratska koalicija-savez sa Svetozarom Pribićevićem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Tw Cen MT Condensed Extra Bold" panose="020B0803020202020204" pitchFamily="34" charset="0"/>
              </a:rPr>
              <a:t>jačanje političkog utjecaja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F38B9-0E60-E7FD-6CE2-463C488966DE}"/>
              </a:ext>
            </a:extLst>
          </p:cNvPr>
          <p:cNvSpPr txBox="1"/>
          <p:nvPr/>
        </p:nvSpPr>
        <p:spPr>
          <a:xfrm>
            <a:off x="8836090" y="5879744"/>
            <a:ext cx="2789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Tw Cen MT Condensed Extra Bold" panose="020B0803020202020204" pitchFamily="34" charset="0"/>
              </a:rPr>
              <a:t>Izvor: HSS u borbi za samostalnost str 272.</a:t>
            </a:r>
          </a:p>
        </p:txBody>
      </p:sp>
    </p:spTree>
    <p:extLst>
      <p:ext uri="{BB962C8B-B14F-4D97-AF65-F5344CB8AC3E}">
        <p14:creationId xmlns:p14="http://schemas.microsoft.com/office/powerpoint/2010/main" val="10216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6B7C72"/>
      </a:dk2>
      <a:lt2>
        <a:srgbClr val="93A299"/>
      </a:lt2>
      <a:accent1>
        <a:srgbClr val="000000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379</TotalTime>
  <Words>760</Words>
  <Application>Microsoft Office PowerPoint</Application>
  <PresentationFormat>Widescreen</PresentationFormat>
  <Paragraphs>96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 Cen MT Condensed Extra Bold</vt:lpstr>
      <vt:lpstr>Retrospect</vt:lpstr>
      <vt:lpstr>PowerPoint Presentation</vt:lpstr>
      <vt:lpstr>Sadržaj</vt:lpstr>
      <vt:lpstr>Antun Radić</vt:lpstr>
      <vt:lpstr>Stjepan Radić</vt:lpstr>
      <vt:lpstr>Osnivanje stranke i politički uspon (1904. – 1918.) </vt:lpstr>
      <vt:lpstr>Razdoblje nakon Prvog svjetskog rata (1918. – 1920.) </vt:lpstr>
      <vt:lpstr>Progoni, zatvori i politička borba (1920. – 1925.) </vt:lpstr>
      <vt:lpstr>Političke aktivnosti (1920. – 1925.) </vt:lpstr>
      <vt:lpstr>Povratak u opoziciju i rast napetosti (1925. – 1928.) </vt:lpstr>
      <vt:lpstr>Atentat i smrt </vt:lpstr>
      <vt:lpstr>PowerPoint Presentation</vt:lpstr>
      <vt:lpstr>Zaključak </vt:lpstr>
      <vt:lpstr>Literatura: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Kresimir Vorih</dc:creator>
  <cp:lastModifiedBy>Kresimir Vorih</cp:lastModifiedBy>
  <cp:revision>8</cp:revision>
  <dcterms:created xsi:type="dcterms:W3CDTF">2026-04-27T13:48:50Z</dcterms:created>
  <dcterms:modified xsi:type="dcterms:W3CDTF">2026-04-27T20:10:50Z</dcterms:modified>
</cp:coreProperties>
</file>