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33CB712-77AC-4013-A06F-31BC1813CCEB}" type="datetimeFigureOut">
              <a:rPr lang="hr-HR" smtClean="0"/>
              <a:t>17.5.2018.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B4C0065-D013-41AB-AE71-F3B775AF01DC}" type="slidenum">
              <a:rPr lang="hr-HR" smtClean="0"/>
              <a:t>‹#›</a:t>
            </a:fld>
            <a:endParaRPr lang="hr-H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891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712-77AC-4013-A06F-31BC1813CCEB}" type="datetimeFigureOut">
              <a:rPr lang="hr-HR" smtClean="0"/>
              <a:t>17.5.2018.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0065-D013-41AB-AE71-F3B775AF01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290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712-77AC-4013-A06F-31BC1813CCEB}" type="datetimeFigureOut">
              <a:rPr lang="hr-HR" smtClean="0"/>
              <a:t>17.5.2018.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0065-D013-41AB-AE71-F3B775AF01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0243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712-77AC-4013-A06F-31BC1813CCEB}" type="datetimeFigureOut">
              <a:rPr lang="hr-HR" smtClean="0"/>
              <a:t>17.5.2018.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0065-D013-41AB-AE71-F3B775AF01DC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9147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712-77AC-4013-A06F-31BC1813CCEB}" type="datetimeFigureOut">
              <a:rPr lang="hr-HR" smtClean="0"/>
              <a:t>17.5.2018.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0065-D013-41AB-AE71-F3B775AF01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3297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712-77AC-4013-A06F-31BC1813CCEB}" type="datetimeFigureOut">
              <a:rPr lang="hr-HR" smtClean="0"/>
              <a:t>17.5.2018.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0065-D013-41AB-AE71-F3B775AF01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3695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712-77AC-4013-A06F-31BC1813CCEB}" type="datetimeFigureOut">
              <a:rPr lang="hr-HR" smtClean="0"/>
              <a:t>17.5.2018.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0065-D013-41AB-AE71-F3B775AF01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116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712-77AC-4013-A06F-31BC1813CCEB}" type="datetimeFigureOut">
              <a:rPr lang="hr-HR" smtClean="0"/>
              <a:t>17.5.2018.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0065-D013-41AB-AE71-F3B775AF01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6429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712-77AC-4013-A06F-31BC1813CCEB}" type="datetimeFigureOut">
              <a:rPr lang="hr-HR" smtClean="0"/>
              <a:t>17.5.2018.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0065-D013-41AB-AE71-F3B775AF01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428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712-77AC-4013-A06F-31BC1813CCEB}" type="datetimeFigureOut">
              <a:rPr lang="hr-HR" smtClean="0"/>
              <a:t>17.5.2018.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0065-D013-41AB-AE71-F3B775AF01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949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712-77AC-4013-A06F-31BC1813CCEB}" type="datetimeFigureOut">
              <a:rPr lang="hr-HR" smtClean="0"/>
              <a:t>17.5.2018.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0065-D013-41AB-AE71-F3B775AF01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887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712-77AC-4013-A06F-31BC1813CCEB}" type="datetimeFigureOut">
              <a:rPr lang="hr-HR" smtClean="0"/>
              <a:t>17.5.2018.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0065-D013-41AB-AE71-F3B775AF01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425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712-77AC-4013-A06F-31BC1813CCEB}" type="datetimeFigureOut">
              <a:rPr lang="hr-HR" smtClean="0"/>
              <a:t>17.5.2018.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0065-D013-41AB-AE71-F3B775AF01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543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712-77AC-4013-A06F-31BC1813CCEB}" type="datetimeFigureOut">
              <a:rPr lang="hr-HR" smtClean="0"/>
              <a:t>17.5.2018.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0065-D013-41AB-AE71-F3B775AF01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853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712-77AC-4013-A06F-31BC1813CCEB}" type="datetimeFigureOut">
              <a:rPr lang="hr-HR" smtClean="0"/>
              <a:t>17.5.2018.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0065-D013-41AB-AE71-F3B775AF01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361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712-77AC-4013-A06F-31BC1813CCEB}" type="datetimeFigureOut">
              <a:rPr lang="hr-HR" smtClean="0"/>
              <a:t>17.5.2018.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0065-D013-41AB-AE71-F3B775AF01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370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712-77AC-4013-A06F-31BC1813CCEB}" type="datetimeFigureOut">
              <a:rPr lang="hr-HR" smtClean="0"/>
              <a:t>17.5.2018.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0065-D013-41AB-AE71-F3B775AF01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036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33CB712-77AC-4013-A06F-31BC1813CCEB}" type="datetimeFigureOut">
              <a:rPr lang="hr-HR" smtClean="0"/>
              <a:t>17.5.2018.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B4C0065-D013-41AB-AE71-F3B775AF01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557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253378"/>
            <a:ext cx="9755187" cy="2766528"/>
          </a:xfrm>
        </p:spPr>
        <p:txBody>
          <a:bodyPr/>
          <a:lstStyle/>
          <a:p>
            <a:r>
              <a:rPr lang="hr-HR" dirty="0" smtClean="0"/>
              <a:t>BENEDIKT KOTRULJ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263" y="3449053"/>
            <a:ext cx="9144000" cy="2614863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STUDENTICE: Blažanin, Anamarija</a:t>
            </a:r>
          </a:p>
          <a:p>
            <a:pPr algn="l"/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Markotić, Ana </a:t>
            </a:r>
          </a:p>
          <a:p>
            <a:pPr algn="l"/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Medved, Doris</a:t>
            </a:r>
          </a:p>
          <a:p>
            <a:pPr algn="l"/>
            <a:r>
              <a:rPr lang="hr-HR" dirty="0" smtClean="0">
                <a:solidFill>
                  <a:schemeClr val="bg1"/>
                </a:solidFill>
              </a:rPr>
              <a:t>                          Stanić, Matea </a:t>
            </a:r>
          </a:p>
          <a:p>
            <a:pPr algn="l"/>
            <a:r>
              <a:rPr lang="hr-HR" dirty="0" smtClean="0">
                <a:solidFill>
                  <a:schemeClr val="bg1"/>
                </a:solidFill>
              </a:rPr>
              <a:t>KOLEGIJ: Pedegoška misao u vrijeme renesanse</a:t>
            </a:r>
          </a:p>
          <a:p>
            <a:pPr algn="l"/>
            <a:r>
              <a:rPr lang="hr-HR" dirty="0" smtClean="0">
                <a:solidFill>
                  <a:schemeClr val="bg1"/>
                </a:solidFill>
              </a:rPr>
              <a:t>MENTOR: doc. dr. sc. Marinko Šišak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3" y="681282"/>
            <a:ext cx="1652337" cy="248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34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trgovčevu poštenju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Trgovac mora biti uljudan, prisan i potreban svom društvu</a:t>
            </a:r>
          </a:p>
          <a:p>
            <a:r>
              <a:rPr lang="hr-HR" dirty="0" smtClean="0"/>
              <a:t>Staložena duha, pošten, velikoga dostojanstva, držati se svojih obećanja, u potpunosti ispunjavati svoje dužnosti</a:t>
            </a:r>
          </a:p>
          <a:p>
            <a:r>
              <a:rPr lang="hr-HR" dirty="0" smtClean="0"/>
              <a:t>Poštenje trgovca mora se postaviti na kušnju, iskušan čovjek može se zvati poštenim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6816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trgovčevoj marljivosti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Mora biti maran oko onoga što mora učiniti i brižnoi spremno umomrazvidjeti</a:t>
            </a:r>
          </a:p>
          <a:p>
            <a:r>
              <a:rPr lang="hr-HR" dirty="0" smtClean="0"/>
              <a:t>Trgovac mora brinuti o poslu koji je završio da mu ne propadne</a:t>
            </a:r>
          </a:p>
          <a:p>
            <a:r>
              <a:rPr lang="hr-HR" smtClean="0"/>
              <a:t>Mora biti marljiv s perom, dobar u vođenju knjiga poslovanja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37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43" y="268706"/>
            <a:ext cx="10396882" cy="1151965"/>
          </a:xfrm>
        </p:spPr>
        <p:txBody>
          <a:bodyPr/>
          <a:lstStyle/>
          <a:p>
            <a:r>
              <a:rPr lang="hr-HR" dirty="0" smtClean="0"/>
              <a:t>BIOGRAFIJA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3505" y="2197768"/>
            <a:ext cx="10394707" cy="4989095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(Dubrovnik, oko 1416 – ?, oko 1468/1469</a:t>
            </a:r>
            <a:r>
              <a:rPr lang="pl-PL" dirty="0" smtClean="0"/>
              <a:t>).</a:t>
            </a:r>
          </a:p>
          <a:p>
            <a:r>
              <a:rPr lang="hr-HR" dirty="0" smtClean="0"/>
              <a:t>NIJE ZAVRŠIO studij </a:t>
            </a:r>
            <a:r>
              <a:rPr lang="hr-HR" dirty="0"/>
              <a:t>prava u </a:t>
            </a:r>
            <a:r>
              <a:rPr lang="hr-HR" dirty="0" smtClean="0"/>
              <a:t>Italiji </a:t>
            </a:r>
            <a:r>
              <a:rPr lang="hr-HR" dirty="0" smtClean="0">
                <a:sym typeface="Wingdings" panose="05000000000000000000" pitchFamily="2" charset="2"/>
              </a:rPr>
              <a:t> </a:t>
            </a:r>
            <a:r>
              <a:rPr lang="hr-HR" dirty="0" smtClean="0"/>
              <a:t>vraĆA </a:t>
            </a:r>
            <a:r>
              <a:rPr lang="hr-HR" dirty="0"/>
              <a:t>se 1436. u </a:t>
            </a:r>
            <a:r>
              <a:rPr lang="hr-HR" dirty="0" smtClean="0"/>
              <a:t>Dubrovnik I preuzIMA </a:t>
            </a:r>
            <a:r>
              <a:rPr lang="hr-HR" dirty="0"/>
              <a:t>obiteljski posao </a:t>
            </a:r>
            <a:r>
              <a:rPr lang="hr-HR" dirty="0" smtClean="0"/>
              <a:t>-  bavi SE trgovinom </a:t>
            </a:r>
          </a:p>
          <a:p>
            <a:r>
              <a:rPr lang="hr-HR" dirty="0" smtClean="0"/>
              <a:t>SELI SE U NAPULJ GDJE Na </a:t>
            </a:r>
            <a:r>
              <a:rPr lang="hr-HR" dirty="0"/>
              <a:t>napuljskom dvoru </a:t>
            </a:r>
            <a:r>
              <a:rPr lang="hr-HR" dirty="0" smtClean="0"/>
              <a:t>obnaša FUNKCIJU velikoga suca, kraljEVOG </a:t>
            </a:r>
            <a:r>
              <a:rPr lang="hr-HR" dirty="0"/>
              <a:t>savjetnika i komesara, a </a:t>
            </a:r>
            <a:r>
              <a:rPr lang="hr-HR" dirty="0" smtClean="0"/>
              <a:t>djelUJE i </a:t>
            </a:r>
            <a:r>
              <a:rPr lang="hr-HR" dirty="0"/>
              <a:t>kao </a:t>
            </a:r>
            <a:r>
              <a:rPr lang="hr-HR" dirty="0" smtClean="0"/>
              <a:t>diplomat U DUBROVNIKU, BOSNI I UGARSKOJ </a:t>
            </a:r>
          </a:p>
          <a:p>
            <a:r>
              <a:rPr lang="hr-HR" dirty="0" smtClean="0"/>
              <a:t>DJELA: </a:t>
            </a:r>
            <a:r>
              <a:rPr lang="hr-HR" i="1" dirty="0" smtClean="0"/>
              <a:t>o IZBORU SUPRUGE, O PRIRODI CVIJEĆA</a:t>
            </a:r>
            <a:r>
              <a:rPr lang="hr-HR" dirty="0" smtClean="0"/>
              <a:t> (IZGUBLJENI)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</a:t>
            </a:r>
            <a:r>
              <a:rPr lang="hr-HR" i="1" dirty="0" smtClean="0"/>
              <a:t>o PLOVIDBI</a:t>
            </a:r>
          </a:p>
          <a:p>
            <a:pPr marL="0" indent="0">
              <a:buNone/>
            </a:pPr>
            <a:r>
              <a:rPr lang="hr-HR" i="1" dirty="0"/>
              <a:t>                     Knjiga o umijeću trgovine  (O trgovini i o savršenom </a:t>
            </a:r>
            <a:r>
              <a:rPr lang="hr-HR" i="1" dirty="0" smtClean="0"/>
              <a:t>trgovcu)</a:t>
            </a:r>
          </a:p>
          <a:p>
            <a:r>
              <a:rPr lang="hr-HR" dirty="0"/>
              <a:t>Jedan </a:t>
            </a:r>
            <a:r>
              <a:rPr lang="hr-HR" dirty="0" smtClean="0"/>
              <a:t>od </a:t>
            </a:r>
            <a:r>
              <a:rPr lang="hr-HR" dirty="0"/>
              <a:t>prvih </a:t>
            </a:r>
            <a:r>
              <a:rPr lang="hr-HR" dirty="0" smtClean="0"/>
              <a:t>ekonomskih </a:t>
            </a:r>
            <a:r>
              <a:rPr lang="hr-HR" dirty="0"/>
              <a:t>pisaca koji </a:t>
            </a:r>
            <a:r>
              <a:rPr lang="hr-HR" dirty="0" smtClean="0"/>
              <a:t>raspravlja </a:t>
            </a:r>
            <a:r>
              <a:rPr lang="hr-HR" dirty="0"/>
              <a:t>o novom kapitalističkom društvu koje se stvaralo na Sredozemlju i u </a:t>
            </a:r>
            <a:r>
              <a:rPr lang="hr-HR" dirty="0" smtClean="0"/>
              <a:t>Europi</a:t>
            </a:r>
          </a:p>
          <a:p>
            <a:r>
              <a:rPr lang="hr-HR" dirty="0">
                <a:solidFill>
                  <a:schemeClr val="bg1"/>
                </a:solidFill>
              </a:rPr>
              <a:t>ističe trgovčevu poduzetnost koja omogućuje stjecanje imutka te naglašava važnost marljivosti i etike </a:t>
            </a:r>
            <a:r>
              <a:rPr lang="hr-HR" dirty="0" smtClean="0">
                <a:solidFill>
                  <a:schemeClr val="bg1"/>
                </a:solidFill>
              </a:rPr>
              <a:t>rada</a:t>
            </a:r>
            <a:endParaRPr lang="hr-HR" dirty="0">
              <a:solidFill>
                <a:schemeClr val="bg1"/>
              </a:solidFill>
            </a:endParaRP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4127" y="142988"/>
            <a:ext cx="1368170" cy="205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4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Knjiga o vještini trgovanja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4144899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U predgovoru napominje da će objasniti koje vrline dobar i uspješan trgovac mora imati </a:t>
            </a:r>
          </a:p>
          <a:p>
            <a:r>
              <a:rPr lang="hr-HR" u="sng" dirty="0" smtClean="0"/>
              <a:t>O trgovčevu zvanju i dostojanstvu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Četiri razloga zašto su dostojanstvo i zvanje kod trgovca važni:</a:t>
            </a:r>
          </a:p>
          <a:p>
            <a:pPr marL="457200" indent="-457200">
              <a:buAutoNum type="arabicParenR"/>
            </a:pPr>
            <a:r>
              <a:rPr lang="hr-HR" dirty="0" smtClean="0"/>
              <a:t>Materijalna imovina države ovisi o njima (uvoze potrepštine, brinu o siromašnima, potiču proizvodnju)</a:t>
            </a:r>
          </a:p>
          <a:p>
            <a:pPr marL="457200" indent="-457200">
              <a:buAutoNum type="arabicParenR"/>
            </a:pPr>
            <a:r>
              <a:rPr lang="hr-HR" dirty="0" smtClean="0"/>
              <a:t>Pošteno upravljanje kućama i privatnim dobrima (dobar trgovac umnaža svoju imovinu i brine o njoj, na visokom su položaju u društvu </a:t>
            </a:r>
          </a:p>
          <a:p>
            <a:pPr marL="457200" indent="-457200">
              <a:buAutoNum type="arabicParenR"/>
            </a:pPr>
            <a:r>
              <a:rPr lang="hr-HR" dirty="0" smtClean="0"/>
              <a:t>Krug u kojem se kreće privatno i javno (privatno – u kući žive ukućani koji pošteno rade; javno – znaju savjetovati i potrebni su i velikim stručnjacima</a:t>
            </a:r>
          </a:p>
          <a:p>
            <a:pPr marL="457200" indent="-457200">
              <a:buAutoNum type="arabicParenR"/>
            </a:pPr>
            <a:r>
              <a:rPr lang="hr-HR" dirty="0" smtClean="0">
                <a:solidFill>
                  <a:schemeClr val="bg1"/>
                </a:solidFill>
              </a:rPr>
              <a:t>Zbog držanja vjere 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75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KARAKTERISTIKE TRGOVCA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UMJERENE KRETNJE </a:t>
            </a:r>
          </a:p>
          <a:p>
            <a:r>
              <a:rPr lang="hr-HR" dirty="0" smtClean="0"/>
              <a:t>OZBILJAN I UMJEREN HOD</a:t>
            </a:r>
          </a:p>
          <a:p>
            <a:r>
              <a:rPr lang="hr-HR" dirty="0" smtClean="0"/>
              <a:t>BLAG, DOTJERAN I UGLAĐEN GOVOR</a:t>
            </a:r>
          </a:p>
          <a:p>
            <a:r>
              <a:rPr lang="hr-HR" dirty="0" smtClean="0"/>
              <a:t>VELIKA PREDNOST AKO JE OBDAREN LIJEPIM TIJELOM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75806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27512"/>
            <a:ext cx="10396882" cy="1175657"/>
          </a:xfrm>
        </p:spPr>
        <p:txBody>
          <a:bodyPr/>
          <a:lstStyle/>
          <a:p>
            <a:r>
              <a:rPr lang="hr-HR" dirty="0" smtClean="0"/>
              <a:t>O trgovčevoj razboritosti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16926"/>
            <a:ext cx="10394707" cy="3557660"/>
          </a:xfrm>
        </p:spPr>
        <p:txBody>
          <a:bodyPr/>
          <a:lstStyle/>
          <a:p>
            <a:r>
              <a:rPr lang="hr-HR" dirty="0" smtClean="0"/>
              <a:t>Razboritost kao glavno počelo poštenja jer u sebi sadrži sposobnost razlučivanja dobra i zla</a:t>
            </a:r>
          </a:p>
          <a:p>
            <a:r>
              <a:rPr lang="hr-HR" dirty="0" smtClean="0"/>
              <a:t>Trgovačke su greške uglavnom štetne i nepopravljive – upravo zato trgovac mora imati razboritu glavu koja može jasno rasuđivati i mudro odlučivati</a:t>
            </a:r>
          </a:p>
          <a:p>
            <a:r>
              <a:rPr lang="hr-HR" dirty="0" smtClean="0"/>
              <a:t>Trgovac mora biti sklon učenju i spoznati prvo sebe, a onda druge – čitanjem se postiže ova vještina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88742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929244"/>
          </a:xfrm>
        </p:spPr>
        <p:txBody>
          <a:bodyPr/>
          <a:lstStyle/>
          <a:p>
            <a:r>
              <a:rPr lang="hr-HR" dirty="0" smtClean="0"/>
              <a:t>	O TRGOVČEVU ZNANJU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TRGOVAC MORA BITI VJEŠT PISAR, ARITMETIČAR I KNJIGOVOĐA</a:t>
            </a:r>
          </a:p>
          <a:p>
            <a:r>
              <a:rPr lang="hr-HR" dirty="0" smtClean="0"/>
              <a:t>PISMEN U LATINSKOME JEZIKU I IZVRSTAN GOVORNIK – </a:t>
            </a:r>
            <a:r>
              <a:rPr lang="hr-HR" dirty="0" smtClean="0">
                <a:solidFill>
                  <a:schemeClr val="accent1"/>
                </a:solidFill>
              </a:rPr>
              <a:t>NAJPOTREBNIJE</a:t>
            </a:r>
          </a:p>
          <a:p>
            <a:r>
              <a:rPr lang="hr-HR" dirty="0" smtClean="0"/>
              <a:t>ZNANJE GRAMATIKE MU JE TAKOĐER NEOPHODNO</a:t>
            </a:r>
          </a:p>
          <a:p>
            <a:r>
              <a:rPr lang="hr-HR" dirty="0" smtClean="0"/>
              <a:t>ZNANJEM GRAMATIKE TRGOVAC MOŽE PRISTUPITI MEĐU GOSPODU I UGLEDNE LJUDE</a:t>
            </a:r>
          </a:p>
          <a:p>
            <a:r>
              <a:rPr lang="hr-HR" dirty="0" smtClean="0"/>
              <a:t>GOVORNIŠTVO ČINI ČOVJEKA RJEČITIM I RAZUMLJIVIM NE SAMO UI LATINSKOME NEGO I U PUČKOME JEZIKU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823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Neznalice su općenito zli; ˝svaki je neznalica zao!</a:t>
            </a:r>
          </a:p>
          <a:p>
            <a:r>
              <a:rPr lang="hr-HR" dirty="0" smtClean="0"/>
              <a:t>Učen čovjek – uvijek ga drugi kude i preziru, ubijaju, tjeraju i progone</a:t>
            </a:r>
          </a:p>
          <a:p>
            <a:r>
              <a:rPr lang="hr-HR" dirty="0" smtClean="0"/>
              <a:t>Kršćanski ishod – svjetovnjaci moraju imati pristup pobožnim naukama (gramatika, logika i retorika)</a:t>
            </a:r>
          </a:p>
          <a:p>
            <a:r>
              <a:rPr lang="hr-HR" dirty="0" smtClean="0"/>
              <a:t>Trgovac – najsvestranija osoba, ne škodi filozofsko znanje, potrebno da bude logičar, teolog i pravnik </a:t>
            </a:r>
          </a:p>
          <a:p>
            <a:r>
              <a:rPr lang="hr-HR" dirty="0" smtClean="0"/>
              <a:t>Astrologija – najbolja znanost za trgovca (predvidjet godišnji urod žita, ulja itd.)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9121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trgovčevu pouzdanju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 pouzdanje – sigurnost i spokoj u radu </a:t>
            </a:r>
          </a:p>
          <a:p>
            <a:r>
              <a:rPr lang="hr-HR" dirty="0" smtClean="0"/>
              <a:t>Ne smije biti ni prenagao ni prekomjerno srčan</a:t>
            </a:r>
          </a:p>
          <a:p>
            <a:r>
              <a:rPr lang="hr-HR" dirty="0" smtClean="0"/>
              <a:t>Pravo poduzetništvo mora biti razumno, vrlo ozbiljno i smišljeno , bez lakoumnosti, a potom se treba prepustiti sreći</a:t>
            </a:r>
          </a:p>
          <a:p>
            <a:r>
              <a:rPr lang="hr-HR" dirty="0" smtClean="0"/>
              <a:t>Mora biti samopouzdan i odvažan i što ga sudbina više udara, on joj se mora snažanije i srčanije suprostaviti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0941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trgovčevoj sreći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Trgovac mora imati sreće</a:t>
            </a:r>
          </a:p>
          <a:p>
            <a:r>
              <a:rPr lang="hr-HR" dirty="0" smtClean="0"/>
              <a:t>Sreća se određuje pri rođenju, naša tijela ravnaju se prema utjecaju zvijezda </a:t>
            </a:r>
          </a:p>
          <a:p>
            <a:r>
              <a:rPr lang="hr-HR" dirty="0" smtClean="0"/>
              <a:t>„sudbina nas vodi”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1764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52</TotalTime>
  <Words>634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Impact</vt:lpstr>
      <vt:lpstr>Wingdings</vt:lpstr>
      <vt:lpstr>Main Event</vt:lpstr>
      <vt:lpstr>BENEDIKT KOTRULJ </vt:lpstr>
      <vt:lpstr>BIOGRAFIJA </vt:lpstr>
      <vt:lpstr>Knjiga o vještini trgovanja </vt:lpstr>
      <vt:lpstr>KARAKTERISTIKE TRGOVCA</vt:lpstr>
      <vt:lpstr>O trgovčevoj razboritosti</vt:lpstr>
      <vt:lpstr> O TRGOVČEVU ZNANJU</vt:lpstr>
      <vt:lpstr>PowerPoint Presentation</vt:lpstr>
      <vt:lpstr>O trgovčevu pouzdanju</vt:lpstr>
      <vt:lpstr>O trgovčevoj sreći</vt:lpstr>
      <vt:lpstr>O trgovčevu poštenju</vt:lpstr>
      <vt:lpstr>O trgovčevoj marljivosti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BENEDIKT KOTRULJ </dc:title>
  <dc:creator>Profesor</dc:creator>
  <cp:lastModifiedBy>Profesor</cp:lastModifiedBy>
  <cp:revision>6</cp:revision>
  <dcterms:created xsi:type="dcterms:W3CDTF">2018-05-17T06:42:08Z</dcterms:created>
  <dcterms:modified xsi:type="dcterms:W3CDTF">2018-05-17T07:34:54Z</dcterms:modified>
</cp:coreProperties>
</file>