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1" r:id="rId3"/>
    <p:sldId id="257" r:id="rId4"/>
    <p:sldId id="294" r:id="rId5"/>
    <p:sldId id="303" r:id="rId6"/>
    <p:sldId id="302" r:id="rId7"/>
    <p:sldId id="305" r:id="rId8"/>
    <p:sldId id="304" r:id="rId9"/>
    <p:sldId id="276" r:id="rId10"/>
    <p:sldId id="277" r:id="rId11"/>
    <p:sldId id="278" r:id="rId12"/>
    <p:sldId id="300" r:id="rId13"/>
    <p:sldId id="279" r:id="rId14"/>
    <p:sldId id="273" r:id="rId15"/>
    <p:sldId id="258" r:id="rId16"/>
    <p:sldId id="275" r:id="rId17"/>
    <p:sldId id="280" r:id="rId18"/>
    <p:sldId id="281" r:id="rId19"/>
    <p:sldId id="282" r:id="rId20"/>
    <p:sldId id="292" r:id="rId21"/>
    <p:sldId id="283" r:id="rId22"/>
    <p:sldId id="274" r:id="rId23"/>
    <p:sldId id="284" r:id="rId24"/>
    <p:sldId id="285" r:id="rId25"/>
    <p:sldId id="286" r:id="rId26"/>
    <p:sldId id="287" r:id="rId27"/>
    <p:sldId id="293" r:id="rId28"/>
    <p:sldId id="289" r:id="rId29"/>
    <p:sldId id="288" r:id="rId30"/>
    <p:sldId id="295" r:id="rId31"/>
    <p:sldId id="296" r:id="rId32"/>
    <p:sldId id="297" r:id="rId33"/>
    <p:sldId id="290" r:id="rId34"/>
    <p:sldId id="291" r:id="rId35"/>
    <p:sldId id="298" r:id="rId36"/>
    <p:sldId id="299" r:id="rId37"/>
    <p:sldId id="306" r:id="rId38"/>
    <p:sldId id="308" r:id="rId39"/>
    <p:sldId id="309" r:id="rId40"/>
    <p:sldId id="310" r:id="rId41"/>
    <p:sldId id="307" r:id="rId42"/>
    <p:sldId id="312" r:id="rId43"/>
    <p:sldId id="311" r:id="rId44"/>
    <p:sldId id="313" r:id="rId45"/>
    <p:sldId id="314" r:id="rId46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2E98-320E-600F-5D85-EE9B98400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850CA-763C-5FF8-A26B-92E1B990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4EAD4-1E74-68C5-E8C9-B3F5CBD5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0B96-05E8-6F43-AEEE-E4F4A92D30F3}" type="datetimeFigureOut">
              <a:rPr lang="en-HR" smtClean="0"/>
              <a:t>03.12.2025.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8F507-8A3E-597A-9258-C5E2B8877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6815F-441A-F8E2-F664-8C4177FE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B95-7ABC-F740-89F1-149F168FA1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15031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D243-FFCF-CF14-AEA6-743A21DC5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454B1-CCBD-6786-AA48-72BD8B0D8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1E49D-238E-9894-F8B6-1CEA7C8E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0B96-05E8-6F43-AEEE-E4F4A92D30F3}" type="datetimeFigureOut">
              <a:rPr lang="en-HR" smtClean="0"/>
              <a:t>03.12.2025.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2B8E9-E8E8-4F0A-A178-29DB90FA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7D40D-B0E0-0F6D-7512-D149C368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B95-7ABC-F740-89F1-149F168FA1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9364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983A6-56BA-53BF-181C-EDD377EF9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8E986-5994-8D17-C82F-AB78D8A4F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90F5F-4660-B617-FEC9-FA05C40B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0B96-05E8-6F43-AEEE-E4F4A92D30F3}" type="datetimeFigureOut">
              <a:rPr lang="en-HR" smtClean="0"/>
              <a:t>03.12.2025.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E770F-7D5F-F8D6-FF18-A194C231B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61A36-FB17-880F-495E-2D72441A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B95-7ABC-F740-89F1-149F168FA1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0458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3340-1F68-E4B6-B031-3FE3E950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91736-DC4F-466D-7A21-228E35283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5578C-75BD-A098-FB5B-72275C4A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0B96-05E8-6F43-AEEE-E4F4A92D30F3}" type="datetimeFigureOut">
              <a:rPr lang="en-HR" smtClean="0"/>
              <a:t>03.12.2025.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5246B-62C5-8FEC-6942-67F61DC4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9957A-01C6-1FF5-A465-BCA41E28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B95-7ABC-F740-89F1-149F168FA1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1366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E6D7-A9CD-45F7-BA2E-72B6F1525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962E3-9C99-A120-6C41-663129FBC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75213-114A-0200-864D-90DAFD4E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0B96-05E8-6F43-AEEE-E4F4A92D30F3}" type="datetimeFigureOut">
              <a:rPr lang="en-HR" smtClean="0"/>
              <a:t>03.12.2025.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98E7C-BD26-ECE3-7FB6-F67B5504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FBA5C-C222-8BB7-A3F7-072713F2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B95-7ABC-F740-89F1-149F168FA1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583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0708-8C40-C611-30B0-625FFA59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A6DA8-8204-00FD-76DA-2D3DE388A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D97E0-15E0-A4CE-968E-0DA2851B1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07140-B45D-CFE8-7EED-F6A0317E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0B96-05E8-6F43-AEEE-E4F4A92D30F3}" type="datetimeFigureOut">
              <a:rPr lang="en-HR" smtClean="0"/>
              <a:t>03.12.2025.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A44D5-6981-A916-891B-E10701A1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D821A-D2CC-86BC-CD23-B76AC143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B95-7ABC-F740-89F1-149F168FA1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8385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40EED-90D8-562A-EB6D-78A83659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12830-F189-2FD8-91EC-AF2870BA8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1E789-310D-BEDE-C27B-433BB25D7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46E25-510D-14D4-C857-C065B5B83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069F3-D22F-CC2B-A63C-D3CB16823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CDC245-8ABC-BC56-C85A-210F4444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0B96-05E8-6F43-AEEE-E4F4A92D30F3}" type="datetimeFigureOut">
              <a:rPr lang="en-HR" smtClean="0"/>
              <a:t>03.12.2025.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6E5AD6-FE37-D192-19E6-980DF53E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C86E23-D388-8398-05C9-B4147C26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B95-7ABC-F740-89F1-149F168FA1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1839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75E7A-6BCF-5878-236C-7DB83142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D41CE7-3E0C-3A6B-D29F-84D22D710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0B96-05E8-6F43-AEEE-E4F4A92D30F3}" type="datetimeFigureOut">
              <a:rPr lang="en-HR" smtClean="0"/>
              <a:t>03.12.2025.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8C0E2-8A32-42AD-9E21-94261F4E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41876-E0B4-0A44-D824-F968A1D1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B95-7ABC-F740-89F1-149F168FA1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4357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7C92A-AD99-6AE8-BEAE-8A5583F7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0B96-05E8-6F43-AEEE-E4F4A92D30F3}" type="datetimeFigureOut">
              <a:rPr lang="en-HR" smtClean="0"/>
              <a:t>03.12.2025.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37EA5-BEAA-1177-7212-33BDC058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12EDA-E152-FE06-91BB-95B556B4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B95-7ABC-F740-89F1-149F168FA1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4900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BD1A-C86E-B0CA-4822-D41A4158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11F-9274-C4C0-A899-305FAFDA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99E3E-C33D-AB19-2403-238F928D0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BF8C7-00C6-47F4-D437-14E19659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0B96-05E8-6F43-AEEE-E4F4A92D30F3}" type="datetimeFigureOut">
              <a:rPr lang="en-HR" smtClean="0"/>
              <a:t>03.12.2025.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5EE22-C154-EBF8-892C-22910C28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0783F-9F36-9AEF-F1FB-22880F2B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B95-7ABC-F740-89F1-149F168FA1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9366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3892-5F05-62B3-792C-5F9E293C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60231-B0A4-2E28-5896-FC7963A8D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E2879-DAF8-5E45-13EE-06A8917D0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96F39-75C1-49DF-5395-CA25EDEA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0B96-05E8-6F43-AEEE-E4F4A92D30F3}" type="datetimeFigureOut">
              <a:rPr lang="en-HR" smtClean="0"/>
              <a:t>03.12.2025.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2B2B3-37BA-7E10-33D1-1360F94A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34040-C261-75F9-3A3B-A234E679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B95-7ABC-F740-89F1-149F168FA1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0493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D9E656-7CF9-24C9-1CBE-AAD77924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75A38-D306-3FEC-9BB5-39F1D06B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9F06-3341-57BA-4AF3-DCB2C6B27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0B96-05E8-6F43-AEEE-E4F4A92D30F3}" type="datetimeFigureOut">
              <a:rPr lang="en-HR" smtClean="0"/>
              <a:t>03.12.2025.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4DE6C-FF56-EA50-894C-5D60D900E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0B6E8-E63C-ABAD-D338-80635D2DB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14B95-7ABC-F740-89F1-149F168FA1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7119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B068-9631-14E8-CA29-019357833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R" dirty="0"/>
              <a:t>ASTRO(GEO)POLITIKA </a:t>
            </a:r>
            <a:br>
              <a:rPr lang="en-HR" dirty="0"/>
            </a:br>
            <a:endParaRPr lang="en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42144-041A-CE51-8FF0-5D0809EBB1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P</a:t>
            </a:r>
            <a:r>
              <a:rPr lang="en-HR" dirty="0"/>
              <a:t>rof.dr.sc. Marta Zorko</a:t>
            </a:r>
          </a:p>
          <a:p>
            <a:r>
              <a:rPr lang="en-GB" dirty="0"/>
              <a:t>S</a:t>
            </a:r>
            <a:r>
              <a:rPr lang="en-HR" dirty="0"/>
              <a:t>veučilište u Zagrebu</a:t>
            </a:r>
          </a:p>
          <a:p>
            <a:r>
              <a:rPr lang="en-HR"/>
              <a:t>Fakultet političkih znanosti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79777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B9DA7-1754-E8FB-2CB4-BB466CBE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Teritorijalizacija Svemira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07D2B-550E-B857-E44B-693D5E8BC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/>
          <a:lstStyle/>
          <a:p>
            <a:r>
              <a:rPr lang="en-HR" dirty="0"/>
              <a:t>podrazumijeva akcije, aktivnosti i prakse u Svemiru s ciljem osvajanja strateških točaka i boljeg pozicioniranja sila koje imaju mogućnosti/razvijaju svemirski program</a:t>
            </a:r>
          </a:p>
          <a:p>
            <a:r>
              <a:rPr lang="en-HR" dirty="0"/>
              <a:t>Svemirski program i sve prateće mogućnosti koje on pruža produžena su poluga moći države koja se u tom prostoru ponaša na jedini naučen način – otkrivanjem, obilježavanjem i osvajanjem prostora </a:t>
            </a:r>
          </a:p>
          <a:p>
            <a:r>
              <a:rPr lang="en-GB" dirty="0"/>
              <a:t>S</a:t>
            </a:r>
            <a:r>
              <a:rPr lang="en-HR" dirty="0"/>
              <a:t> obzirom da su modeli djelovanja novi, ali mehanizmi nisu radi se o klasičnom osvajanju novih, neokrivenih prostranstava te se produžetak klasičnih teritorijalnih osvanja samo seli u novu domenu.</a:t>
            </a:r>
          </a:p>
          <a:p>
            <a:r>
              <a:rPr lang="en-HR" dirty="0"/>
              <a:t>Zbog toga se može zaključiti kako je trenutno na snazi teritorijalizacija  Svemira</a:t>
            </a:r>
          </a:p>
        </p:txBody>
      </p:sp>
    </p:spTree>
    <p:extLst>
      <p:ext uri="{BB962C8B-B14F-4D97-AF65-F5344CB8AC3E}">
        <p14:creationId xmlns:p14="http://schemas.microsoft.com/office/powerpoint/2010/main" val="336870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F279-F956-ACC8-251A-8A3BBB83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Astro(geo)politika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B2D22-10BD-2DC5-0BF4-A315550D6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R" dirty="0"/>
              <a:t>Iako se radi o oksimoronu, spoj astro-geo pojmova najbliže karakterizira trenutno natjecanje u Svemiru</a:t>
            </a:r>
          </a:p>
          <a:p>
            <a:r>
              <a:rPr lang="en-GB" dirty="0" err="1"/>
              <a:t>Astrogeopolitika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geopolitika</a:t>
            </a:r>
            <a:r>
              <a:rPr lang="en-GB" dirty="0"/>
              <a:t> </a:t>
            </a:r>
            <a:r>
              <a:rPr lang="en-GB" dirty="0" err="1"/>
              <a:t>svemira</a:t>
            </a:r>
            <a:r>
              <a:rPr lang="en-GB" dirty="0"/>
              <a:t>,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se u </a:t>
            </a:r>
            <a:r>
              <a:rPr lang="en-GB" dirty="0" err="1"/>
              <a:t>stručnoj</a:t>
            </a:r>
            <a:r>
              <a:rPr lang="en-GB" dirty="0"/>
              <a:t> </a:t>
            </a:r>
            <a:r>
              <a:rPr lang="en-GB" dirty="0" err="1"/>
              <a:t>literaturi</a:t>
            </a:r>
            <a:r>
              <a:rPr lang="en-GB" dirty="0"/>
              <a:t> </a:t>
            </a:r>
            <a:r>
              <a:rPr lang="en-GB" dirty="0" err="1"/>
              <a:t>nalazi</a:t>
            </a:r>
            <a:r>
              <a:rPr lang="en-GB" dirty="0"/>
              <a:t> </a:t>
            </a:r>
            <a:r>
              <a:rPr lang="en-GB" dirty="0" err="1"/>
              <a:t>također</a:t>
            </a:r>
            <a:r>
              <a:rPr lang="en-GB" dirty="0"/>
              <a:t> pod </a:t>
            </a:r>
            <a:r>
              <a:rPr lang="en-GB" dirty="0" err="1"/>
              <a:t>nazivom</a:t>
            </a:r>
            <a:r>
              <a:rPr lang="en-GB" dirty="0"/>
              <a:t> “</a:t>
            </a:r>
            <a:r>
              <a:rPr lang="en-GB" dirty="0" err="1"/>
              <a:t>astropolitika</a:t>
            </a:r>
            <a:r>
              <a:rPr lang="en-GB" dirty="0"/>
              <a:t>”, </a:t>
            </a:r>
            <a:r>
              <a:rPr lang="en-GB" dirty="0" err="1"/>
              <a:t>područje</a:t>
            </a:r>
            <a:r>
              <a:rPr lang="en-GB" dirty="0"/>
              <a:t> je </a:t>
            </a:r>
            <a:r>
              <a:rPr lang="en-GB" dirty="0" err="1"/>
              <a:t>geopolitičkog</a:t>
            </a:r>
            <a:r>
              <a:rPr lang="en-GB" dirty="0"/>
              <a:t> </a:t>
            </a:r>
            <a:r>
              <a:rPr lang="en-GB" dirty="0" err="1"/>
              <a:t>diskursa</a:t>
            </a:r>
            <a:r>
              <a:rPr lang="en-GB" dirty="0"/>
              <a:t> koji </a:t>
            </a:r>
            <a:r>
              <a:rPr lang="en-GB" dirty="0" err="1"/>
              <a:t>borbu</a:t>
            </a:r>
            <a:r>
              <a:rPr lang="en-GB" dirty="0"/>
              <a:t> za </a:t>
            </a:r>
            <a:r>
              <a:rPr lang="en-GB" dirty="0" err="1"/>
              <a:t>moć</a:t>
            </a:r>
            <a:r>
              <a:rPr lang="en-GB" dirty="0"/>
              <a:t> </a:t>
            </a:r>
            <a:r>
              <a:rPr lang="en-GB" dirty="0" err="1"/>
              <a:t>sagledava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prizmu</a:t>
            </a:r>
            <a:r>
              <a:rPr lang="en-GB" dirty="0"/>
              <a:t> </a:t>
            </a:r>
            <a:r>
              <a:rPr lang="en-GB" dirty="0" err="1"/>
              <a:t>natjecanja</a:t>
            </a:r>
            <a:r>
              <a:rPr lang="en-GB" dirty="0"/>
              <a:t> za </a:t>
            </a:r>
            <a:r>
              <a:rPr lang="en-GB" dirty="0" err="1"/>
              <a:t>utjecaj</a:t>
            </a:r>
            <a:r>
              <a:rPr lang="en-GB" dirty="0"/>
              <a:t> u </a:t>
            </a:r>
            <a:r>
              <a:rPr lang="en-GB" dirty="0" err="1"/>
              <a:t>području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se </a:t>
            </a:r>
            <a:r>
              <a:rPr lang="en-GB" dirty="0" err="1"/>
              <a:t>nalazi</a:t>
            </a:r>
            <a:r>
              <a:rPr lang="en-GB" dirty="0"/>
              <a:t> </a:t>
            </a:r>
            <a:r>
              <a:rPr lang="en-GB" dirty="0" err="1"/>
              <a:t>iznad</a:t>
            </a:r>
            <a:r>
              <a:rPr lang="en-GB" dirty="0"/>
              <a:t> </a:t>
            </a:r>
            <a:r>
              <a:rPr lang="en-GB" dirty="0" err="1"/>
              <a:t>Zemljine</a:t>
            </a:r>
            <a:r>
              <a:rPr lang="en-GB" dirty="0"/>
              <a:t> </a:t>
            </a:r>
            <a:r>
              <a:rPr lang="en-GB" dirty="0" err="1"/>
              <a:t>površine</a:t>
            </a:r>
            <a:endParaRPr lang="en-GB" dirty="0"/>
          </a:p>
          <a:p>
            <a:r>
              <a:rPr lang="en-GB" dirty="0" err="1"/>
              <a:t>Izazov</a:t>
            </a:r>
            <a:r>
              <a:rPr lang="en-GB" dirty="0"/>
              <a:t>: </a:t>
            </a:r>
            <a:r>
              <a:rPr lang="en-GB" dirty="0" err="1"/>
              <a:t>fizičko</a:t>
            </a:r>
            <a:r>
              <a:rPr lang="en-GB" dirty="0"/>
              <a:t> </a:t>
            </a:r>
            <a:r>
              <a:rPr lang="en-GB" dirty="0" err="1"/>
              <a:t>nasuprot</a:t>
            </a:r>
            <a:r>
              <a:rPr lang="en-GB" dirty="0"/>
              <a:t> </a:t>
            </a:r>
            <a:r>
              <a:rPr lang="en-GB" dirty="0" err="1"/>
              <a:t>virtualnog</a:t>
            </a:r>
            <a:r>
              <a:rPr lang="en-GB" dirty="0"/>
              <a:t> </a:t>
            </a:r>
            <a:r>
              <a:rPr lang="en-GB" dirty="0" err="1"/>
              <a:t>osvajanja</a:t>
            </a:r>
            <a:r>
              <a:rPr lang="en-GB" dirty="0"/>
              <a:t> u </a:t>
            </a:r>
            <a:r>
              <a:rPr lang="en-GB" dirty="0" err="1"/>
              <a:t>budućnosti</a:t>
            </a:r>
            <a:r>
              <a:rPr lang="en-GB" dirty="0"/>
              <a:t> </a:t>
            </a:r>
            <a:endParaRPr lang="en-HR" dirty="0"/>
          </a:p>
          <a:p>
            <a:r>
              <a:rPr lang="en-HR" dirty="0"/>
              <a:t>Kritika: ?</a:t>
            </a:r>
          </a:p>
        </p:txBody>
      </p:sp>
    </p:spTree>
    <p:extLst>
      <p:ext uri="{BB962C8B-B14F-4D97-AF65-F5344CB8AC3E}">
        <p14:creationId xmlns:p14="http://schemas.microsoft.com/office/powerpoint/2010/main" val="322420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60BA-5DF7-AC7F-E95C-1646188E8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 descr="A diagram of geopolitics&#10;&#10;Description automatically generated">
            <a:extLst>
              <a:ext uri="{FF2B5EF4-FFF2-40B4-BE49-F238E27FC236}">
                <a16:creationId xmlns:a16="http://schemas.microsoft.com/office/drawing/2014/main" id="{7544EF12-1073-4E51-395E-B873E28D3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837" y="143743"/>
            <a:ext cx="8415337" cy="6570513"/>
          </a:xfrm>
        </p:spPr>
      </p:pic>
    </p:spTree>
    <p:extLst>
      <p:ext uri="{BB962C8B-B14F-4D97-AF65-F5344CB8AC3E}">
        <p14:creationId xmlns:p14="http://schemas.microsoft.com/office/powerpoint/2010/main" val="2256160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D945E-9EEB-1C9E-1AF1-7003A0ECC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052E1169-191D-61D3-9268-78C2904F2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52" y="198768"/>
            <a:ext cx="11746148" cy="5978195"/>
          </a:xfrm>
        </p:spPr>
      </p:pic>
    </p:spTree>
    <p:extLst>
      <p:ext uri="{BB962C8B-B14F-4D97-AF65-F5344CB8AC3E}">
        <p14:creationId xmlns:p14="http://schemas.microsoft.com/office/powerpoint/2010/main" val="186967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16575A4B-E25E-3C54-6ED0-233E1487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HR" i="1" dirty="0">
                <a:ea typeface="ＭＳ Ｐゴシック" panose="020B0600070205080204" pitchFamily="34" charset="-128"/>
              </a:rPr>
              <a:t>Novi</a:t>
            </a:r>
            <a:r>
              <a:rPr lang="hr-HR" altLang="en-HR" dirty="0">
                <a:ea typeface="ＭＳ Ｐゴシック" panose="020B0600070205080204" pitchFamily="34" charset="-128"/>
              </a:rPr>
              <a:t> prostori borbe za (pre)moć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AEDA8440-40E4-19EC-B4E4-2AD2547CB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28366" cy="5167312"/>
          </a:xfrm>
        </p:spPr>
        <p:txBody>
          <a:bodyPr/>
          <a:lstStyle/>
          <a:p>
            <a:r>
              <a:rPr lang="hr-HR" altLang="en-HR" dirty="0">
                <a:ea typeface="ＭＳ Ｐゴシック" panose="020B0600070205080204" pitchFamily="34" charset="-128"/>
              </a:rPr>
              <a:t>Kopno (2D)</a:t>
            </a:r>
          </a:p>
          <a:p>
            <a:r>
              <a:rPr lang="hr-HR" altLang="en-HR" dirty="0">
                <a:ea typeface="ＭＳ Ｐゴシック" panose="020B0600070205080204" pitchFamily="34" charset="-128"/>
              </a:rPr>
              <a:t>Podzemlje (-1D)</a:t>
            </a:r>
          </a:p>
          <a:p>
            <a:r>
              <a:rPr lang="hr-HR" altLang="en-HR" dirty="0">
                <a:ea typeface="ＭＳ Ｐゴシック" panose="020B0600070205080204" pitchFamily="34" charset="-128"/>
              </a:rPr>
              <a:t>More (2D)</a:t>
            </a:r>
          </a:p>
          <a:p>
            <a:r>
              <a:rPr lang="hr-HR" altLang="en-HR" dirty="0">
                <a:ea typeface="ＭＳ Ｐゴシック" panose="020B0600070205080204" pitchFamily="34" charset="-128"/>
              </a:rPr>
              <a:t>Zrak (3D)</a:t>
            </a:r>
          </a:p>
          <a:p>
            <a:r>
              <a:rPr lang="hr-HR" altLang="en-HR" dirty="0">
                <a:ea typeface="ＭＳ Ｐゴシック" panose="020B0600070205080204" pitchFamily="34" charset="-128"/>
              </a:rPr>
              <a:t>Svemir (4D)</a:t>
            </a:r>
          </a:p>
          <a:p>
            <a:r>
              <a:rPr lang="hr-HR" altLang="en-HR" dirty="0">
                <a:ea typeface="ＭＳ Ｐゴシック" panose="020B0600070205080204" pitchFamily="34" charset="-128"/>
              </a:rPr>
              <a:t>Podmorje (-1D)</a:t>
            </a:r>
          </a:p>
          <a:p>
            <a:r>
              <a:rPr lang="hr-HR" altLang="en-HR" dirty="0">
                <a:ea typeface="ＭＳ Ｐゴシック" panose="020B0600070205080204" pitchFamily="34" charset="-128"/>
              </a:rPr>
              <a:t>Virtualni prostor (5D)</a:t>
            </a:r>
          </a:p>
          <a:p>
            <a:r>
              <a:rPr lang="hr-HR" altLang="en-HR" dirty="0">
                <a:ea typeface="ＭＳ Ｐゴシック" panose="020B0600070205080204" pitchFamily="34" charset="-128"/>
              </a:rPr>
              <a:t>Percepcija prostora (6D)</a:t>
            </a:r>
          </a:p>
          <a:p>
            <a:r>
              <a:rPr lang="hr-HR" altLang="en-HR" dirty="0">
                <a:ea typeface="ＭＳ Ｐゴシック" panose="020B0600070205080204" pitchFamily="34" charset="-128"/>
              </a:rPr>
              <a:t>Anti-teritorijalnost ?</a:t>
            </a:r>
          </a:p>
          <a:p>
            <a:r>
              <a:rPr lang="hr-HR" altLang="en-HR" dirty="0">
                <a:ea typeface="ＭＳ Ｐゴシック" panose="020B0600070205080204" pitchFamily="34" charset="-128"/>
              </a:rPr>
              <a:t>Anti – </a:t>
            </a:r>
            <a:r>
              <a:rPr lang="hr-HR" altLang="en-HR" dirty="0" err="1">
                <a:ea typeface="ＭＳ Ｐゴシック" panose="020B0600070205080204" pitchFamily="34" charset="-128"/>
              </a:rPr>
              <a:t>astropolitika</a:t>
            </a:r>
            <a:r>
              <a:rPr lang="hr-HR" altLang="en-HR" dirty="0">
                <a:ea typeface="ＭＳ Ｐゴシック" panose="020B0600070205080204" pitchFamily="34" charset="-128"/>
              </a:rPr>
              <a:t> (</a:t>
            </a:r>
            <a:r>
              <a:rPr lang="hr-HR" altLang="en-HR" dirty="0" err="1">
                <a:ea typeface="ＭＳ Ｐゴシック" panose="020B0600070205080204" pitchFamily="34" charset="-128"/>
              </a:rPr>
              <a:t>MacDonald</a:t>
            </a:r>
            <a:r>
              <a:rPr lang="hr-HR" altLang="en-HR" dirty="0">
                <a:ea typeface="ＭＳ Ｐゴシック" panose="020B0600070205080204" pitchFamily="34" charset="-128"/>
              </a:rPr>
              <a:t>, 2012)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BCE45-AA5D-5967-60B7-06C0464C5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428" y="2852739"/>
            <a:ext cx="3883231" cy="1570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ta-IN" altLang="en-HR" sz="3200" dirty="0"/>
              <a:t>KLASIČNA VS. SUVREMENA GEOPOLITIKA</a:t>
            </a:r>
            <a:endParaRPr lang="hr-HR" altLang="en-HR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DBB140-C6A8-EC23-4CA9-32A8E381CE20}"/>
              </a:ext>
            </a:extLst>
          </p:cNvPr>
          <p:cNvSpPr/>
          <p:nvPr/>
        </p:nvSpPr>
        <p:spPr>
          <a:xfrm>
            <a:off x="641268" y="3206338"/>
            <a:ext cx="3123210" cy="102127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297674-854E-C395-728E-E94FB529ED62}"/>
              </a:ext>
            </a:extLst>
          </p:cNvPr>
          <p:cNvSpPr/>
          <p:nvPr/>
        </p:nvSpPr>
        <p:spPr>
          <a:xfrm>
            <a:off x="641269" y="5836722"/>
            <a:ext cx="6163292" cy="102127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CDBB5-9FC8-CC6F-1E56-F4186D73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1967266"/>
            <a:ext cx="2257426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Četiri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regije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Svemira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(Dolman, 2002)</a:t>
            </a:r>
          </a:p>
        </p:txBody>
      </p:sp>
      <p:pic>
        <p:nvPicPr>
          <p:cNvPr id="5" name="Content Placeholder 4" descr="Diagram of the moon and lunar orbit&#10;&#10;Description automatically generated">
            <a:extLst>
              <a:ext uri="{FF2B5EF4-FFF2-40B4-BE49-F238E27FC236}">
                <a16:creationId xmlns:a16="http://schemas.microsoft.com/office/drawing/2014/main" id="{1176D586-81DB-60C7-A498-E1891C34F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6526" y="969181"/>
            <a:ext cx="7975474" cy="45434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E0928C3-0B1D-7721-39AC-5C59C1637423}"/>
              </a:ext>
            </a:extLst>
          </p:cNvPr>
          <p:cNvSpPr/>
          <p:nvPr/>
        </p:nvSpPr>
        <p:spPr>
          <a:xfrm>
            <a:off x="4600574" y="3071813"/>
            <a:ext cx="1757363" cy="1835956"/>
          </a:xfrm>
          <a:prstGeom prst="ellipse">
            <a:avLst/>
          </a:prstGeom>
          <a:solidFill>
            <a:schemeClr val="accent1">
              <a:alpha val="5120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E11FDC-33CB-D41D-B240-D8917642D04B}"/>
              </a:ext>
            </a:extLst>
          </p:cNvPr>
          <p:cNvCxnSpPr/>
          <p:nvPr/>
        </p:nvCxnSpPr>
        <p:spPr>
          <a:xfrm>
            <a:off x="5443538" y="4907769"/>
            <a:ext cx="0" cy="137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A2DCA2-4BA5-4D95-18AE-9CC4327C9A2E}"/>
              </a:ext>
            </a:extLst>
          </p:cNvPr>
          <p:cNvSpPr txBox="1"/>
          <p:nvPr/>
        </p:nvSpPr>
        <p:spPr>
          <a:xfrm>
            <a:off x="5786438" y="5872163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dirty="0"/>
              <a:t>Karmanova linija </a:t>
            </a:r>
          </a:p>
        </p:txBody>
      </p:sp>
    </p:spTree>
    <p:extLst>
      <p:ext uri="{BB962C8B-B14F-4D97-AF65-F5344CB8AC3E}">
        <p14:creationId xmlns:p14="http://schemas.microsoft.com/office/powerpoint/2010/main" val="278145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88C6-30FE-E7ED-FAED-58A16A46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156"/>
          </a:xfrm>
        </p:spPr>
        <p:txBody>
          <a:bodyPr/>
          <a:lstStyle/>
          <a:p>
            <a:r>
              <a:rPr lang="en-HR" dirty="0"/>
              <a:t>Četiri regije Svemira (Dolman, 2002:60)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D84FB-DC84-A862-2A28-55FFD6C4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4" y="1270660"/>
            <a:ext cx="11519065" cy="5320145"/>
          </a:xfrm>
        </p:spPr>
        <p:txBody>
          <a:bodyPr>
            <a:normAutofit fontScale="92500" lnSpcReduction="10000"/>
          </a:bodyPr>
          <a:lstStyle/>
          <a:p>
            <a:r>
              <a:rPr lang="en-HR" dirty="0"/>
              <a:t>TERRA ili </a:t>
            </a:r>
            <a:r>
              <a:rPr lang="en-GB" dirty="0" err="1"/>
              <a:t>Zemlja</a:t>
            </a:r>
            <a:r>
              <a:rPr lang="en-GB" dirty="0"/>
              <a:t> - </a:t>
            </a:r>
            <a:r>
              <a:rPr lang="en-GB" dirty="0" err="1"/>
              <a:t>označava</a:t>
            </a:r>
            <a:r>
              <a:rPr lang="en-GB" dirty="0"/>
              <a:t> </a:t>
            </a:r>
            <a:r>
              <a:rPr lang="en-GB" dirty="0" err="1"/>
              <a:t>prostor</a:t>
            </a:r>
            <a:r>
              <a:rPr lang="en-GB" dirty="0"/>
              <a:t> koji </a:t>
            </a:r>
            <a:r>
              <a:rPr lang="en-GB" dirty="0" err="1"/>
              <a:t>seže</a:t>
            </a:r>
            <a:r>
              <a:rPr lang="en-GB" dirty="0"/>
              <a:t> od same </a:t>
            </a:r>
            <a:r>
              <a:rPr lang="en-GB" dirty="0" err="1"/>
              <a:t>površine</a:t>
            </a:r>
            <a:r>
              <a:rPr lang="en-GB" dirty="0"/>
              <a:t> </a:t>
            </a:r>
            <a:r>
              <a:rPr lang="en-GB" dirty="0" err="1"/>
              <a:t>Zemlje</a:t>
            </a:r>
            <a:r>
              <a:rPr lang="en-GB" dirty="0"/>
              <a:t> do one </a:t>
            </a:r>
            <a:r>
              <a:rPr lang="en-GB" dirty="0" err="1"/>
              <a:t>granice</a:t>
            </a:r>
            <a:r>
              <a:rPr lang="en-GB" dirty="0"/>
              <a:t> </a:t>
            </a:r>
            <a:r>
              <a:rPr lang="en-GB" dirty="0" err="1"/>
              <a:t>atmosfere</a:t>
            </a:r>
            <a:r>
              <a:rPr lang="en-GB" dirty="0"/>
              <a:t> </a:t>
            </a:r>
            <a:r>
              <a:rPr lang="en-GB" dirty="0" err="1"/>
              <a:t>gdje</a:t>
            </a:r>
            <a:r>
              <a:rPr lang="en-GB" dirty="0"/>
              <a:t> je </a:t>
            </a:r>
            <a:r>
              <a:rPr lang="en-GB" dirty="0" err="1"/>
              <a:t>život</a:t>
            </a:r>
            <a:r>
              <a:rPr lang="en-GB" dirty="0"/>
              <a:t> </a:t>
            </a:r>
            <a:r>
              <a:rPr lang="en-GB" dirty="0" err="1"/>
              <a:t>moguć</a:t>
            </a:r>
            <a:r>
              <a:rPr lang="en-GB" dirty="0"/>
              <a:t> bez </a:t>
            </a:r>
            <a:r>
              <a:rPr lang="en-GB" dirty="0" err="1"/>
              <a:t>ikakve</a:t>
            </a:r>
            <a:r>
              <a:rPr lang="en-GB" dirty="0"/>
              <a:t> </a:t>
            </a:r>
            <a:r>
              <a:rPr lang="en-GB" dirty="0" err="1"/>
              <a:t>pomoćne</a:t>
            </a:r>
            <a:r>
              <a:rPr lang="en-GB" dirty="0"/>
              <a:t> </a:t>
            </a:r>
            <a:r>
              <a:rPr lang="en-GB" dirty="0" err="1"/>
              <a:t>opreme</a:t>
            </a:r>
            <a:r>
              <a:rPr lang="en-GB" dirty="0"/>
              <a:t>. </a:t>
            </a:r>
          </a:p>
          <a:p>
            <a:r>
              <a:rPr lang="en-GB" dirty="0"/>
              <a:t>Ova je </a:t>
            </a:r>
            <a:r>
              <a:rPr lang="en-GB" dirty="0" err="1"/>
              <a:t>udaljenost</a:t>
            </a:r>
            <a:r>
              <a:rPr lang="en-GB" dirty="0"/>
              <a:t> </a:t>
            </a:r>
            <a:r>
              <a:rPr lang="en-GB" dirty="0" err="1"/>
              <a:t>svojevrstan</a:t>
            </a:r>
            <a:r>
              <a:rPr lang="en-GB" dirty="0"/>
              <a:t> </a:t>
            </a:r>
            <a:r>
              <a:rPr lang="en-GB" dirty="0" err="1"/>
              <a:t>ekvivalent</a:t>
            </a:r>
            <a:r>
              <a:rPr lang="en-GB" dirty="0"/>
              <a:t> </a:t>
            </a:r>
            <a:r>
              <a:rPr lang="en-GB" dirty="0" err="1"/>
              <a:t>obalnoj</a:t>
            </a:r>
            <a:r>
              <a:rPr lang="en-GB" dirty="0"/>
              <a:t> </a:t>
            </a:r>
            <a:r>
              <a:rPr lang="en-GB" dirty="0" err="1"/>
              <a:t>granici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moru</a:t>
            </a:r>
            <a:endParaRPr lang="en-GB" dirty="0"/>
          </a:p>
          <a:p>
            <a:r>
              <a:rPr lang="en-GB" dirty="0" err="1"/>
              <a:t>Tzv</a:t>
            </a:r>
            <a:r>
              <a:rPr lang="en-GB" dirty="0"/>
              <a:t>. </a:t>
            </a:r>
            <a:r>
              <a:rPr lang="en-GB" dirty="0" err="1"/>
              <a:t>Karmanova</a:t>
            </a:r>
            <a:r>
              <a:rPr lang="en-GB" dirty="0"/>
              <a:t> </a:t>
            </a:r>
            <a:r>
              <a:rPr lang="en-GB" dirty="0" err="1"/>
              <a:t>linija</a:t>
            </a:r>
            <a:r>
              <a:rPr lang="en-GB" dirty="0"/>
              <a:t> je </a:t>
            </a:r>
            <a:r>
              <a:rPr lang="en-GB" dirty="0" err="1"/>
              <a:t>međunarodno</a:t>
            </a:r>
            <a:r>
              <a:rPr lang="en-GB" dirty="0"/>
              <a:t> </a:t>
            </a:r>
            <a:r>
              <a:rPr lang="en-GB" dirty="0" err="1"/>
              <a:t>prihvaćena</a:t>
            </a:r>
            <a:r>
              <a:rPr lang="en-GB" dirty="0"/>
              <a:t> </a:t>
            </a:r>
            <a:r>
              <a:rPr lang="en-GB" dirty="0" err="1"/>
              <a:t>crta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leži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visini</a:t>
            </a:r>
            <a:r>
              <a:rPr lang="en-GB" dirty="0"/>
              <a:t> od 100 </a:t>
            </a:r>
            <a:r>
              <a:rPr lang="en-GB" dirty="0" err="1"/>
              <a:t>kilometara</a:t>
            </a:r>
            <a:r>
              <a:rPr lang="en-GB" dirty="0"/>
              <a:t> </a:t>
            </a:r>
            <a:r>
              <a:rPr lang="en-GB" dirty="0" err="1"/>
              <a:t>nadmorske</a:t>
            </a:r>
            <a:r>
              <a:rPr lang="en-GB" dirty="0"/>
              <a:t> </a:t>
            </a:r>
            <a:r>
              <a:rPr lang="en-GB" dirty="0" err="1"/>
              <a:t>visine</a:t>
            </a:r>
            <a:r>
              <a:rPr lang="en-GB" dirty="0"/>
              <a:t>. </a:t>
            </a:r>
            <a:r>
              <a:rPr lang="en-GB" dirty="0" err="1"/>
              <a:t>Iako</a:t>
            </a:r>
            <a:r>
              <a:rPr lang="en-GB" dirty="0"/>
              <a:t> </a:t>
            </a:r>
            <a:r>
              <a:rPr lang="en-GB" dirty="0" err="1"/>
              <a:t>atmosferski</a:t>
            </a:r>
            <a:r>
              <a:rPr lang="en-GB" dirty="0"/>
              <a:t> </a:t>
            </a:r>
            <a:r>
              <a:rPr lang="en-GB" dirty="0" err="1"/>
              <a:t>pojas</a:t>
            </a:r>
            <a:r>
              <a:rPr lang="en-GB" dirty="0"/>
              <a:t> </a:t>
            </a:r>
            <a:r>
              <a:rPr lang="en-GB" dirty="0" err="1"/>
              <a:t>oko</a:t>
            </a:r>
            <a:r>
              <a:rPr lang="en-GB" dirty="0"/>
              <a:t> </a:t>
            </a:r>
            <a:r>
              <a:rPr lang="en-GB" dirty="0" err="1"/>
              <a:t>Zemlje</a:t>
            </a:r>
            <a:r>
              <a:rPr lang="en-GB" dirty="0"/>
              <a:t> </a:t>
            </a:r>
            <a:r>
              <a:rPr lang="en-GB" dirty="0" err="1"/>
              <a:t>seže</a:t>
            </a:r>
            <a:r>
              <a:rPr lang="en-GB" dirty="0"/>
              <a:t> </a:t>
            </a:r>
            <a:r>
              <a:rPr lang="en-GB" dirty="0" err="1"/>
              <a:t>puno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od 100 </a:t>
            </a:r>
            <a:r>
              <a:rPr lang="en-GB" dirty="0" err="1"/>
              <a:t>kilometara</a:t>
            </a:r>
            <a:r>
              <a:rPr lang="en-GB" dirty="0"/>
              <a:t>, ova </a:t>
            </a:r>
            <a:r>
              <a:rPr lang="en-GB" dirty="0" err="1"/>
              <a:t>linija</a:t>
            </a:r>
            <a:r>
              <a:rPr lang="en-GB" dirty="0"/>
              <a:t> </a:t>
            </a:r>
            <a:r>
              <a:rPr lang="en-GB" dirty="0" err="1"/>
              <a:t>međunarodno</a:t>
            </a:r>
            <a:r>
              <a:rPr lang="en-GB" dirty="0"/>
              <a:t> je </a:t>
            </a:r>
            <a:r>
              <a:rPr lang="en-GB" dirty="0" err="1"/>
              <a:t>prihvaćena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granica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atmosfere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svemira</a:t>
            </a:r>
            <a:r>
              <a:rPr lang="en-GB" dirty="0"/>
              <a:t> (</a:t>
            </a:r>
            <a:r>
              <a:rPr lang="en-GB" dirty="0" err="1"/>
              <a:t>aeronautika</a:t>
            </a:r>
            <a:r>
              <a:rPr lang="en-GB" dirty="0"/>
              <a:t>)</a:t>
            </a:r>
          </a:p>
          <a:p>
            <a:r>
              <a:rPr lang="en-GB" dirty="0"/>
              <a:t>Dolman </a:t>
            </a:r>
            <a:r>
              <a:rPr lang="en-GB" dirty="0" err="1"/>
              <a:t>ističe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je </a:t>
            </a:r>
            <a:r>
              <a:rPr lang="en-GB" dirty="0" err="1"/>
              <a:t>značaj</a:t>
            </a:r>
            <a:r>
              <a:rPr lang="en-GB" dirty="0"/>
              <a:t> </a:t>
            </a:r>
            <a:r>
              <a:rPr lang="en-GB" dirty="0" err="1"/>
              <a:t>ove</a:t>
            </a:r>
            <a:r>
              <a:rPr lang="en-GB" dirty="0"/>
              <a:t> </a:t>
            </a:r>
            <a:r>
              <a:rPr lang="en-GB" dirty="0" err="1"/>
              <a:t>regije</a:t>
            </a:r>
            <a:r>
              <a:rPr lang="en-GB" dirty="0"/>
              <a:t> je u tome </a:t>
            </a:r>
            <a:r>
              <a:rPr lang="en-GB" dirty="0" err="1"/>
              <a:t>što</a:t>
            </a:r>
            <a:r>
              <a:rPr lang="en-GB" dirty="0"/>
              <a:t> s </a:t>
            </a:r>
            <a:r>
              <a:rPr lang="en-GB" dirty="0" err="1"/>
              <a:t>nje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letjelice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idu</a:t>
            </a:r>
            <a:r>
              <a:rPr lang="en-GB" dirty="0"/>
              <a:t> u </a:t>
            </a:r>
            <a:r>
              <a:rPr lang="en-GB" dirty="0" err="1"/>
              <a:t>svemir</a:t>
            </a:r>
            <a:r>
              <a:rPr lang="en-GB" dirty="0"/>
              <a:t> </a:t>
            </a:r>
            <a:r>
              <a:rPr lang="en-GB" dirty="0" err="1"/>
              <a:t>polijeću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nju</a:t>
            </a:r>
            <a:r>
              <a:rPr lang="en-GB" dirty="0"/>
              <a:t> </a:t>
            </a:r>
            <a:r>
              <a:rPr lang="en-GB" dirty="0" err="1"/>
              <a:t>prolaze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putu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vanjskom</a:t>
            </a:r>
            <a:r>
              <a:rPr lang="en-GB" dirty="0"/>
              <a:t> </a:t>
            </a:r>
            <a:r>
              <a:rPr lang="en-GB" dirty="0" err="1"/>
              <a:t>dijelu</a:t>
            </a:r>
            <a:r>
              <a:rPr lang="en-GB" dirty="0"/>
              <a:t>,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se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vanjskog</a:t>
            </a:r>
            <a:r>
              <a:rPr lang="en-GB" dirty="0"/>
              <a:t> </a:t>
            </a:r>
            <a:r>
              <a:rPr lang="en-GB" dirty="0" err="1"/>
              <a:t>dijela</a:t>
            </a:r>
            <a:r>
              <a:rPr lang="en-GB" dirty="0"/>
              <a:t> 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nju</a:t>
            </a:r>
            <a:r>
              <a:rPr lang="en-GB" dirty="0"/>
              <a:t> </a:t>
            </a:r>
            <a:r>
              <a:rPr lang="en-GB" dirty="0" err="1"/>
              <a:t>vraćaju</a:t>
            </a:r>
            <a:r>
              <a:rPr lang="en-GB" dirty="0"/>
              <a:t>. </a:t>
            </a:r>
          </a:p>
          <a:p>
            <a:r>
              <a:rPr lang="en-GB" dirty="0"/>
              <a:t>To </a:t>
            </a:r>
            <a:r>
              <a:rPr lang="en-GB" dirty="0" err="1"/>
              <a:t>čini</a:t>
            </a:r>
            <a:r>
              <a:rPr lang="en-GB" dirty="0"/>
              <a:t> </a:t>
            </a:r>
            <a:r>
              <a:rPr lang="en-GB" dirty="0" err="1"/>
              <a:t>ovo</a:t>
            </a:r>
            <a:r>
              <a:rPr lang="en-GB" dirty="0"/>
              <a:t> </a:t>
            </a:r>
            <a:r>
              <a:rPr lang="en-GB" b="1" dirty="0" err="1"/>
              <a:t>područje</a:t>
            </a:r>
            <a:r>
              <a:rPr lang="en-GB" b="1" dirty="0"/>
              <a:t> </a:t>
            </a:r>
            <a:r>
              <a:rPr lang="en-GB" b="1" dirty="0" err="1"/>
              <a:t>kontrolnim</a:t>
            </a:r>
            <a:r>
              <a:rPr lang="en-GB" b="1" dirty="0"/>
              <a:t> </a:t>
            </a:r>
            <a:r>
              <a:rPr lang="en-GB" b="1" dirty="0" err="1"/>
              <a:t>centrom</a:t>
            </a:r>
            <a:r>
              <a:rPr lang="en-GB" b="1" dirty="0"/>
              <a:t> </a:t>
            </a:r>
            <a:r>
              <a:rPr lang="en-GB" dirty="0"/>
              <a:t>koji </a:t>
            </a:r>
            <a:r>
              <a:rPr lang="en-GB" dirty="0" err="1"/>
              <a:t>sadrži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naredbe</a:t>
            </a:r>
            <a:r>
              <a:rPr lang="en-GB" dirty="0"/>
              <a:t>, </a:t>
            </a:r>
            <a:r>
              <a:rPr lang="en-GB" dirty="0" err="1"/>
              <a:t>kontrole</a:t>
            </a:r>
            <a:r>
              <a:rPr lang="en-GB" dirty="0"/>
              <a:t>, </a:t>
            </a:r>
            <a:r>
              <a:rPr lang="en-GB" dirty="0" err="1"/>
              <a:t>bilješke</a:t>
            </a:r>
            <a:r>
              <a:rPr lang="en-GB" dirty="0"/>
              <a:t> o </a:t>
            </a:r>
            <a:r>
              <a:rPr lang="en-GB" dirty="0" err="1"/>
              <a:t>istraživanjima</a:t>
            </a:r>
            <a:r>
              <a:rPr lang="en-GB" dirty="0"/>
              <a:t>, </a:t>
            </a:r>
            <a:r>
              <a:rPr lang="en-GB" dirty="0" err="1"/>
              <a:t>razvoj</a:t>
            </a:r>
            <a:r>
              <a:rPr lang="en-GB" dirty="0"/>
              <a:t>, </a:t>
            </a:r>
            <a:r>
              <a:rPr lang="en-GB" dirty="0" err="1"/>
              <a:t>popravke</a:t>
            </a:r>
            <a:r>
              <a:rPr lang="en-GB" dirty="0"/>
              <a:t>, </a:t>
            </a:r>
            <a:r>
              <a:rPr lang="en-GB" dirty="0" err="1"/>
              <a:t>skladištenje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dr.</a:t>
            </a:r>
            <a:r>
              <a:rPr lang="en-GB" dirty="0"/>
              <a:t> </a:t>
            </a:r>
          </a:p>
          <a:p>
            <a:r>
              <a:rPr lang="en-GB" dirty="0" err="1"/>
              <a:t>Geografska</a:t>
            </a:r>
            <a:r>
              <a:rPr lang="en-GB" dirty="0"/>
              <a:t> </a:t>
            </a:r>
            <a:r>
              <a:rPr lang="en-GB" dirty="0" err="1"/>
              <a:t>definiranost</a:t>
            </a:r>
            <a:r>
              <a:rPr lang="en-GB" dirty="0"/>
              <a:t> </a:t>
            </a:r>
            <a:r>
              <a:rPr lang="en-GB" dirty="0" err="1"/>
              <a:t>čini</a:t>
            </a:r>
            <a:r>
              <a:rPr lang="en-GB" dirty="0"/>
              <a:t> </a:t>
            </a:r>
            <a:r>
              <a:rPr lang="en-GB" dirty="0" err="1"/>
              <a:t>ovaj</a:t>
            </a:r>
            <a:r>
              <a:rPr lang="en-GB" dirty="0"/>
              <a:t> </a:t>
            </a:r>
            <a:r>
              <a:rPr lang="en-GB" dirty="0" err="1"/>
              <a:t>prostor</a:t>
            </a:r>
            <a:r>
              <a:rPr lang="en-GB" dirty="0"/>
              <a:t> </a:t>
            </a:r>
            <a:r>
              <a:rPr lang="en-GB" dirty="0" err="1"/>
              <a:t>tranzicije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i="1" dirty="0" err="1"/>
              <a:t>geopolitičkog</a:t>
            </a:r>
            <a:r>
              <a:rPr lang="en-GB" i="1" dirty="0"/>
              <a:t> </a:t>
            </a:r>
            <a:r>
              <a:rPr lang="en-GB" dirty="0" err="1"/>
              <a:t>i</a:t>
            </a:r>
            <a:r>
              <a:rPr lang="en-GB" i="1" dirty="0"/>
              <a:t> </a:t>
            </a:r>
            <a:r>
              <a:rPr lang="en-GB" i="1" dirty="0" err="1"/>
              <a:t>astropolitičkog</a:t>
            </a:r>
            <a:r>
              <a:rPr lang="en-GB" i="1" dirty="0"/>
              <a:t>.</a:t>
            </a:r>
            <a:endParaRPr lang="en-HR" i="1" dirty="0"/>
          </a:p>
        </p:txBody>
      </p:sp>
    </p:spTree>
    <p:extLst>
      <p:ext uri="{BB962C8B-B14F-4D97-AF65-F5344CB8AC3E}">
        <p14:creationId xmlns:p14="http://schemas.microsoft.com/office/powerpoint/2010/main" val="3189705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0BB0-47B8-9505-02DD-29F925B8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Četiri regije Svemira (Dolman, 2002:60)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21F4E-56AE-4B88-6B70-ACC22BC9C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5" y="1591294"/>
            <a:ext cx="11804073" cy="510638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TERRAN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Zemljin</a:t>
            </a:r>
            <a:r>
              <a:rPr lang="en-GB" dirty="0"/>
              <a:t> </a:t>
            </a:r>
            <a:r>
              <a:rPr lang="en-GB" dirty="0" err="1"/>
              <a:t>prostor</a:t>
            </a:r>
            <a:r>
              <a:rPr lang="en-GB" dirty="0"/>
              <a:t> </a:t>
            </a:r>
            <a:r>
              <a:rPr lang="en-GB" dirty="0" err="1"/>
              <a:t>seže</a:t>
            </a:r>
            <a:r>
              <a:rPr lang="en-GB" dirty="0"/>
              <a:t> od </a:t>
            </a:r>
            <a:r>
              <a:rPr lang="en-GB" dirty="0" err="1"/>
              <a:t>granice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kojoj</a:t>
            </a:r>
            <a:r>
              <a:rPr lang="en-GB" dirty="0"/>
              <a:t> je </a:t>
            </a:r>
            <a:r>
              <a:rPr lang="en-GB" dirty="0" err="1"/>
              <a:t>moguć</a:t>
            </a:r>
            <a:r>
              <a:rPr lang="en-GB" dirty="0"/>
              <a:t> </a:t>
            </a:r>
            <a:r>
              <a:rPr lang="en-GB" dirty="0" err="1"/>
              <a:t>život</a:t>
            </a:r>
            <a:r>
              <a:rPr lang="en-GB" dirty="0"/>
              <a:t> do </a:t>
            </a:r>
            <a:r>
              <a:rPr lang="en-GB" dirty="0" err="1"/>
              <a:t>geostacionarnog</a:t>
            </a:r>
            <a:r>
              <a:rPr lang="en-GB" dirty="0"/>
              <a:t> </a:t>
            </a:r>
            <a:r>
              <a:rPr lang="en-GB" dirty="0" err="1"/>
              <a:t>pojasa</a:t>
            </a:r>
            <a:r>
              <a:rPr lang="en-GB" dirty="0"/>
              <a:t> (</a:t>
            </a:r>
            <a:r>
              <a:rPr lang="en-GB" dirty="0" err="1"/>
              <a:t>oko</a:t>
            </a:r>
            <a:r>
              <a:rPr lang="en-GB" dirty="0"/>
              <a:t> 36 000 km). </a:t>
            </a:r>
          </a:p>
          <a:p>
            <a:r>
              <a:rPr lang="en-GB" dirty="0"/>
              <a:t>Ovo je </a:t>
            </a:r>
            <a:r>
              <a:rPr lang="en-GB" dirty="0" err="1"/>
              <a:t>prostor</a:t>
            </a:r>
            <a:r>
              <a:rPr lang="en-GB" dirty="0"/>
              <a:t> u </a:t>
            </a:r>
            <a:r>
              <a:rPr lang="en-GB" dirty="0" err="1"/>
              <a:t>kojem</a:t>
            </a:r>
            <a:r>
              <a:rPr lang="en-GB" dirty="0"/>
              <a:t> je </a:t>
            </a:r>
            <a:r>
              <a:rPr lang="en-GB" dirty="0" err="1"/>
              <a:t>ljudska</a:t>
            </a:r>
            <a:r>
              <a:rPr lang="en-GB" dirty="0"/>
              <a:t> </a:t>
            </a:r>
            <a:r>
              <a:rPr lang="en-GB" dirty="0" err="1"/>
              <a:t>aktivnost</a:t>
            </a:r>
            <a:r>
              <a:rPr lang="en-GB" dirty="0"/>
              <a:t> u </a:t>
            </a:r>
            <a:r>
              <a:rPr lang="en-GB" dirty="0" err="1"/>
              <a:t>svemiru</a:t>
            </a:r>
            <a:r>
              <a:rPr lang="en-GB" dirty="0"/>
              <a:t> </a:t>
            </a:r>
            <a:r>
              <a:rPr lang="en-GB" dirty="0" err="1"/>
              <a:t>najjače</a:t>
            </a:r>
            <a:r>
              <a:rPr lang="en-GB" dirty="0"/>
              <a:t> </a:t>
            </a:r>
            <a:r>
              <a:rPr lang="en-GB" dirty="0" err="1"/>
              <a:t>koncentirana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koji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najveću</a:t>
            </a:r>
            <a:r>
              <a:rPr lang="en-GB" dirty="0"/>
              <a:t> </a:t>
            </a:r>
            <a:r>
              <a:rPr lang="en-GB" dirty="0" err="1"/>
              <a:t>stratešku</a:t>
            </a:r>
            <a:r>
              <a:rPr lang="en-GB" dirty="0"/>
              <a:t> </a:t>
            </a:r>
            <a:r>
              <a:rPr lang="en-GB" dirty="0" err="1"/>
              <a:t>vrijednost</a:t>
            </a:r>
            <a:r>
              <a:rPr lang="en-GB" dirty="0"/>
              <a:t> (MacDonald, 2007: 599), s time da </a:t>
            </a:r>
            <a:r>
              <a:rPr lang="en-GB" dirty="0" err="1"/>
              <a:t>različiti</a:t>
            </a:r>
            <a:r>
              <a:rPr lang="en-GB" dirty="0"/>
              <a:t> </a:t>
            </a:r>
            <a:r>
              <a:rPr lang="en-GB" dirty="0" err="1"/>
              <a:t>dijelovi</a:t>
            </a:r>
            <a:r>
              <a:rPr lang="en-GB" dirty="0"/>
              <a:t> </a:t>
            </a:r>
            <a:r>
              <a:rPr lang="en-GB" dirty="0" err="1"/>
              <a:t>orbite</a:t>
            </a:r>
            <a:r>
              <a:rPr lang="en-GB" dirty="0"/>
              <a:t> </a:t>
            </a:r>
            <a:r>
              <a:rPr lang="en-GB" dirty="0" err="1"/>
              <a:t>imaju</a:t>
            </a:r>
            <a:r>
              <a:rPr lang="en-GB" dirty="0"/>
              <a:t> </a:t>
            </a:r>
            <a:r>
              <a:rPr lang="en-GB" dirty="0" err="1"/>
              <a:t>različitu</a:t>
            </a:r>
            <a:r>
              <a:rPr lang="en-GB" dirty="0"/>
              <a:t> </a:t>
            </a:r>
            <a:r>
              <a:rPr lang="en-GB" dirty="0" err="1"/>
              <a:t>namjenu</a:t>
            </a:r>
            <a:r>
              <a:rPr lang="en-GB" dirty="0"/>
              <a:t>. </a:t>
            </a:r>
          </a:p>
          <a:p>
            <a:r>
              <a:rPr lang="en-GB" dirty="0" err="1"/>
              <a:t>Sateliti</a:t>
            </a:r>
            <a:r>
              <a:rPr lang="en-GB" dirty="0"/>
              <a:t>, pa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oni</a:t>
            </a:r>
            <a:r>
              <a:rPr lang="en-GB" dirty="0"/>
              <a:t> s </a:t>
            </a:r>
            <a:r>
              <a:rPr lang="en-GB" dirty="0" err="1"/>
              <a:t>vojnom</a:t>
            </a:r>
            <a:r>
              <a:rPr lang="en-GB" dirty="0"/>
              <a:t> </a:t>
            </a:r>
            <a:r>
              <a:rPr lang="en-GB" dirty="0" err="1"/>
              <a:t>namjenom</a:t>
            </a:r>
            <a:r>
              <a:rPr lang="en-GB" dirty="0"/>
              <a:t>, </a:t>
            </a:r>
            <a:r>
              <a:rPr lang="en-GB" dirty="0" err="1"/>
              <a:t>uglavnom</a:t>
            </a:r>
            <a:r>
              <a:rPr lang="en-GB" dirty="0"/>
              <a:t> se </a:t>
            </a:r>
            <a:r>
              <a:rPr lang="en-GB" dirty="0" err="1"/>
              <a:t>nalaze</a:t>
            </a:r>
            <a:r>
              <a:rPr lang="en-GB" dirty="0"/>
              <a:t> u </a:t>
            </a:r>
            <a:r>
              <a:rPr lang="en-GB" dirty="0" err="1"/>
              <a:t>ovom</a:t>
            </a:r>
            <a:r>
              <a:rPr lang="en-GB" dirty="0"/>
              <a:t> </a:t>
            </a:r>
            <a:r>
              <a:rPr lang="en-GB" dirty="0" err="1"/>
              <a:t>području</a:t>
            </a:r>
            <a:r>
              <a:rPr lang="en-GB" dirty="0"/>
              <a:t>, 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dirty="0" err="1"/>
              <a:t>niže</a:t>
            </a:r>
            <a:r>
              <a:rPr lang="en-GB" dirty="0"/>
              <a:t> </a:t>
            </a:r>
            <a:r>
              <a:rPr lang="en-GB" dirty="0" err="1"/>
              <a:t>tehničke</a:t>
            </a:r>
            <a:r>
              <a:rPr lang="en-GB" dirty="0"/>
              <a:t> </a:t>
            </a:r>
            <a:r>
              <a:rPr lang="en-GB" dirty="0" err="1"/>
              <a:t>zahtjevnosti</a:t>
            </a:r>
            <a:r>
              <a:rPr lang="en-GB" dirty="0"/>
              <a:t> </a:t>
            </a:r>
            <a:r>
              <a:rPr lang="en-GB" dirty="0" err="1"/>
              <a:t>potrebne</a:t>
            </a:r>
            <a:r>
              <a:rPr lang="en-GB" dirty="0"/>
              <a:t> za </a:t>
            </a:r>
            <a:r>
              <a:rPr lang="en-GB" dirty="0" err="1"/>
              <a:t>slanje</a:t>
            </a:r>
            <a:r>
              <a:rPr lang="en-GB" dirty="0"/>
              <a:t> </a:t>
            </a:r>
            <a:r>
              <a:rPr lang="en-GB" dirty="0" err="1"/>
              <a:t>raketa</a:t>
            </a:r>
            <a:r>
              <a:rPr lang="en-GB" dirty="0"/>
              <a:t>. S </a:t>
            </a:r>
            <a:r>
              <a:rPr lang="en-GB" dirty="0" err="1"/>
              <a:t>obzirom</a:t>
            </a:r>
            <a:r>
              <a:rPr lang="en-GB" dirty="0"/>
              <a:t> da je </a:t>
            </a:r>
            <a:r>
              <a:rPr lang="en-GB" dirty="0" err="1"/>
              <a:t>ovo</a:t>
            </a:r>
            <a:r>
              <a:rPr lang="en-GB" dirty="0"/>
              <a:t> </a:t>
            </a:r>
            <a:r>
              <a:rPr lang="en-GB" dirty="0" err="1"/>
              <a:t>jedino</a:t>
            </a:r>
            <a:r>
              <a:rPr lang="en-GB" dirty="0"/>
              <a:t> </a:t>
            </a:r>
            <a:r>
              <a:rPr lang="en-GB" dirty="0" err="1"/>
              <a:t>područje</a:t>
            </a:r>
            <a:r>
              <a:rPr lang="en-GB" dirty="0"/>
              <a:t> </a:t>
            </a:r>
            <a:r>
              <a:rPr lang="en-GB" dirty="0" err="1"/>
              <a:t>svemira</a:t>
            </a:r>
            <a:r>
              <a:rPr lang="en-GB" dirty="0"/>
              <a:t> u </a:t>
            </a:r>
            <a:r>
              <a:rPr lang="en-GB" dirty="0" err="1"/>
              <a:t>kojem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suvremene</a:t>
            </a:r>
            <a:r>
              <a:rPr lang="en-GB" dirty="0"/>
              <a:t> </a:t>
            </a:r>
            <a:r>
              <a:rPr lang="en-GB" dirty="0" err="1"/>
              <a:t>značajne</a:t>
            </a:r>
            <a:r>
              <a:rPr lang="en-GB" dirty="0"/>
              <a:t> </a:t>
            </a:r>
            <a:r>
              <a:rPr lang="en-GB" dirty="0" err="1"/>
              <a:t>svjetske</a:t>
            </a:r>
            <a:r>
              <a:rPr lang="en-GB" dirty="0"/>
              <a:t> sile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djelovati</a:t>
            </a:r>
            <a:r>
              <a:rPr lang="en-GB" dirty="0"/>
              <a:t>, </a:t>
            </a:r>
            <a:r>
              <a:rPr lang="en-GB" dirty="0" err="1"/>
              <a:t>ovo</a:t>
            </a:r>
            <a:r>
              <a:rPr lang="en-GB" dirty="0"/>
              <a:t> je </a:t>
            </a:r>
            <a:r>
              <a:rPr lang="en-GB" dirty="0" err="1"/>
              <a:t>prostor</a:t>
            </a:r>
            <a:r>
              <a:rPr lang="en-GB" dirty="0"/>
              <a:t> koji </a:t>
            </a:r>
            <a:r>
              <a:rPr lang="en-GB" b="1" dirty="0" err="1"/>
              <a:t>predstavlja</a:t>
            </a:r>
            <a:r>
              <a:rPr lang="en-GB" b="1" dirty="0"/>
              <a:t> </a:t>
            </a:r>
            <a:r>
              <a:rPr lang="en-GB" b="1" dirty="0" err="1"/>
              <a:t>potencijalnu</a:t>
            </a:r>
            <a:r>
              <a:rPr lang="en-GB" b="1" dirty="0"/>
              <a:t> </a:t>
            </a:r>
            <a:r>
              <a:rPr lang="en-GB" b="1" dirty="0" err="1"/>
              <a:t>konfliktnu</a:t>
            </a:r>
            <a:r>
              <a:rPr lang="en-GB" b="1" dirty="0"/>
              <a:t> </a:t>
            </a:r>
            <a:r>
              <a:rPr lang="en-GB" b="1" dirty="0" err="1"/>
              <a:t>zonu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Romancov</a:t>
            </a:r>
            <a:r>
              <a:rPr lang="en-GB" dirty="0"/>
              <a:t>, 2003: 20-21). </a:t>
            </a:r>
          </a:p>
          <a:p>
            <a:r>
              <a:rPr lang="en-GB" dirty="0" err="1"/>
              <a:t>Geostacionarni</a:t>
            </a:r>
            <a:r>
              <a:rPr lang="en-GB" dirty="0"/>
              <a:t> </a:t>
            </a:r>
            <a:r>
              <a:rPr lang="en-GB" dirty="0" err="1"/>
              <a:t>pojas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granica</a:t>
            </a:r>
            <a:r>
              <a:rPr lang="en-GB" dirty="0"/>
              <a:t> </a:t>
            </a:r>
            <a:r>
              <a:rPr lang="en-GB" dirty="0" err="1"/>
              <a:t>vrlo</a:t>
            </a:r>
            <a:r>
              <a:rPr lang="en-GB" dirty="0"/>
              <a:t> je </a:t>
            </a:r>
            <a:r>
              <a:rPr lang="en-GB" dirty="0" err="1"/>
              <a:t>važan</a:t>
            </a:r>
            <a:r>
              <a:rPr lang="en-GB" dirty="0"/>
              <a:t>, </a:t>
            </a:r>
            <a:r>
              <a:rPr lang="en-GB" dirty="0" err="1"/>
              <a:t>jer</a:t>
            </a:r>
            <a:r>
              <a:rPr lang="en-GB" dirty="0"/>
              <a:t> </a:t>
            </a:r>
            <a:r>
              <a:rPr lang="en-GB" dirty="0" err="1"/>
              <a:t>prati</a:t>
            </a:r>
            <a:r>
              <a:rPr lang="en-GB" dirty="0"/>
              <a:t> </a:t>
            </a:r>
            <a:r>
              <a:rPr lang="en-GB" dirty="0" err="1"/>
              <a:t>liniju</a:t>
            </a:r>
            <a:r>
              <a:rPr lang="en-GB" dirty="0"/>
              <a:t> </a:t>
            </a:r>
            <a:r>
              <a:rPr lang="en-GB" dirty="0" err="1"/>
              <a:t>ekvatora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je </a:t>
            </a:r>
            <a:r>
              <a:rPr lang="en-GB" dirty="0" err="1"/>
              <a:t>najstabilnija</a:t>
            </a:r>
            <a:r>
              <a:rPr lang="en-GB" dirty="0"/>
              <a:t> za </a:t>
            </a:r>
            <a:r>
              <a:rPr lang="en-GB" dirty="0" err="1"/>
              <a:t>putanju</a:t>
            </a:r>
            <a:r>
              <a:rPr lang="en-GB" dirty="0"/>
              <a:t> </a:t>
            </a:r>
            <a:r>
              <a:rPr lang="en-GB" dirty="0" err="1"/>
              <a:t>satelita</a:t>
            </a:r>
            <a:r>
              <a:rPr lang="en-GB" dirty="0"/>
              <a:t> </a:t>
            </a:r>
            <a:r>
              <a:rPr lang="en-GB" dirty="0" err="1"/>
              <a:t>jer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omogućava</a:t>
            </a:r>
            <a:r>
              <a:rPr lang="en-GB" dirty="0"/>
              <a:t> da </a:t>
            </a:r>
            <a:r>
              <a:rPr lang="en-GB" dirty="0" err="1"/>
              <a:t>uopće</a:t>
            </a:r>
            <a:r>
              <a:rPr lang="en-GB" dirty="0"/>
              <a:t> ne </a:t>
            </a:r>
            <a:r>
              <a:rPr lang="en-GB" dirty="0" err="1"/>
              <a:t>trošeći</a:t>
            </a:r>
            <a:r>
              <a:rPr lang="en-GB" dirty="0"/>
              <a:t> </a:t>
            </a:r>
            <a:r>
              <a:rPr lang="en-GB" dirty="0" err="1"/>
              <a:t>gorivo</a:t>
            </a:r>
            <a:r>
              <a:rPr lang="en-GB" dirty="0"/>
              <a:t> </a:t>
            </a:r>
            <a:r>
              <a:rPr lang="en-GB" dirty="0" err="1"/>
              <a:t>simultano</a:t>
            </a:r>
            <a:r>
              <a:rPr lang="en-GB" dirty="0"/>
              <a:t> prate </a:t>
            </a:r>
            <a:r>
              <a:rPr lang="en-GB" dirty="0" err="1"/>
              <a:t>rotaciju</a:t>
            </a:r>
            <a:r>
              <a:rPr lang="en-GB" dirty="0"/>
              <a:t> </a:t>
            </a:r>
            <a:r>
              <a:rPr lang="en-GB" dirty="0" err="1"/>
              <a:t>Zemlje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zadržava</a:t>
            </a:r>
            <a:r>
              <a:rPr lang="en-GB" dirty="0"/>
              <a:t> od ”</a:t>
            </a:r>
            <a:r>
              <a:rPr lang="en-GB" dirty="0" err="1"/>
              <a:t>ispadanja</a:t>
            </a:r>
            <a:r>
              <a:rPr lang="en-GB" dirty="0"/>
              <a:t>” </a:t>
            </a:r>
            <a:r>
              <a:rPr lang="en-GB" dirty="0" err="1"/>
              <a:t>gravitacijom</a:t>
            </a:r>
            <a:r>
              <a:rPr lang="en-GB" dirty="0"/>
              <a:t>. 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00690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58F6-F9E2-8445-A586-B26EDA08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Četiri regije Svemira (Dolman, 2002:60)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A40A-B0BC-73C6-224B-ED7FDD447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R" dirty="0"/>
              <a:t>LUNAR ili Mjesečev prostor </a:t>
            </a:r>
            <a:r>
              <a:rPr lang="en-GB" dirty="0" err="1"/>
              <a:t>započinje</a:t>
            </a:r>
            <a:r>
              <a:rPr lang="en-GB" dirty="0"/>
              <a:t> </a:t>
            </a:r>
            <a:r>
              <a:rPr lang="en-GB" dirty="0" err="1"/>
              <a:t>geostacionarnim</a:t>
            </a:r>
            <a:r>
              <a:rPr lang="en-GB" dirty="0"/>
              <a:t> </a:t>
            </a:r>
            <a:r>
              <a:rPr lang="en-GB" dirty="0" err="1"/>
              <a:t>pojasom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završava</a:t>
            </a:r>
            <a:r>
              <a:rPr lang="en-GB" dirty="0"/>
              <a:t> </a:t>
            </a:r>
            <a:r>
              <a:rPr lang="en-GB" dirty="0" err="1"/>
              <a:t>orbitom</a:t>
            </a:r>
            <a:r>
              <a:rPr lang="en-GB" dirty="0"/>
              <a:t> </a:t>
            </a:r>
            <a:r>
              <a:rPr lang="en-GB" dirty="0" err="1"/>
              <a:t>Mjeseca</a:t>
            </a:r>
            <a:r>
              <a:rPr lang="en-GB" dirty="0"/>
              <a:t>. </a:t>
            </a:r>
          </a:p>
          <a:p>
            <a:r>
              <a:rPr lang="en-GB" dirty="0" err="1"/>
              <a:t>Značaj</a:t>
            </a:r>
            <a:r>
              <a:rPr lang="en-GB" dirty="0"/>
              <a:t> </a:t>
            </a:r>
            <a:r>
              <a:rPr lang="en-GB" dirty="0" err="1"/>
              <a:t>ove</a:t>
            </a:r>
            <a:r>
              <a:rPr lang="en-GB" dirty="0"/>
              <a:t> </a:t>
            </a:r>
            <a:r>
              <a:rPr lang="en-GB" dirty="0" err="1"/>
              <a:t>regije</a:t>
            </a:r>
            <a:r>
              <a:rPr lang="en-GB" dirty="0"/>
              <a:t> </a:t>
            </a:r>
            <a:r>
              <a:rPr lang="en-GB" dirty="0" err="1"/>
              <a:t>uglavnom</a:t>
            </a:r>
            <a:r>
              <a:rPr lang="en-GB" dirty="0"/>
              <a:t> je </a:t>
            </a:r>
            <a:r>
              <a:rPr lang="en-GB" b="1" dirty="0" err="1"/>
              <a:t>istraživačke</a:t>
            </a:r>
            <a:r>
              <a:rPr lang="en-GB" b="1" dirty="0"/>
              <a:t> </a:t>
            </a:r>
            <a:r>
              <a:rPr lang="en-GB" b="1" dirty="0" err="1"/>
              <a:t>prirod</a:t>
            </a:r>
            <a:r>
              <a:rPr lang="en-GB" dirty="0" err="1"/>
              <a:t>e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zanimljiv</a:t>
            </a:r>
            <a:r>
              <a:rPr lang="en-GB" dirty="0"/>
              <a:t> je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dirty="0" err="1"/>
              <a:t>rezervi</a:t>
            </a:r>
            <a:r>
              <a:rPr lang="en-GB" dirty="0"/>
              <a:t> </a:t>
            </a:r>
            <a:r>
              <a:rPr lang="en-GB" dirty="0" err="1"/>
              <a:t>aluminija</a:t>
            </a:r>
            <a:r>
              <a:rPr lang="en-GB" dirty="0"/>
              <a:t>, </a:t>
            </a:r>
            <a:r>
              <a:rPr lang="en-GB" dirty="0" err="1"/>
              <a:t>titanija</a:t>
            </a:r>
            <a:r>
              <a:rPr lang="en-GB" dirty="0"/>
              <a:t>, </a:t>
            </a:r>
            <a:r>
              <a:rPr lang="en-GB" dirty="0" err="1"/>
              <a:t>željezne</a:t>
            </a:r>
            <a:r>
              <a:rPr lang="en-GB" dirty="0"/>
              <a:t> rude, </a:t>
            </a:r>
            <a:r>
              <a:rPr lang="en-GB" dirty="0" err="1"/>
              <a:t>magnezija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silicija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postoje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Mjesecu</a:t>
            </a:r>
            <a:r>
              <a:rPr lang="en-GB" dirty="0"/>
              <a:t> (</a:t>
            </a:r>
            <a:r>
              <a:rPr lang="en-GB" dirty="0" err="1"/>
              <a:t>Romancov</a:t>
            </a:r>
            <a:r>
              <a:rPr lang="en-GB" dirty="0"/>
              <a:t>, 2003: 21), no </a:t>
            </a:r>
            <a:r>
              <a:rPr lang="en-GB" dirty="0" err="1"/>
              <a:t>zasad</a:t>
            </a:r>
            <a:r>
              <a:rPr lang="en-GB" dirty="0"/>
              <a:t> </a:t>
            </a:r>
            <a:r>
              <a:rPr lang="en-GB" dirty="0" err="1"/>
              <a:t>eksploatacija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vjerojatna</a:t>
            </a:r>
            <a:r>
              <a:rPr lang="en-GB" dirty="0"/>
              <a:t> 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dirty="0" err="1"/>
              <a:t>kompleksnosti</a:t>
            </a:r>
            <a:r>
              <a:rPr lang="en-GB" dirty="0"/>
              <a:t> </a:t>
            </a:r>
            <a:r>
              <a:rPr lang="en-GB" dirty="0" err="1"/>
              <a:t>logistike</a:t>
            </a:r>
            <a:r>
              <a:rPr lang="en-GB" dirty="0"/>
              <a:t>.</a:t>
            </a:r>
          </a:p>
          <a:p>
            <a:r>
              <a:rPr lang="en-GB" dirty="0" err="1"/>
              <a:t>Mjesec</a:t>
            </a:r>
            <a:r>
              <a:rPr lang="en-GB" dirty="0"/>
              <a:t> </a:t>
            </a:r>
            <a:r>
              <a:rPr lang="en-GB" dirty="0" err="1"/>
              <a:t>Zemlje</a:t>
            </a:r>
            <a:r>
              <a:rPr lang="en-GB" dirty="0"/>
              <a:t> </a:t>
            </a:r>
            <a:r>
              <a:rPr lang="en-GB" dirty="0" err="1"/>
              <a:t>jedina</a:t>
            </a:r>
            <a:r>
              <a:rPr lang="en-GB" dirty="0"/>
              <a:t> je </a:t>
            </a:r>
            <a:r>
              <a:rPr lang="en-GB" dirty="0" err="1"/>
              <a:t>vidljiva</a:t>
            </a:r>
            <a:r>
              <a:rPr lang="en-GB" dirty="0"/>
              <a:t> </a:t>
            </a:r>
            <a:r>
              <a:rPr lang="en-GB" dirty="0" err="1"/>
              <a:t>fizička</a:t>
            </a:r>
            <a:r>
              <a:rPr lang="en-GB" dirty="0"/>
              <a:t> </a:t>
            </a:r>
            <a:r>
              <a:rPr lang="en-GB" dirty="0" err="1"/>
              <a:t>značajka</a:t>
            </a:r>
            <a:r>
              <a:rPr lang="en-GB" dirty="0"/>
              <a:t> u tom </a:t>
            </a:r>
            <a:r>
              <a:rPr lang="en-GB" dirty="0" err="1"/>
              <a:t>području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isto</a:t>
            </a:r>
            <a:r>
              <a:rPr lang="en-GB" dirty="0"/>
              <a:t> </a:t>
            </a:r>
            <a:r>
              <a:rPr lang="en-GB" dirty="0" err="1"/>
              <a:t>tako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jedna</a:t>
            </a:r>
            <a:r>
              <a:rPr lang="en-GB" dirty="0"/>
              <a:t> od </a:t>
            </a:r>
            <a:r>
              <a:rPr lang="en-GB" dirty="0" err="1"/>
              <a:t>nekoliko</a:t>
            </a:r>
            <a:r>
              <a:rPr lang="en-GB" dirty="0"/>
              <a:t> </a:t>
            </a:r>
            <a:r>
              <a:rPr lang="en-GB" dirty="0" err="1"/>
              <a:t>strateških</a:t>
            </a:r>
            <a:r>
              <a:rPr lang="en-GB" dirty="0"/>
              <a:t> </a:t>
            </a:r>
            <a:r>
              <a:rPr lang="en-GB" dirty="0" err="1"/>
              <a:t>pozicija</a:t>
            </a:r>
            <a:r>
              <a:rPr lang="en-GB" dirty="0"/>
              <a:t> </a:t>
            </a:r>
            <a:r>
              <a:rPr lang="en-GB" dirty="0" err="1"/>
              <a:t>smještenih</a:t>
            </a:r>
            <a:r>
              <a:rPr lang="en-GB" dirty="0"/>
              <a:t> u tom </a:t>
            </a:r>
            <a:r>
              <a:rPr lang="en-GB" dirty="0" err="1"/>
              <a:t>području</a:t>
            </a:r>
            <a:r>
              <a:rPr lang="en-GB" dirty="0"/>
              <a:t>. 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610490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C133-680B-BE46-6B95-B5A87882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Četiri regije Svemira (Dolman, 2002:60)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B9DC-A684-BAF6-0306-BE73F87DE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62" y="1825624"/>
            <a:ext cx="11293434" cy="4895809"/>
          </a:xfrm>
        </p:spPr>
        <p:txBody>
          <a:bodyPr>
            <a:normAutofit/>
          </a:bodyPr>
          <a:lstStyle/>
          <a:p>
            <a:r>
              <a:rPr lang="en-GB" dirty="0"/>
              <a:t>SOLAR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Sunčev</a:t>
            </a:r>
            <a:r>
              <a:rPr lang="en-GB" dirty="0"/>
              <a:t> </a:t>
            </a:r>
            <a:r>
              <a:rPr lang="en-GB" dirty="0" err="1"/>
              <a:t>prostor</a:t>
            </a:r>
            <a:r>
              <a:rPr lang="en-GB" dirty="0"/>
              <a:t> </a:t>
            </a:r>
            <a:r>
              <a:rPr lang="en-GB" dirty="0" err="1"/>
              <a:t>obuhvaća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u </a:t>
            </a:r>
            <a:r>
              <a:rPr lang="en-GB" dirty="0" err="1"/>
              <a:t>Sunčevom</a:t>
            </a:r>
            <a:r>
              <a:rPr lang="en-GB" dirty="0"/>
              <a:t> </a:t>
            </a:r>
            <a:r>
              <a:rPr lang="en-GB" dirty="0" err="1"/>
              <a:t>sustavu</a:t>
            </a:r>
            <a:r>
              <a:rPr lang="en-GB" dirty="0"/>
              <a:t> (</a:t>
            </a:r>
            <a:r>
              <a:rPr lang="en-GB" dirty="0" err="1"/>
              <a:t>tj</a:t>
            </a:r>
            <a:r>
              <a:rPr lang="en-GB" dirty="0"/>
              <a:t>. </a:t>
            </a:r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gravitacijskog</a:t>
            </a:r>
            <a:r>
              <a:rPr lang="en-GB" dirty="0"/>
              <a:t> </a:t>
            </a:r>
            <a:r>
              <a:rPr lang="en-GB" dirty="0" err="1"/>
              <a:t>polja</a:t>
            </a:r>
            <a:r>
              <a:rPr lang="en-GB" dirty="0"/>
              <a:t> </a:t>
            </a:r>
            <a:r>
              <a:rPr lang="en-GB" dirty="0" err="1"/>
              <a:t>Sunca</a:t>
            </a:r>
            <a:r>
              <a:rPr lang="en-GB" dirty="0"/>
              <a:t>), a </a:t>
            </a:r>
            <a:r>
              <a:rPr lang="en-GB" dirty="0" err="1"/>
              <a:t>izvan</a:t>
            </a:r>
            <a:r>
              <a:rPr lang="en-GB" dirty="0"/>
              <a:t> </a:t>
            </a:r>
            <a:r>
              <a:rPr lang="en-GB" dirty="0" err="1"/>
              <a:t>orbite</a:t>
            </a:r>
            <a:r>
              <a:rPr lang="en-GB" dirty="0"/>
              <a:t> </a:t>
            </a:r>
            <a:r>
              <a:rPr lang="en-GB" dirty="0" err="1"/>
              <a:t>Mjeseca</a:t>
            </a:r>
            <a:r>
              <a:rPr lang="en-GB" dirty="0"/>
              <a:t>. </a:t>
            </a:r>
          </a:p>
          <a:p>
            <a:r>
              <a:rPr lang="en-GB" dirty="0" err="1"/>
              <a:t>Iskorištavanje</a:t>
            </a:r>
            <a:r>
              <a:rPr lang="en-GB" dirty="0"/>
              <a:t> </a:t>
            </a:r>
            <a:r>
              <a:rPr lang="en-GB" dirty="0" err="1"/>
              <a:t>solarnog</a:t>
            </a:r>
            <a:r>
              <a:rPr lang="en-GB" dirty="0"/>
              <a:t> </a:t>
            </a:r>
            <a:r>
              <a:rPr lang="en-GB" dirty="0" err="1"/>
              <a:t>prostora</a:t>
            </a:r>
            <a:r>
              <a:rPr lang="en-GB" dirty="0"/>
              <a:t> </a:t>
            </a:r>
            <a:r>
              <a:rPr lang="en-GB" dirty="0" err="1"/>
              <a:t>korištenjem</a:t>
            </a:r>
            <a:r>
              <a:rPr lang="en-GB" dirty="0"/>
              <a:t> </a:t>
            </a:r>
            <a:r>
              <a:rPr lang="en-GB" dirty="0" err="1"/>
              <a:t>trenutnih</a:t>
            </a:r>
            <a:r>
              <a:rPr lang="en-GB" dirty="0"/>
              <a:t> </a:t>
            </a:r>
            <a:r>
              <a:rPr lang="en-GB" dirty="0" err="1"/>
              <a:t>tehnologija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moguće</a:t>
            </a:r>
            <a:r>
              <a:rPr lang="en-GB" dirty="0"/>
              <a:t>/</a:t>
            </a:r>
            <a:r>
              <a:rPr lang="en-GB" dirty="0" err="1"/>
              <a:t>iznimno</a:t>
            </a:r>
            <a:r>
              <a:rPr lang="en-GB" dirty="0"/>
              <a:t> je </a:t>
            </a:r>
            <a:r>
              <a:rPr lang="en-GB" dirty="0" err="1"/>
              <a:t>ograničeno</a:t>
            </a:r>
            <a:r>
              <a:rPr lang="en-GB" dirty="0"/>
              <a:t> ALI </a:t>
            </a:r>
            <a:r>
              <a:rPr lang="en-GB" b="1" dirty="0" err="1"/>
              <a:t>istraživanje</a:t>
            </a:r>
            <a:r>
              <a:rPr lang="en-GB" b="1" dirty="0"/>
              <a:t> </a:t>
            </a:r>
            <a:r>
              <a:rPr lang="en-GB" b="1" dirty="0" err="1"/>
              <a:t>solarnog</a:t>
            </a:r>
            <a:r>
              <a:rPr lang="en-GB" b="1" dirty="0"/>
              <a:t> </a:t>
            </a:r>
            <a:r>
              <a:rPr lang="en-GB" b="1" dirty="0" err="1"/>
              <a:t>prostora</a:t>
            </a:r>
            <a:r>
              <a:rPr lang="en-GB" b="1" dirty="0"/>
              <a:t> </a:t>
            </a:r>
            <a:r>
              <a:rPr lang="en-GB" b="1" dirty="0" err="1"/>
              <a:t>idući</a:t>
            </a:r>
            <a:r>
              <a:rPr lang="en-GB" b="1" dirty="0"/>
              <a:t> je </a:t>
            </a:r>
            <a:r>
              <a:rPr lang="en-GB" b="1" dirty="0" err="1"/>
              <a:t>glavni</a:t>
            </a:r>
            <a:r>
              <a:rPr lang="en-GB" b="1" dirty="0"/>
              <a:t> </a:t>
            </a:r>
            <a:r>
              <a:rPr lang="en-GB" b="1" dirty="0" err="1"/>
              <a:t>cilj</a:t>
            </a:r>
            <a:r>
              <a:rPr lang="en-GB" b="1" dirty="0"/>
              <a:t> za </a:t>
            </a:r>
            <a:r>
              <a:rPr lang="en-GB" b="1" dirty="0" err="1"/>
              <a:t>misije</a:t>
            </a:r>
            <a:r>
              <a:rPr lang="en-GB" b="1" dirty="0"/>
              <a:t> s </a:t>
            </a:r>
            <a:r>
              <a:rPr lang="en-GB" b="1" dirty="0" err="1"/>
              <a:t>ljudskom</a:t>
            </a:r>
            <a:r>
              <a:rPr lang="en-GB" b="1" dirty="0"/>
              <a:t> </a:t>
            </a:r>
            <a:r>
              <a:rPr lang="en-GB" b="1" dirty="0" err="1"/>
              <a:t>posadom</a:t>
            </a:r>
            <a:r>
              <a:rPr lang="en-GB" b="1" dirty="0"/>
              <a:t> </a:t>
            </a:r>
            <a:r>
              <a:rPr lang="en-GB" b="1" dirty="0" err="1"/>
              <a:t>jer</a:t>
            </a:r>
            <a:r>
              <a:rPr lang="en-GB" b="1" dirty="0"/>
              <a:t> se </a:t>
            </a:r>
            <a:r>
              <a:rPr lang="en-GB" b="1" dirty="0" err="1"/>
              <a:t>radi</a:t>
            </a:r>
            <a:r>
              <a:rPr lang="en-GB" b="1" dirty="0"/>
              <a:t> o </a:t>
            </a:r>
            <a:r>
              <a:rPr lang="en-GB" b="1" dirty="0" err="1"/>
              <a:t>prostoru</a:t>
            </a:r>
            <a:r>
              <a:rPr lang="en-GB" b="1" dirty="0"/>
              <a:t>  </a:t>
            </a:r>
            <a:r>
              <a:rPr lang="en-GB" b="1" dirty="0" err="1"/>
              <a:t>potencijalne</a:t>
            </a:r>
            <a:r>
              <a:rPr lang="en-GB" b="1" dirty="0"/>
              <a:t> (</a:t>
            </a:r>
            <a:r>
              <a:rPr lang="en-GB" b="1" dirty="0" err="1"/>
              <a:t>trajne</a:t>
            </a:r>
            <a:r>
              <a:rPr lang="en-GB" b="1" dirty="0"/>
              <a:t>) </a:t>
            </a:r>
            <a:r>
              <a:rPr lang="en-GB" b="1" dirty="0" err="1"/>
              <a:t>ljudske</a:t>
            </a:r>
            <a:r>
              <a:rPr lang="en-GB" b="1" dirty="0"/>
              <a:t> </a:t>
            </a:r>
            <a:r>
              <a:rPr lang="en-GB" b="1" dirty="0" err="1"/>
              <a:t>kolonizacije</a:t>
            </a:r>
            <a:r>
              <a:rPr lang="en-GB" dirty="0"/>
              <a:t>. </a:t>
            </a:r>
            <a:r>
              <a:rPr lang="en-GB" dirty="0" err="1"/>
              <a:t>Obližnji</a:t>
            </a:r>
            <a:r>
              <a:rPr lang="en-GB" dirty="0"/>
              <a:t> </a:t>
            </a:r>
            <a:r>
              <a:rPr lang="en-GB" dirty="0" err="1"/>
              <a:t>planeti</a:t>
            </a:r>
            <a:r>
              <a:rPr lang="en-GB" dirty="0"/>
              <a:t> Mars </a:t>
            </a:r>
            <a:r>
              <a:rPr lang="en-GB" dirty="0" err="1"/>
              <a:t>i</a:t>
            </a:r>
            <a:r>
              <a:rPr lang="en-GB" dirty="0"/>
              <a:t> Venera,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Jupiterski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Saturnovski</a:t>
            </a:r>
            <a:r>
              <a:rPr lang="en-GB" dirty="0"/>
              <a:t> </a:t>
            </a:r>
            <a:r>
              <a:rPr lang="en-GB" dirty="0" err="1"/>
              <a:t>mjeseci</a:t>
            </a:r>
            <a:r>
              <a:rPr lang="en-GB" dirty="0"/>
              <a:t>,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mnogi</a:t>
            </a:r>
            <a:r>
              <a:rPr lang="en-GB" dirty="0"/>
              <a:t> </a:t>
            </a:r>
            <a:r>
              <a:rPr lang="en-GB" dirty="0" err="1"/>
              <a:t>veliki</a:t>
            </a:r>
            <a:r>
              <a:rPr lang="en-GB" dirty="0"/>
              <a:t> </a:t>
            </a:r>
            <a:r>
              <a:rPr lang="en-GB" dirty="0" err="1"/>
              <a:t>asteroidi</a:t>
            </a:r>
            <a:r>
              <a:rPr lang="en-GB" dirty="0"/>
              <a:t> u </a:t>
            </a:r>
            <a:r>
              <a:rPr lang="en-GB" dirty="0" err="1"/>
              <a:t>asteroidnom</a:t>
            </a:r>
            <a:r>
              <a:rPr lang="en-GB" dirty="0"/>
              <a:t> </a:t>
            </a:r>
            <a:r>
              <a:rPr lang="en-GB" dirty="0" err="1"/>
              <a:t>pojasu</a:t>
            </a:r>
            <a:r>
              <a:rPr lang="en-GB" dirty="0"/>
              <a:t>, </a:t>
            </a:r>
            <a:r>
              <a:rPr lang="en-GB" dirty="0" err="1"/>
              <a:t>nedvojbeno</a:t>
            </a:r>
            <a:r>
              <a:rPr lang="en-GB" dirty="0"/>
              <a:t> </a:t>
            </a:r>
            <a:r>
              <a:rPr lang="en-GB" dirty="0" err="1"/>
              <a:t>sadrže</a:t>
            </a:r>
            <a:r>
              <a:rPr lang="en-GB" dirty="0"/>
              <a:t> </a:t>
            </a:r>
            <a:r>
              <a:rPr lang="en-GB" dirty="0" err="1"/>
              <a:t>sirovine</a:t>
            </a:r>
            <a:r>
              <a:rPr lang="en-GB" dirty="0"/>
              <a:t> </a:t>
            </a:r>
            <a:r>
              <a:rPr lang="en-GB" dirty="0" err="1"/>
              <a:t>potrebne</a:t>
            </a:r>
            <a:r>
              <a:rPr lang="en-GB" dirty="0"/>
              <a:t> za </a:t>
            </a:r>
            <a:r>
              <a:rPr lang="en-GB" dirty="0" err="1"/>
              <a:t>pokretanje</a:t>
            </a:r>
            <a:r>
              <a:rPr lang="en-GB" dirty="0"/>
              <a:t> </a:t>
            </a:r>
            <a:r>
              <a:rPr lang="en-GB" dirty="0" err="1"/>
              <a:t>neoindustrijske</a:t>
            </a:r>
            <a:r>
              <a:rPr lang="en-GB" dirty="0"/>
              <a:t> ere. </a:t>
            </a:r>
          </a:p>
          <a:p>
            <a:r>
              <a:rPr lang="en-GB" dirty="0"/>
              <a:t>S </a:t>
            </a:r>
            <a:r>
              <a:rPr lang="en-GB" dirty="0" err="1"/>
              <a:t>klasičnog</a:t>
            </a:r>
            <a:r>
              <a:rPr lang="en-GB" dirty="0"/>
              <a:t> </a:t>
            </a:r>
            <a:r>
              <a:rPr lang="en-GB" dirty="0" err="1"/>
              <a:t>geopolitičkog</a:t>
            </a:r>
            <a:r>
              <a:rPr lang="en-GB" dirty="0"/>
              <a:t> </a:t>
            </a:r>
            <a:r>
              <a:rPr lang="en-GB" dirty="0" err="1"/>
              <a:t>poimanja</a:t>
            </a:r>
            <a:r>
              <a:rPr lang="en-GB" dirty="0"/>
              <a:t>, </a:t>
            </a:r>
            <a:r>
              <a:rPr lang="en-GB" dirty="0" err="1"/>
              <a:t>također</a:t>
            </a:r>
            <a:r>
              <a:rPr lang="en-GB" dirty="0"/>
              <a:t> </a:t>
            </a:r>
            <a:r>
              <a:rPr lang="en-GB" dirty="0" err="1"/>
              <a:t>predstavlja</a:t>
            </a:r>
            <a:r>
              <a:rPr lang="en-GB" dirty="0"/>
              <a:t> </a:t>
            </a:r>
            <a:r>
              <a:rPr lang="en-GB" i="1" dirty="0"/>
              <a:t>Lebensraum</a:t>
            </a:r>
            <a:r>
              <a:rPr lang="en-GB" dirty="0"/>
              <a:t> za </a:t>
            </a:r>
            <a:r>
              <a:rPr lang="en-GB" dirty="0" err="1"/>
              <a:t>rastuću</a:t>
            </a:r>
            <a:r>
              <a:rPr lang="en-GB" dirty="0"/>
              <a:t> </a:t>
            </a:r>
            <a:r>
              <a:rPr lang="en-GB" dirty="0" err="1"/>
              <a:t>populaciju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Zemlji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80702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3E1D-8D0D-39F8-9474-969C1CBB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5378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“There’s much we don’t know about outer space, but a theoretical approach should begin with what we know about air and naval </a:t>
            </a:r>
            <a:r>
              <a:rPr lang="en-GB"/>
              <a:t>power.”</a:t>
            </a:r>
            <a:br>
              <a:rPr lang="en-GB"/>
            </a:br>
            <a:br>
              <a:rPr lang="en-GB" dirty="0"/>
            </a:br>
            <a:r>
              <a:rPr lang="en-GB" dirty="0" err="1"/>
              <a:t>Urcosta</a:t>
            </a:r>
            <a:r>
              <a:rPr lang="en-GB" dirty="0"/>
              <a:t>, 2020.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A1285-6B74-E8FE-B7ED-A3C25B8F8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8198"/>
          </a:xfrm>
        </p:spPr>
        <p:txBody>
          <a:bodyPr/>
          <a:lstStyle/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544127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0ECD-63DD-1DD5-C15A-9AA39E28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B55969-4385-82E1-4AAB-F0861A947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1459" y="275583"/>
            <a:ext cx="3121840" cy="6120856"/>
          </a:xfrm>
        </p:spPr>
      </p:pic>
      <p:pic>
        <p:nvPicPr>
          <p:cNvPr id="11" name="Picture 10" descr="A shuttle in the sky&#10;&#10;Description automatically generated">
            <a:extLst>
              <a:ext uri="{FF2B5EF4-FFF2-40B4-BE49-F238E27FC236}">
                <a16:creationId xmlns:a16="http://schemas.microsoft.com/office/drawing/2014/main" id="{8A4480E9-A555-91F5-D52D-AECBE2079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459" y="-514350"/>
            <a:ext cx="3073060" cy="72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7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3233-5F27-1A2C-6198-1EB815C6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Mackinder u Svemiru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C6FEE-6394-0C6D-C221-18062BAD6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Bogati</a:t>
            </a:r>
            <a:r>
              <a:rPr lang="en-GB" dirty="0"/>
              <a:t> </a:t>
            </a:r>
            <a:r>
              <a:rPr lang="en-GB" dirty="0" err="1"/>
              <a:t>resursi</a:t>
            </a:r>
            <a:r>
              <a:rPr lang="en-GB" dirty="0"/>
              <a:t> </a:t>
            </a:r>
            <a:r>
              <a:rPr lang="en-GB" dirty="0" err="1"/>
              <a:t>solarnog</a:t>
            </a:r>
            <a:r>
              <a:rPr lang="en-GB" dirty="0"/>
              <a:t> </a:t>
            </a:r>
            <a:r>
              <a:rPr lang="en-GB" dirty="0" err="1"/>
              <a:t>prostora</a:t>
            </a:r>
            <a:r>
              <a:rPr lang="en-GB" dirty="0"/>
              <a:t> </a:t>
            </a:r>
            <a:r>
              <a:rPr lang="en-GB" dirty="0" err="1"/>
              <a:t>predstavljaju</a:t>
            </a:r>
            <a:r>
              <a:rPr lang="en-GB" dirty="0"/>
              <a:t> </a:t>
            </a:r>
            <a:r>
              <a:rPr lang="en-GB" dirty="0" err="1"/>
              <a:t>ekvivalent</a:t>
            </a:r>
            <a:r>
              <a:rPr lang="en-GB" dirty="0"/>
              <a:t> HEARTLANDA u </a:t>
            </a:r>
            <a:r>
              <a:rPr lang="en-GB" dirty="0" err="1"/>
              <a:t>astopolitičkom</a:t>
            </a:r>
            <a:r>
              <a:rPr lang="en-GB" dirty="0"/>
              <a:t> </a:t>
            </a:r>
            <a:r>
              <a:rPr lang="en-GB" dirty="0" err="1"/>
              <a:t>modelu</a:t>
            </a:r>
            <a:r>
              <a:rPr lang="en-GB" dirty="0"/>
              <a:t> </a:t>
            </a:r>
          </a:p>
          <a:p>
            <a:r>
              <a:rPr lang="en-GB" dirty="0" err="1"/>
              <a:t>Zemaljski</a:t>
            </a:r>
            <a:r>
              <a:rPr lang="en-GB" dirty="0"/>
              <a:t> </a:t>
            </a:r>
            <a:r>
              <a:rPr lang="en-GB" dirty="0" err="1"/>
              <a:t>prostor</a:t>
            </a:r>
            <a:r>
              <a:rPr lang="en-GB" dirty="0"/>
              <a:t>, </a:t>
            </a:r>
            <a:r>
              <a:rPr lang="en-GB" dirty="0" err="1"/>
              <a:t>poput</a:t>
            </a:r>
            <a:r>
              <a:rPr lang="en-GB" dirty="0"/>
              <a:t> </a:t>
            </a:r>
            <a:r>
              <a:rPr lang="en-GB" dirty="0" err="1"/>
              <a:t>istočne</a:t>
            </a:r>
            <a:r>
              <a:rPr lang="en-GB" dirty="0"/>
              <a:t> Europe u </a:t>
            </a:r>
            <a:r>
              <a:rPr lang="en-GB" dirty="0" err="1"/>
              <a:t>Mackinderovom</a:t>
            </a:r>
            <a:r>
              <a:rPr lang="en-GB" dirty="0"/>
              <a:t> </a:t>
            </a:r>
            <a:r>
              <a:rPr lang="en-GB" dirty="0" err="1"/>
              <a:t>dizajnu</a:t>
            </a:r>
            <a:r>
              <a:rPr lang="en-GB" dirty="0"/>
              <a:t>, </a:t>
            </a:r>
            <a:r>
              <a:rPr lang="en-GB" dirty="0" err="1"/>
              <a:t>najkritičnije</a:t>
            </a:r>
            <a:r>
              <a:rPr lang="en-GB" dirty="0"/>
              <a:t> je </a:t>
            </a:r>
            <a:r>
              <a:rPr lang="en-GB" dirty="0" err="1"/>
              <a:t>područje</a:t>
            </a:r>
            <a:r>
              <a:rPr lang="en-GB" dirty="0"/>
              <a:t> za </a:t>
            </a:r>
            <a:r>
              <a:rPr lang="en-GB" dirty="0" err="1"/>
              <a:t>astopolitiku</a:t>
            </a:r>
            <a:r>
              <a:rPr lang="en-GB" dirty="0"/>
              <a:t>. </a:t>
            </a:r>
            <a:r>
              <a:rPr lang="en-GB" dirty="0" err="1"/>
              <a:t>Kontrola</a:t>
            </a:r>
            <a:r>
              <a:rPr lang="en-GB" dirty="0"/>
              <a:t> </a:t>
            </a:r>
            <a:r>
              <a:rPr lang="en-GB" dirty="0" err="1"/>
              <a:t>zemaljskog</a:t>
            </a:r>
            <a:r>
              <a:rPr lang="en-GB" dirty="0"/>
              <a:t> </a:t>
            </a:r>
            <a:r>
              <a:rPr lang="en-GB" dirty="0" err="1"/>
              <a:t>prostora</a:t>
            </a:r>
            <a:r>
              <a:rPr lang="en-GB" dirty="0"/>
              <a:t> ne </a:t>
            </a:r>
            <a:r>
              <a:rPr lang="en-GB" dirty="0" err="1"/>
              <a:t>samo</a:t>
            </a:r>
            <a:r>
              <a:rPr lang="en-GB" dirty="0"/>
              <a:t> da </a:t>
            </a:r>
            <a:r>
              <a:rPr lang="en-GB" dirty="0" err="1"/>
              <a:t>garantira</a:t>
            </a:r>
            <a:r>
              <a:rPr lang="en-GB" dirty="0"/>
              <a:t> </a:t>
            </a:r>
            <a:r>
              <a:rPr lang="en-GB" dirty="0" err="1"/>
              <a:t>dugoročnu</a:t>
            </a:r>
            <a:r>
              <a:rPr lang="en-GB" dirty="0"/>
              <a:t> </a:t>
            </a:r>
            <a:r>
              <a:rPr lang="en-GB" dirty="0" err="1"/>
              <a:t>kontrolu</a:t>
            </a:r>
            <a:r>
              <a:rPr lang="en-GB" dirty="0"/>
              <a:t> </a:t>
            </a:r>
            <a:r>
              <a:rPr lang="en-GB" dirty="0" err="1"/>
              <a:t>vanjskih</a:t>
            </a:r>
            <a:r>
              <a:rPr lang="en-GB" dirty="0"/>
              <a:t> </a:t>
            </a:r>
            <a:r>
              <a:rPr lang="en-GB" dirty="0" err="1"/>
              <a:t>prostora</a:t>
            </a:r>
            <a:r>
              <a:rPr lang="en-GB" dirty="0"/>
              <a:t>, </a:t>
            </a:r>
            <a:r>
              <a:rPr lang="en-GB" dirty="0" err="1"/>
              <a:t>već</a:t>
            </a:r>
            <a:r>
              <a:rPr lang="en-GB" dirty="0"/>
              <a:t> </a:t>
            </a:r>
            <a:r>
              <a:rPr lang="en-GB" dirty="0" err="1"/>
              <a:t>pruža</a:t>
            </a:r>
            <a:r>
              <a:rPr lang="en-GB" dirty="0"/>
              <a:t> </a:t>
            </a:r>
            <a:r>
              <a:rPr lang="en-GB" dirty="0" err="1"/>
              <a:t>prednost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kopnenom</a:t>
            </a:r>
            <a:r>
              <a:rPr lang="en-GB" dirty="0"/>
              <a:t> </a:t>
            </a:r>
            <a:r>
              <a:rPr lang="en-GB" dirty="0" err="1"/>
              <a:t>bojištu</a:t>
            </a:r>
            <a:r>
              <a:rPr lang="en-GB" dirty="0"/>
              <a:t> u </a:t>
            </a:r>
            <a:r>
              <a:rPr lang="en-GB" dirty="0" err="1"/>
              <a:t>bliskoj</a:t>
            </a:r>
            <a:r>
              <a:rPr lang="en-GB" dirty="0"/>
              <a:t> </a:t>
            </a:r>
            <a:r>
              <a:rPr lang="en-GB" dirty="0" err="1"/>
              <a:t>budućnosti</a:t>
            </a:r>
            <a:r>
              <a:rPr lang="en-GB" dirty="0"/>
              <a:t> </a:t>
            </a:r>
          </a:p>
          <a:p>
            <a:r>
              <a:rPr lang="en-GB" dirty="0"/>
              <a:t>Od </a:t>
            </a:r>
            <a:r>
              <a:rPr lang="en-GB" dirty="0" err="1"/>
              <a:t>rane</a:t>
            </a:r>
            <a:r>
              <a:rPr lang="en-GB" dirty="0"/>
              <a:t> </a:t>
            </a:r>
            <a:r>
              <a:rPr lang="en-GB" dirty="0" err="1"/>
              <a:t>detekcije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upozorenja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kretanje</a:t>
            </a:r>
            <a:r>
              <a:rPr lang="en-GB" dirty="0"/>
              <a:t> </a:t>
            </a:r>
            <a:r>
              <a:rPr lang="en-GB" dirty="0" err="1"/>
              <a:t>projektila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snaga</a:t>
            </a:r>
            <a:r>
              <a:rPr lang="en-GB" dirty="0"/>
              <a:t> do </a:t>
            </a:r>
            <a:r>
              <a:rPr lang="en-GB" dirty="0" err="1"/>
              <a:t>planiranja</a:t>
            </a:r>
            <a:r>
              <a:rPr lang="en-GB" dirty="0"/>
              <a:t> </a:t>
            </a:r>
            <a:r>
              <a:rPr lang="en-GB" dirty="0" err="1"/>
              <a:t>ciljeva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procjene</a:t>
            </a:r>
            <a:r>
              <a:rPr lang="en-GB" dirty="0"/>
              <a:t> </a:t>
            </a:r>
            <a:r>
              <a:rPr lang="en-GB" dirty="0" err="1"/>
              <a:t>štete</a:t>
            </a:r>
            <a:r>
              <a:rPr lang="en-GB" dirty="0"/>
              <a:t> u </a:t>
            </a:r>
            <a:r>
              <a:rPr lang="en-GB" dirty="0" err="1"/>
              <a:t>bitkama</a:t>
            </a:r>
            <a:r>
              <a:rPr lang="en-GB" dirty="0"/>
              <a:t>, </a:t>
            </a:r>
            <a:r>
              <a:rPr lang="en-GB" dirty="0" err="1"/>
              <a:t>sredstva</a:t>
            </a:r>
            <a:r>
              <a:rPr lang="en-GB" dirty="0"/>
              <a:t> za </a:t>
            </a:r>
            <a:r>
              <a:rPr lang="en-GB" dirty="0" err="1"/>
              <a:t>prikupljanje</a:t>
            </a:r>
            <a:r>
              <a:rPr lang="en-GB" dirty="0"/>
              <a:t> </a:t>
            </a:r>
            <a:r>
              <a:rPr lang="en-GB" dirty="0" err="1"/>
              <a:t>obavještajnih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svemira</a:t>
            </a:r>
            <a:r>
              <a:rPr lang="en-GB" dirty="0"/>
              <a:t> </a:t>
            </a:r>
            <a:r>
              <a:rPr lang="en-GB" dirty="0" err="1"/>
              <a:t>već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dokazala</a:t>
            </a:r>
            <a:r>
              <a:rPr lang="en-GB" dirty="0"/>
              <a:t> </a:t>
            </a:r>
            <a:r>
              <a:rPr lang="en-GB" dirty="0" err="1"/>
              <a:t>svoju</a:t>
            </a:r>
            <a:r>
              <a:rPr lang="en-GB" dirty="0"/>
              <a:t> </a:t>
            </a:r>
            <a:r>
              <a:rPr lang="en-GB" dirty="0" err="1"/>
              <a:t>legitimnu</a:t>
            </a:r>
            <a:r>
              <a:rPr lang="en-GB" dirty="0"/>
              <a:t> </a:t>
            </a:r>
            <a:r>
              <a:rPr lang="en-GB" dirty="0" err="1"/>
              <a:t>ulogu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multiplikatori</a:t>
            </a:r>
            <a:r>
              <a:rPr lang="en-GB" dirty="0"/>
              <a:t> </a:t>
            </a:r>
            <a:r>
              <a:rPr lang="en-GB" dirty="0" err="1"/>
              <a:t>borbenih</a:t>
            </a:r>
            <a:r>
              <a:rPr lang="en-GB" dirty="0"/>
              <a:t> </a:t>
            </a:r>
            <a:r>
              <a:rPr lang="en-GB" dirty="0" err="1"/>
              <a:t>sposobnosti</a:t>
            </a:r>
            <a:r>
              <a:rPr lang="en-GB" dirty="0"/>
              <a:t>, </a:t>
            </a:r>
            <a:r>
              <a:rPr lang="en-GB" dirty="0" err="1"/>
              <a:t>vojne</a:t>
            </a:r>
            <a:r>
              <a:rPr lang="en-GB" dirty="0"/>
              <a:t> </a:t>
            </a:r>
            <a:r>
              <a:rPr lang="en-GB" dirty="0" err="1"/>
              <a:t>snage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moći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33677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79A0-A11B-A4A7-4798-9F927F59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MacKinder u Svemiru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EB381-DC20-27C2-97CC-1A5114628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ff2"/>
              </a:rPr>
              <a:t>“Who controls low-earth orbit controls near-Earth space. </a:t>
            </a:r>
          </a:p>
          <a:p>
            <a:pPr marL="0" indent="0" algn="ctr">
              <a:buNone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ff2"/>
              </a:rPr>
              <a:t>Who controls near-Earth space dominates Terra. </a:t>
            </a:r>
          </a:p>
          <a:p>
            <a:pPr marL="0" indent="0" algn="ctr">
              <a:buNone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ff2"/>
              </a:rPr>
              <a:t>Who dominates Terra determines the destiny of humankind.” </a:t>
            </a:r>
          </a:p>
          <a:p>
            <a:pPr marL="0" indent="0" algn="ctr">
              <a:buNone/>
            </a:pPr>
            <a:endParaRPr lang="en-GB" sz="3200" dirty="0">
              <a:solidFill>
                <a:srgbClr val="000000"/>
              </a:solidFill>
              <a:latin typeface="ff2"/>
            </a:endParaRPr>
          </a:p>
          <a:p>
            <a:pPr marL="0" indent="0" algn="ctr">
              <a:buNone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ff2"/>
              </a:rPr>
              <a:t>Everett C. Dolman, </a:t>
            </a:r>
            <a:r>
              <a:rPr lang="en-GB" sz="3200" b="0" i="0" dirty="0" err="1">
                <a:solidFill>
                  <a:srgbClr val="000000"/>
                </a:solidFill>
                <a:effectLst/>
                <a:latin typeface="ff5"/>
              </a:rPr>
              <a:t>Astropolitik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ff2"/>
              </a:rPr>
              <a:t>(2002: 8)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554236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FDD1-D099-EC68-37F1-0D804B54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Mahan u Svemiru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A833C-D4CA-98BA-EDA4-87D4F75A2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/>
              <a:t>Uspon</a:t>
            </a:r>
            <a:r>
              <a:rPr lang="en-GB" dirty="0"/>
              <a:t> </a:t>
            </a:r>
            <a:r>
              <a:rPr lang="en-GB" dirty="0" err="1"/>
              <a:t>Britanije</a:t>
            </a:r>
            <a:r>
              <a:rPr lang="en-GB" dirty="0"/>
              <a:t>,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Mahanovu</a:t>
            </a:r>
            <a:r>
              <a:rPr lang="en-GB" dirty="0"/>
              <a:t> </a:t>
            </a:r>
            <a:r>
              <a:rPr lang="en-GB" dirty="0" err="1"/>
              <a:t>vjerovanju</a:t>
            </a:r>
            <a:r>
              <a:rPr lang="en-GB" dirty="0"/>
              <a:t>, bio je </a:t>
            </a:r>
            <a:r>
              <a:rPr lang="en-GB" dirty="0" err="1"/>
              <a:t>moguć</a:t>
            </a:r>
            <a:r>
              <a:rPr lang="en-GB" dirty="0"/>
              <a:t> </a:t>
            </a:r>
            <a:r>
              <a:rPr lang="en-GB" dirty="0" err="1"/>
              <a:t>jer</a:t>
            </a:r>
            <a:r>
              <a:rPr lang="en-GB" dirty="0"/>
              <a:t> je </a:t>
            </a:r>
            <a:r>
              <a:rPr lang="en-GB" dirty="0" err="1"/>
              <a:t>iskoristila</a:t>
            </a:r>
            <a:r>
              <a:rPr lang="en-GB" dirty="0"/>
              <a:t> </a:t>
            </a:r>
            <a:r>
              <a:rPr lang="en-GB" dirty="0" err="1"/>
              <a:t>svoj</a:t>
            </a:r>
            <a:r>
              <a:rPr lang="en-GB" dirty="0"/>
              <a:t> </a:t>
            </a:r>
            <a:r>
              <a:rPr lang="en-GB" dirty="0" err="1"/>
              <a:t>položaj</a:t>
            </a:r>
            <a:r>
              <a:rPr lang="en-GB" dirty="0"/>
              <a:t> </a:t>
            </a:r>
            <a:r>
              <a:rPr lang="en-GB" dirty="0" err="1"/>
              <a:t>duž</a:t>
            </a:r>
            <a:r>
              <a:rPr lang="en-GB" dirty="0"/>
              <a:t> </a:t>
            </a:r>
            <a:r>
              <a:rPr lang="en-GB" dirty="0" err="1"/>
              <a:t>morskih</a:t>
            </a:r>
            <a:r>
              <a:rPr lang="en-GB" dirty="0"/>
              <a:t> </a:t>
            </a:r>
            <a:r>
              <a:rPr lang="en-GB" dirty="0" err="1"/>
              <a:t>ruta</a:t>
            </a:r>
            <a:r>
              <a:rPr lang="en-GB" dirty="0"/>
              <a:t> Europe. </a:t>
            </a:r>
          </a:p>
          <a:p>
            <a:r>
              <a:rPr lang="en-GB" dirty="0"/>
              <a:t>Dolman (2002) </a:t>
            </a:r>
            <a:r>
              <a:rPr lang="en-GB" dirty="0" err="1"/>
              <a:t>Moderni</a:t>
            </a:r>
            <a:r>
              <a:rPr lang="en-GB" dirty="0"/>
              <a:t> </a:t>
            </a:r>
            <a:r>
              <a:rPr lang="en-GB" dirty="0" err="1"/>
              <a:t>astrostrateg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trebao</a:t>
            </a:r>
            <a:r>
              <a:rPr lang="en-GB" dirty="0"/>
              <a:t> bi </a:t>
            </a:r>
            <a:r>
              <a:rPr lang="en-GB" dirty="0" err="1"/>
              <a:t>iznijeti</a:t>
            </a:r>
            <a:r>
              <a:rPr lang="en-GB" dirty="0"/>
              <a:t> </a:t>
            </a:r>
            <a:r>
              <a:rPr lang="en-GB" dirty="0" err="1"/>
              <a:t>slične</a:t>
            </a:r>
            <a:r>
              <a:rPr lang="en-GB" dirty="0"/>
              <a:t> </a:t>
            </a:r>
            <a:r>
              <a:rPr lang="en-GB" dirty="0" err="1"/>
              <a:t>argumente</a:t>
            </a:r>
            <a:r>
              <a:rPr lang="en-GB" dirty="0"/>
              <a:t>. Mahan je </a:t>
            </a:r>
            <a:r>
              <a:rPr lang="en-GB" dirty="0" err="1"/>
              <a:t>ispravno</a:t>
            </a:r>
            <a:r>
              <a:rPr lang="en-GB" dirty="0"/>
              <a:t> </a:t>
            </a:r>
            <a:r>
              <a:rPr lang="en-GB" dirty="0" err="1"/>
              <a:t>primijetio</a:t>
            </a:r>
            <a:r>
              <a:rPr lang="en-GB" dirty="0"/>
              <a:t> da mudra </a:t>
            </a:r>
            <a:r>
              <a:rPr lang="en-GB" dirty="0" err="1"/>
              <a:t>država</a:t>
            </a:r>
            <a:r>
              <a:rPr lang="en-GB" dirty="0"/>
              <a:t> ne </a:t>
            </a:r>
            <a:r>
              <a:rPr lang="en-GB" dirty="0" err="1"/>
              <a:t>samo</a:t>
            </a:r>
            <a:r>
              <a:rPr lang="en-GB" dirty="0"/>
              <a:t> da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izbjeći</a:t>
            </a:r>
            <a:r>
              <a:rPr lang="en-GB" dirty="0"/>
              <a:t> </a:t>
            </a:r>
            <a:r>
              <a:rPr lang="en-GB" dirty="0" err="1"/>
              <a:t>opsluživanje</a:t>
            </a:r>
            <a:r>
              <a:rPr lang="en-GB" dirty="0"/>
              <a:t> </a:t>
            </a:r>
            <a:r>
              <a:rPr lang="en-GB" dirty="0" err="1"/>
              <a:t>svih</a:t>
            </a:r>
            <a:r>
              <a:rPr lang="en-GB" dirty="0"/>
              <a:t> mora </a:t>
            </a:r>
            <a:r>
              <a:rPr lang="en-GB" dirty="0" err="1"/>
              <a:t>kako</a:t>
            </a:r>
            <a:r>
              <a:rPr lang="en-GB" dirty="0"/>
              <a:t> bi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dominirala</a:t>
            </a:r>
            <a:r>
              <a:rPr lang="en-GB" dirty="0"/>
              <a:t>, </a:t>
            </a:r>
            <a:r>
              <a:rPr lang="en-GB" dirty="0" err="1"/>
              <a:t>nego</a:t>
            </a:r>
            <a:r>
              <a:rPr lang="en-GB" dirty="0"/>
              <a:t> </a:t>
            </a:r>
            <a:r>
              <a:rPr lang="en-GB" dirty="0" err="1"/>
              <a:t>čak</a:t>
            </a:r>
            <a:r>
              <a:rPr lang="en-GB" dirty="0"/>
              <a:t> ne bi </a:t>
            </a:r>
            <a:r>
              <a:rPr lang="en-GB" dirty="0" err="1"/>
              <a:t>morala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opsluživati</a:t>
            </a:r>
            <a:r>
              <a:rPr lang="en-GB" dirty="0"/>
              <a:t> </a:t>
            </a:r>
            <a:r>
              <a:rPr lang="en-GB" dirty="0" err="1"/>
              <a:t>cijele</a:t>
            </a:r>
            <a:r>
              <a:rPr lang="en-GB" dirty="0"/>
              <a:t> </a:t>
            </a:r>
            <a:r>
              <a:rPr lang="en-GB" dirty="0" err="1"/>
              <a:t>trgovačke</a:t>
            </a:r>
            <a:r>
              <a:rPr lang="en-GB" dirty="0"/>
              <a:t> </a:t>
            </a:r>
            <a:r>
              <a:rPr lang="en-GB" dirty="0" err="1"/>
              <a:t>rute</a:t>
            </a:r>
            <a:r>
              <a:rPr lang="en-GB" dirty="0"/>
              <a:t>.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kritične</a:t>
            </a:r>
            <a:r>
              <a:rPr lang="en-GB" dirty="0"/>
              <a:t> </a:t>
            </a:r>
            <a:r>
              <a:rPr lang="en-GB" dirty="0" err="1"/>
              <a:t>lokacije</a:t>
            </a:r>
            <a:r>
              <a:rPr lang="en-GB" dirty="0"/>
              <a:t> </a:t>
            </a:r>
            <a:r>
              <a:rPr lang="en-GB" dirty="0" err="1"/>
              <a:t>duž</a:t>
            </a:r>
            <a:r>
              <a:rPr lang="en-GB" dirty="0"/>
              <a:t> </a:t>
            </a:r>
            <a:r>
              <a:rPr lang="en-GB" dirty="0" err="1"/>
              <a:t>tih</a:t>
            </a:r>
            <a:r>
              <a:rPr lang="en-GB" dirty="0"/>
              <a:t> </a:t>
            </a:r>
            <a:r>
              <a:rPr lang="en-GB" dirty="0" err="1"/>
              <a:t>ruta</a:t>
            </a:r>
            <a:r>
              <a:rPr lang="en-GB" dirty="0"/>
              <a:t> </a:t>
            </a:r>
            <a:r>
              <a:rPr lang="en-GB" dirty="0" err="1"/>
              <a:t>trebaju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kontrolirane</a:t>
            </a:r>
            <a:r>
              <a:rPr lang="en-GB" dirty="0"/>
              <a:t>. Mali,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visoko</a:t>
            </a:r>
            <a:r>
              <a:rPr lang="en-GB" dirty="0"/>
              <a:t> </a:t>
            </a:r>
            <a:r>
              <a:rPr lang="en-GB" dirty="0" err="1"/>
              <a:t>obučen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opremljen</a:t>
            </a:r>
            <a:r>
              <a:rPr lang="en-GB" dirty="0"/>
              <a:t> </a:t>
            </a:r>
            <a:r>
              <a:rPr lang="en-GB" dirty="0" err="1"/>
              <a:t>tim</a:t>
            </a:r>
            <a:r>
              <a:rPr lang="en-GB" dirty="0"/>
              <a:t> </a:t>
            </a:r>
            <a:r>
              <a:rPr lang="en-GB" dirty="0" err="1"/>
              <a:t>pažljivo</a:t>
            </a:r>
            <a:r>
              <a:rPr lang="en-GB" dirty="0"/>
              <a:t> </a:t>
            </a:r>
            <a:r>
              <a:rPr lang="en-GB" dirty="0" err="1"/>
              <a:t>raspoređen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bi </a:t>
            </a:r>
            <a:r>
              <a:rPr lang="en-GB" dirty="0" err="1"/>
              <a:t>kontrolirao</a:t>
            </a:r>
            <a:r>
              <a:rPr lang="en-GB" dirty="0"/>
              <a:t> </a:t>
            </a:r>
            <a:r>
              <a:rPr lang="en-GB" dirty="0" err="1"/>
              <a:t>uske</a:t>
            </a:r>
            <a:r>
              <a:rPr lang="en-GB" dirty="0"/>
              <a:t> </a:t>
            </a:r>
            <a:r>
              <a:rPr lang="en-GB" dirty="0" err="1"/>
              <a:t>prolaze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ključne</a:t>
            </a:r>
            <a:r>
              <a:rPr lang="en-GB" dirty="0"/>
              <a:t> </a:t>
            </a:r>
            <a:r>
              <a:rPr lang="en-GB" dirty="0" err="1"/>
              <a:t>točke</a:t>
            </a:r>
            <a:r>
              <a:rPr lang="en-GB" dirty="0"/>
              <a:t> </a:t>
            </a:r>
            <a:r>
              <a:rPr lang="en-GB" dirty="0" err="1"/>
              <a:t>glavnih</a:t>
            </a:r>
            <a:r>
              <a:rPr lang="en-GB" dirty="0"/>
              <a:t> </a:t>
            </a:r>
            <a:r>
              <a:rPr lang="en-GB" dirty="0" err="1"/>
              <a:t>morskih</a:t>
            </a:r>
            <a:r>
              <a:rPr lang="en-GB" dirty="0"/>
              <a:t> </a:t>
            </a:r>
            <a:r>
              <a:rPr lang="en-GB" dirty="0" err="1"/>
              <a:t>ruta</a:t>
            </a:r>
            <a:r>
              <a:rPr lang="en-GB" dirty="0"/>
              <a:t> </a:t>
            </a:r>
            <a:r>
              <a:rPr lang="en-GB" dirty="0" err="1"/>
              <a:t>bili</a:t>
            </a:r>
            <a:r>
              <a:rPr lang="en-GB" dirty="0"/>
              <a:t> bi </a:t>
            </a:r>
            <a:r>
              <a:rPr lang="en-GB" dirty="0" err="1"/>
              <a:t>dovoljni</a:t>
            </a:r>
            <a:r>
              <a:rPr lang="en-GB" dirty="0"/>
              <a:t>. </a:t>
            </a:r>
          </a:p>
          <a:p>
            <a:r>
              <a:rPr lang="en-GB" dirty="0" err="1"/>
              <a:t>Kontrola</a:t>
            </a:r>
            <a:r>
              <a:rPr lang="en-GB" dirty="0"/>
              <a:t> </a:t>
            </a:r>
            <a:r>
              <a:rPr lang="en-GB" dirty="0" err="1"/>
              <a:t>tih</a:t>
            </a:r>
            <a:r>
              <a:rPr lang="en-GB" dirty="0"/>
              <a:t> </a:t>
            </a:r>
            <a:r>
              <a:rPr lang="en-GB" dirty="0" err="1"/>
              <a:t>nekoliko</a:t>
            </a:r>
            <a:r>
              <a:rPr lang="en-GB" dirty="0"/>
              <a:t> </a:t>
            </a:r>
            <a:r>
              <a:rPr lang="en-GB" dirty="0" err="1"/>
              <a:t>geografski</a:t>
            </a:r>
            <a:r>
              <a:rPr lang="en-GB" dirty="0"/>
              <a:t> </a:t>
            </a:r>
            <a:r>
              <a:rPr lang="en-GB" dirty="0" err="1"/>
              <a:t>određenih</a:t>
            </a:r>
            <a:r>
              <a:rPr lang="en-GB" dirty="0"/>
              <a:t> </a:t>
            </a:r>
            <a:r>
              <a:rPr lang="en-GB" dirty="0" err="1"/>
              <a:t>lokacija</a:t>
            </a:r>
            <a:r>
              <a:rPr lang="en-GB" dirty="0"/>
              <a:t> </a:t>
            </a:r>
            <a:r>
              <a:rPr lang="en-GB" dirty="0" err="1"/>
              <a:t>jamčila</a:t>
            </a:r>
            <a:r>
              <a:rPr lang="en-GB" dirty="0"/>
              <a:t> bi </a:t>
            </a:r>
            <a:r>
              <a:rPr lang="en-GB" dirty="0" err="1"/>
              <a:t>dominaciju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vojnim</a:t>
            </a:r>
            <a:r>
              <a:rPr lang="en-GB" dirty="0"/>
              <a:t> </a:t>
            </a:r>
            <a:r>
              <a:rPr lang="en-GB" dirty="0" err="1"/>
              <a:t>kretanjem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svjetskom</a:t>
            </a:r>
            <a:r>
              <a:rPr lang="en-GB" dirty="0"/>
              <a:t> </a:t>
            </a:r>
            <a:r>
              <a:rPr lang="en-GB" dirty="0" err="1"/>
              <a:t>trgovinom</a:t>
            </a:r>
            <a:r>
              <a:rPr lang="en-GB" dirty="0"/>
              <a:t> </a:t>
            </a:r>
            <a:r>
              <a:rPr lang="en-GB" dirty="0" err="1"/>
              <a:t>državi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nadzire</a:t>
            </a:r>
            <a:r>
              <a:rPr lang="en-GB" dirty="0"/>
              <a:t>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909732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9A9F9-E427-1822-64F4-960FB54A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Mahan u Svemiru = Hohmann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260C9-D0BC-7E74-6634-D7375007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13" y="1825625"/>
            <a:ext cx="11483439" cy="4351338"/>
          </a:xfrm>
        </p:spPr>
        <p:txBody>
          <a:bodyPr>
            <a:normAutofit/>
          </a:bodyPr>
          <a:lstStyle/>
          <a:p>
            <a:r>
              <a:rPr lang="en-GB" dirty="0" err="1"/>
              <a:t>Hohmannov</a:t>
            </a:r>
            <a:r>
              <a:rPr lang="en-GB" dirty="0"/>
              <a:t> transfer </a:t>
            </a:r>
            <a:r>
              <a:rPr lang="en-GB" dirty="0" err="1"/>
              <a:t>uspostavlja</a:t>
            </a:r>
            <a:r>
              <a:rPr lang="en-GB" dirty="0"/>
              <a:t> </a:t>
            </a:r>
            <a:r>
              <a:rPr lang="en-GB" dirty="0" err="1"/>
              <a:t>ekvivalent</a:t>
            </a:r>
            <a:r>
              <a:rPr lang="en-GB" dirty="0"/>
              <a:t> </a:t>
            </a:r>
            <a:r>
              <a:rPr lang="en-GB" dirty="0" err="1"/>
              <a:t>trgovačke</a:t>
            </a:r>
            <a:r>
              <a:rPr lang="en-GB" dirty="0"/>
              <a:t> </a:t>
            </a:r>
            <a:r>
              <a:rPr lang="en-GB" dirty="0" err="1"/>
              <a:t>rute</a:t>
            </a:r>
            <a:r>
              <a:rPr lang="en-GB" dirty="0"/>
              <a:t> za </a:t>
            </a:r>
            <a:r>
              <a:rPr lang="en-GB" dirty="0" err="1"/>
              <a:t>svemir</a:t>
            </a:r>
            <a:endParaRPr lang="en-GB" dirty="0"/>
          </a:p>
          <a:p>
            <a:r>
              <a:rPr lang="en-GB" dirty="0" err="1"/>
              <a:t>Dominacija</a:t>
            </a:r>
            <a:r>
              <a:rPr lang="en-GB" dirty="0"/>
              <a:t> </a:t>
            </a:r>
            <a:r>
              <a:rPr lang="en-GB" dirty="0" err="1"/>
              <a:t>svemira</a:t>
            </a:r>
            <a:r>
              <a:rPr lang="en-GB" dirty="0"/>
              <a:t> </a:t>
            </a:r>
            <a:r>
              <a:rPr lang="en-GB" dirty="0" err="1"/>
              <a:t>doći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učinkovitu</a:t>
            </a:r>
            <a:r>
              <a:rPr lang="en-GB" dirty="0"/>
              <a:t> </a:t>
            </a:r>
            <a:r>
              <a:rPr lang="en-GB" dirty="0" err="1"/>
              <a:t>kontrolu</a:t>
            </a:r>
            <a:r>
              <a:rPr lang="en-GB" dirty="0"/>
              <a:t> </a:t>
            </a:r>
            <a:r>
              <a:rPr lang="en-GB" dirty="0" err="1"/>
              <a:t>određenih</a:t>
            </a:r>
            <a:r>
              <a:rPr lang="en-GB" dirty="0"/>
              <a:t> </a:t>
            </a:r>
            <a:r>
              <a:rPr lang="en-GB" dirty="0" err="1"/>
              <a:t>strateških</a:t>
            </a:r>
            <a:r>
              <a:rPr lang="en-GB" dirty="0"/>
              <a:t> </a:t>
            </a:r>
            <a:r>
              <a:rPr lang="en-GB" dirty="0" err="1"/>
              <a:t>uskih</a:t>
            </a:r>
            <a:r>
              <a:rPr lang="en-GB" dirty="0"/>
              <a:t> </a:t>
            </a:r>
            <a:r>
              <a:rPr lang="en-GB" dirty="0" err="1"/>
              <a:t>prolaza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ključnih</a:t>
            </a:r>
            <a:r>
              <a:rPr lang="en-GB" dirty="0"/>
              <a:t> </a:t>
            </a:r>
            <a:r>
              <a:rPr lang="en-GB" dirty="0" err="1"/>
              <a:t>točaka</a:t>
            </a:r>
            <a:r>
              <a:rPr lang="en-GB" dirty="0"/>
              <a:t> </a:t>
            </a:r>
            <a:r>
              <a:rPr lang="en-GB" dirty="0" err="1"/>
              <a:t>duž</a:t>
            </a:r>
            <a:r>
              <a:rPr lang="en-GB" dirty="0"/>
              <a:t> </a:t>
            </a:r>
            <a:r>
              <a:rPr lang="en-GB" dirty="0" err="1"/>
              <a:t>tih</a:t>
            </a:r>
            <a:r>
              <a:rPr lang="en-GB" dirty="0"/>
              <a:t> </a:t>
            </a:r>
            <a:r>
              <a:rPr lang="en-GB" dirty="0" err="1"/>
              <a:t>ruta</a:t>
            </a:r>
            <a:r>
              <a:rPr lang="en-GB" dirty="0"/>
              <a:t>. </a:t>
            </a:r>
          </a:p>
          <a:p>
            <a:r>
              <a:rPr lang="en-GB" dirty="0" err="1"/>
              <a:t>Primarni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prvi</a:t>
            </a:r>
            <a:r>
              <a:rPr lang="en-GB" dirty="0"/>
              <a:t> </a:t>
            </a:r>
            <a:r>
              <a:rPr lang="en-GB" dirty="0" err="1"/>
              <a:t>lako</a:t>
            </a:r>
            <a:r>
              <a:rPr lang="en-GB" dirty="0"/>
              <a:t> </a:t>
            </a:r>
            <a:r>
              <a:rPr lang="en-GB" dirty="0" err="1"/>
              <a:t>prepoznatljivi</a:t>
            </a:r>
            <a:r>
              <a:rPr lang="en-GB" dirty="0"/>
              <a:t> </a:t>
            </a:r>
            <a:r>
              <a:rPr lang="en-GB" dirty="0" err="1"/>
              <a:t>strateški</a:t>
            </a:r>
            <a:r>
              <a:rPr lang="en-GB" dirty="0"/>
              <a:t> </a:t>
            </a:r>
            <a:r>
              <a:rPr lang="en-GB" dirty="0" err="1"/>
              <a:t>uski</a:t>
            </a:r>
            <a:r>
              <a:rPr lang="en-GB" dirty="0"/>
              <a:t> </a:t>
            </a:r>
            <a:r>
              <a:rPr lang="en-GB" dirty="0" err="1"/>
              <a:t>prolaz</a:t>
            </a:r>
            <a:r>
              <a:rPr lang="en-GB" dirty="0"/>
              <a:t> je </a:t>
            </a:r>
            <a:r>
              <a:rPr lang="en-GB" dirty="0" err="1"/>
              <a:t>Zemljina</a:t>
            </a:r>
            <a:r>
              <a:rPr lang="en-GB" dirty="0"/>
              <a:t> </a:t>
            </a:r>
            <a:r>
              <a:rPr lang="en-GB" dirty="0" err="1"/>
              <a:t>orbita</a:t>
            </a:r>
            <a:r>
              <a:rPr lang="en-GB" dirty="0"/>
              <a:t>.</a:t>
            </a:r>
          </a:p>
          <a:p>
            <a:r>
              <a:rPr lang="en-GB" dirty="0" err="1"/>
              <a:t>Ovaj</a:t>
            </a:r>
            <a:r>
              <a:rPr lang="en-GB" dirty="0"/>
              <a:t> </a:t>
            </a:r>
            <a:r>
              <a:rPr lang="en-GB" dirty="0" err="1"/>
              <a:t>uski</a:t>
            </a:r>
            <a:r>
              <a:rPr lang="en-GB" dirty="0"/>
              <a:t> </a:t>
            </a:r>
            <a:r>
              <a:rPr lang="en-GB" dirty="0" err="1"/>
              <a:t>pojas</a:t>
            </a:r>
            <a:r>
              <a:rPr lang="en-GB" dirty="0"/>
              <a:t> </a:t>
            </a:r>
            <a:r>
              <a:rPr lang="en-GB" dirty="0" err="1"/>
              <a:t>operativnog</a:t>
            </a:r>
            <a:r>
              <a:rPr lang="en-GB" dirty="0"/>
              <a:t> </a:t>
            </a:r>
            <a:r>
              <a:rPr lang="en-GB" dirty="0" err="1"/>
              <a:t>prostora</a:t>
            </a:r>
            <a:r>
              <a:rPr lang="en-GB" dirty="0"/>
              <a:t> </a:t>
            </a:r>
            <a:r>
              <a:rPr lang="en-GB" dirty="0" err="1"/>
              <a:t>sadrži</a:t>
            </a:r>
            <a:r>
              <a:rPr lang="en-GB" dirty="0"/>
              <a:t> </a:t>
            </a:r>
            <a:r>
              <a:rPr lang="en-GB" dirty="0" err="1"/>
              <a:t>većinu</a:t>
            </a:r>
            <a:r>
              <a:rPr lang="en-GB" dirty="0"/>
              <a:t> </a:t>
            </a:r>
            <a:r>
              <a:rPr lang="en-GB" dirty="0" err="1"/>
              <a:t>satelita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protu-satelitskog</a:t>
            </a:r>
            <a:r>
              <a:rPr lang="en-GB" dirty="0"/>
              <a:t> </a:t>
            </a:r>
            <a:r>
              <a:rPr lang="en-GB" dirty="0" err="1"/>
              <a:t>naoružanja</a:t>
            </a:r>
            <a:r>
              <a:rPr lang="en-GB" dirty="0"/>
              <a:t>, od </a:t>
            </a:r>
            <a:r>
              <a:rPr lang="en-GB" dirty="0" err="1"/>
              <a:t>kojih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većina</a:t>
            </a:r>
            <a:r>
              <a:rPr lang="en-GB" dirty="0"/>
              <a:t> </a:t>
            </a:r>
            <a:r>
              <a:rPr lang="en-GB" dirty="0" err="1"/>
              <a:t>vojne</a:t>
            </a:r>
            <a:r>
              <a:rPr lang="en-GB" dirty="0"/>
              <a:t> </a:t>
            </a:r>
            <a:r>
              <a:rPr lang="en-GB" dirty="0" err="1"/>
              <a:t>platforme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imaju</a:t>
            </a:r>
            <a:r>
              <a:rPr lang="en-GB" dirty="0"/>
              <a:t> </a:t>
            </a:r>
            <a:r>
              <a:rPr lang="en-GB" dirty="0" err="1"/>
              <a:t>vojnu</a:t>
            </a:r>
            <a:r>
              <a:rPr lang="en-GB" dirty="0"/>
              <a:t> </a:t>
            </a:r>
            <a:r>
              <a:rPr lang="en-GB" dirty="0" err="1"/>
              <a:t>svrhu</a:t>
            </a:r>
            <a:r>
              <a:rPr lang="en-GB" dirty="0"/>
              <a:t>. </a:t>
            </a:r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ovog</a:t>
            </a:r>
            <a:r>
              <a:rPr lang="en-GB" dirty="0"/>
              <a:t> </a:t>
            </a:r>
            <a:r>
              <a:rPr lang="en-GB" dirty="0" err="1"/>
              <a:t>uskog</a:t>
            </a:r>
            <a:r>
              <a:rPr lang="en-GB" dirty="0"/>
              <a:t> </a:t>
            </a:r>
            <a:r>
              <a:rPr lang="en-GB" dirty="0" err="1"/>
              <a:t>pojasa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trenutne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planirane</a:t>
            </a:r>
            <a:r>
              <a:rPr lang="en-GB" dirty="0"/>
              <a:t> </a:t>
            </a:r>
            <a:r>
              <a:rPr lang="en-GB" dirty="0" err="1"/>
              <a:t>svemirske</a:t>
            </a:r>
            <a:r>
              <a:rPr lang="en-GB" dirty="0"/>
              <a:t> </a:t>
            </a:r>
            <a:r>
              <a:rPr lang="en-GB" dirty="0" err="1"/>
              <a:t>operacije</a:t>
            </a:r>
            <a:r>
              <a:rPr lang="en-GB" dirty="0"/>
              <a:t>. </a:t>
            </a:r>
          </a:p>
          <a:p>
            <a:r>
              <a:rPr lang="en-GB" dirty="0" err="1"/>
              <a:t>preostala</a:t>
            </a:r>
            <a:r>
              <a:rPr lang="en-GB" dirty="0"/>
              <a:t> </a:t>
            </a:r>
            <a:r>
              <a:rPr lang="en-GB" dirty="0" err="1"/>
              <a:t>prostranstva</a:t>
            </a:r>
            <a:r>
              <a:rPr lang="en-GB" dirty="0"/>
              <a:t> </a:t>
            </a:r>
            <a:r>
              <a:rPr lang="en-GB" dirty="0" err="1"/>
              <a:t>svemira</a:t>
            </a:r>
            <a:r>
              <a:rPr lang="en-GB" dirty="0"/>
              <a:t> </a:t>
            </a:r>
            <a:r>
              <a:rPr lang="en-GB" dirty="0" err="1"/>
              <a:t>dostupna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putovanjem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ovaj</a:t>
            </a:r>
            <a:r>
              <a:rPr lang="en-GB" dirty="0"/>
              <a:t> </a:t>
            </a:r>
            <a:r>
              <a:rPr lang="en-GB" dirty="0" err="1"/>
              <a:t>strateški</a:t>
            </a:r>
            <a:r>
              <a:rPr lang="en-GB" dirty="0"/>
              <a:t> </a:t>
            </a:r>
            <a:r>
              <a:rPr lang="en-GB" dirty="0" err="1"/>
              <a:t>pojas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857822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DC5E-0E85-4988-82D5-999AA4C08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61" y="365125"/>
            <a:ext cx="11447813" cy="1325563"/>
          </a:xfrm>
        </p:spPr>
        <p:txBody>
          <a:bodyPr/>
          <a:lstStyle/>
          <a:p>
            <a:r>
              <a:rPr lang="en-HR" dirty="0"/>
              <a:t>Geostacionarni pojas kao ključna strateška točka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3D315-9B8E-668B-BC11-5F6F2344E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1" y="1543792"/>
            <a:ext cx="11447813" cy="4949083"/>
          </a:xfrm>
        </p:spPr>
        <p:txBody>
          <a:bodyPr/>
          <a:lstStyle/>
          <a:p>
            <a:r>
              <a:rPr lang="en-GB" dirty="0"/>
              <a:t>Na </a:t>
            </a:r>
            <a:r>
              <a:rPr lang="en-GB" dirty="0" err="1"/>
              <a:t>rubu</a:t>
            </a:r>
            <a:r>
              <a:rPr lang="en-GB" dirty="0"/>
              <a:t> </a:t>
            </a:r>
            <a:r>
              <a:rPr lang="en-GB" dirty="0" err="1"/>
              <a:t>Zemaljskog</a:t>
            </a:r>
            <a:r>
              <a:rPr lang="en-GB" dirty="0"/>
              <a:t> </a:t>
            </a:r>
            <a:r>
              <a:rPr lang="en-GB" dirty="0" err="1"/>
              <a:t>prostora</a:t>
            </a:r>
            <a:r>
              <a:rPr lang="en-GB" dirty="0"/>
              <a:t>, van </a:t>
            </a:r>
            <a:r>
              <a:rPr lang="en-GB" dirty="0" err="1"/>
              <a:t>niske</a:t>
            </a:r>
            <a:r>
              <a:rPr lang="en-GB" dirty="0"/>
              <a:t> </a:t>
            </a:r>
            <a:r>
              <a:rPr lang="en-GB" dirty="0" err="1"/>
              <a:t>orbite</a:t>
            </a:r>
            <a:r>
              <a:rPr lang="en-GB" dirty="0"/>
              <a:t>, </a:t>
            </a:r>
            <a:r>
              <a:rPr lang="en-GB" dirty="0" err="1"/>
              <a:t>nalazi</a:t>
            </a:r>
            <a:r>
              <a:rPr lang="en-GB" dirty="0"/>
              <a:t> se </a:t>
            </a:r>
            <a:r>
              <a:rPr lang="en-GB" dirty="0" err="1"/>
              <a:t>najočitiji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najraspravljaniji</a:t>
            </a:r>
            <a:r>
              <a:rPr lang="en-GB" dirty="0"/>
              <a:t> </a:t>
            </a:r>
            <a:r>
              <a:rPr lang="en-GB" dirty="0" err="1"/>
              <a:t>strateški</a:t>
            </a:r>
            <a:r>
              <a:rPr lang="en-GB" dirty="0"/>
              <a:t> </a:t>
            </a:r>
            <a:r>
              <a:rPr lang="en-GB" dirty="0" err="1"/>
              <a:t>uski</a:t>
            </a:r>
            <a:r>
              <a:rPr lang="en-GB" dirty="0"/>
              <a:t> </a:t>
            </a:r>
            <a:r>
              <a:rPr lang="en-GB" dirty="0" err="1"/>
              <a:t>prolaz</a:t>
            </a:r>
            <a:r>
              <a:rPr lang="en-GB" dirty="0"/>
              <a:t> - </a:t>
            </a:r>
            <a:r>
              <a:rPr lang="en-GB" dirty="0" err="1"/>
              <a:t>geostacionarni</a:t>
            </a:r>
            <a:r>
              <a:rPr lang="en-GB" dirty="0"/>
              <a:t> </a:t>
            </a:r>
            <a:r>
              <a:rPr lang="en-GB" dirty="0" err="1"/>
              <a:t>pojas</a:t>
            </a:r>
            <a:r>
              <a:rPr lang="en-GB" dirty="0"/>
              <a:t>. </a:t>
            </a:r>
          </a:p>
          <a:p>
            <a:r>
              <a:rPr lang="en-GB" dirty="0" err="1"/>
              <a:t>Ovaj</a:t>
            </a:r>
            <a:r>
              <a:rPr lang="en-GB" dirty="0"/>
              <a:t> </a:t>
            </a:r>
            <a:r>
              <a:rPr lang="en-GB" dirty="0" err="1"/>
              <a:t>pojas</a:t>
            </a:r>
            <a:r>
              <a:rPr lang="en-GB" dirty="0"/>
              <a:t> </a:t>
            </a:r>
            <a:r>
              <a:rPr lang="en-GB" dirty="0" err="1"/>
              <a:t>oko</a:t>
            </a:r>
            <a:r>
              <a:rPr lang="en-GB" dirty="0"/>
              <a:t> </a:t>
            </a:r>
            <a:r>
              <a:rPr lang="en-GB" dirty="0" err="1"/>
              <a:t>ekvatorskog</a:t>
            </a:r>
            <a:r>
              <a:rPr lang="en-GB" dirty="0"/>
              <a:t> </a:t>
            </a:r>
            <a:r>
              <a:rPr lang="en-GB" dirty="0" err="1"/>
              <a:t>struka</a:t>
            </a:r>
            <a:r>
              <a:rPr lang="en-GB" dirty="0"/>
              <a:t> </a:t>
            </a:r>
            <a:r>
              <a:rPr lang="en-GB" dirty="0" err="1"/>
              <a:t>Zemlje</a:t>
            </a:r>
            <a:r>
              <a:rPr lang="en-GB" dirty="0"/>
              <a:t> </a:t>
            </a:r>
            <a:r>
              <a:rPr lang="en-GB" dirty="0" err="1"/>
              <a:t>jedina</a:t>
            </a:r>
            <a:r>
              <a:rPr lang="en-GB" dirty="0"/>
              <a:t> je </a:t>
            </a:r>
            <a:r>
              <a:rPr lang="en-GB" dirty="0" err="1"/>
              <a:t>prirodna</a:t>
            </a:r>
            <a:r>
              <a:rPr lang="en-GB" dirty="0"/>
              <a:t> </a:t>
            </a:r>
            <a:r>
              <a:rPr lang="en-GB" dirty="0" err="1"/>
              <a:t>orbita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omogućuje</a:t>
            </a:r>
            <a:r>
              <a:rPr lang="en-GB" dirty="0"/>
              <a:t> </a:t>
            </a:r>
            <a:r>
              <a:rPr lang="en-GB" dirty="0" err="1"/>
              <a:t>stabilan</a:t>
            </a:r>
            <a:r>
              <a:rPr lang="en-GB" dirty="0"/>
              <a:t> </a:t>
            </a:r>
            <a:r>
              <a:rPr lang="en-GB" dirty="0" err="1"/>
              <a:t>položaj</a:t>
            </a:r>
            <a:r>
              <a:rPr lang="en-GB" dirty="0"/>
              <a:t> u </a:t>
            </a:r>
            <a:r>
              <a:rPr lang="en-GB" dirty="0" err="1"/>
              <a:t>odnosu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određenu</a:t>
            </a:r>
            <a:r>
              <a:rPr lang="en-GB" dirty="0"/>
              <a:t> </a:t>
            </a:r>
            <a:r>
              <a:rPr lang="en-GB" dirty="0" err="1"/>
              <a:t>točku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Zemlji</a:t>
            </a:r>
            <a:r>
              <a:rPr lang="en-GB" dirty="0"/>
              <a:t>. </a:t>
            </a:r>
            <a:r>
              <a:rPr lang="en-GB" dirty="0" err="1"/>
              <a:t>Međutim</a:t>
            </a:r>
            <a:r>
              <a:rPr lang="en-GB" dirty="0"/>
              <a:t>, </a:t>
            </a:r>
            <a:r>
              <a:rPr lang="en-GB" dirty="0" err="1"/>
              <a:t>geostacionarni</a:t>
            </a:r>
            <a:r>
              <a:rPr lang="en-GB" dirty="0"/>
              <a:t> </a:t>
            </a:r>
            <a:r>
              <a:rPr lang="en-GB" dirty="0" err="1"/>
              <a:t>pojas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stroga</a:t>
            </a:r>
            <a:r>
              <a:rPr lang="en-GB" dirty="0"/>
              <a:t> </a:t>
            </a:r>
            <a:r>
              <a:rPr lang="en-GB" dirty="0" err="1"/>
              <a:t>ograničenja</a:t>
            </a:r>
            <a:r>
              <a:rPr lang="en-GB" dirty="0"/>
              <a:t> s </a:t>
            </a:r>
            <a:r>
              <a:rPr lang="en-GB" dirty="0" err="1"/>
              <a:t>obzirom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satelita</a:t>
            </a:r>
            <a:r>
              <a:rPr lang="en-GB" dirty="0"/>
              <a:t> koji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djelovati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njega</a:t>
            </a:r>
            <a:r>
              <a:rPr lang="en-GB" dirty="0"/>
              <a:t>, 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dirty="0" err="1"/>
              <a:t>mogućnosti</a:t>
            </a:r>
            <a:r>
              <a:rPr lang="en-GB" dirty="0"/>
              <a:t> </a:t>
            </a:r>
            <a:r>
              <a:rPr lang="en-GB" dirty="0" err="1"/>
              <a:t>ometanja</a:t>
            </a:r>
            <a:r>
              <a:rPr lang="en-GB" dirty="0"/>
              <a:t> </a:t>
            </a:r>
            <a:r>
              <a:rPr lang="en-GB" dirty="0" err="1"/>
              <a:t>prijenosa</a:t>
            </a:r>
            <a:r>
              <a:rPr lang="en-GB" dirty="0"/>
              <a:t> s </a:t>
            </a:r>
            <a:r>
              <a:rPr lang="en-GB" dirty="0" err="1"/>
              <a:t>obližnjih</a:t>
            </a:r>
            <a:r>
              <a:rPr lang="en-GB" dirty="0"/>
              <a:t> </a:t>
            </a:r>
            <a:r>
              <a:rPr lang="en-GB" dirty="0" err="1"/>
              <a:t>platformi</a:t>
            </a:r>
            <a:r>
              <a:rPr lang="en-GB" dirty="0"/>
              <a:t>. </a:t>
            </a:r>
          </a:p>
          <a:p>
            <a:r>
              <a:rPr lang="en-GB" dirty="0"/>
              <a:t>To je </a:t>
            </a:r>
            <a:r>
              <a:rPr lang="en-GB" dirty="0" err="1"/>
              <a:t>uzrokovalo</a:t>
            </a:r>
            <a:r>
              <a:rPr lang="en-GB" dirty="0"/>
              <a:t> da se </a:t>
            </a:r>
            <a:r>
              <a:rPr lang="en-GB" dirty="0" err="1"/>
              <a:t>smatra</a:t>
            </a:r>
            <a:r>
              <a:rPr lang="en-GB" dirty="0"/>
              <a:t> </a:t>
            </a:r>
            <a:r>
              <a:rPr lang="en-GB" dirty="0" err="1"/>
              <a:t>rijetkim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međunarodnim</a:t>
            </a:r>
            <a:r>
              <a:rPr lang="en-GB" dirty="0"/>
              <a:t> </a:t>
            </a:r>
            <a:r>
              <a:rPr lang="en-GB" dirty="0" err="1"/>
              <a:t>dobrom</a:t>
            </a:r>
            <a:r>
              <a:rPr lang="en-GB" dirty="0"/>
              <a:t> </a:t>
            </a:r>
            <a:r>
              <a:rPr lang="en-GB" dirty="0" err="1"/>
              <a:t>većine</a:t>
            </a:r>
            <a:r>
              <a:rPr lang="en-GB" dirty="0"/>
              <a:t> </a:t>
            </a:r>
            <a:r>
              <a:rPr lang="en-GB" dirty="0" err="1"/>
              <a:t>država</a:t>
            </a:r>
            <a:r>
              <a:rPr lang="en-GB" dirty="0"/>
              <a:t> </a:t>
            </a:r>
          </a:p>
          <a:p>
            <a:r>
              <a:rPr lang="en-GB" dirty="0"/>
              <a:t>IPAK 1977 9 </a:t>
            </a:r>
            <a:r>
              <a:rPr lang="en-GB" dirty="0" err="1"/>
              <a:t>ekvatorskih</a:t>
            </a:r>
            <a:r>
              <a:rPr lang="en-GB" dirty="0"/>
              <a:t> </a:t>
            </a:r>
            <a:r>
              <a:rPr lang="en-GB" dirty="0" err="1"/>
              <a:t>država</a:t>
            </a:r>
            <a:r>
              <a:rPr lang="en-GB" dirty="0"/>
              <a:t> </a:t>
            </a:r>
            <a:r>
              <a:rPr lang="en-GB" dirty="0" err="1"/>
              <a:t>potpisalo</a:t>
            </a:r>
            <a:r>
              <a:rPr lang="en-GB" dirty="0"/>
              <a:t> je </a:t>
            </a:r>
            <a:r>
              <a:rPr lang="en-GB" dirty="0" err="1"/>
              <a:t>deklaraciju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Bogote</a:t>
            </a:r>
            <a:r>
              <a:rPr lang="en-GB" dirty="0"/>
              <a:t> u </a:t>
            </a:r>
            <a:r>
              <a:rPr lang="en-GB" dirty="0" err="1"/>
              <a:t>kojoj</a:t>
            </a:r>
            <a:r>
              <a:rPr lang="en-GB" dirty="0"/>
              <a:t> </a:t>
            </a:r>
            <a:r>
              <a:rPr lang="en-GB" dirty="0" err="1"/>
              <a:t>proklamiraju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se </a:t>
            </a:r>
            <a:r>
              <a:rPr lang="en-GB" dirty="0" err="1"/>
              <a:t>njihov</a:t>
            </a:r>
            <a:r>
              <a:rPr lang="en-GB" dirty="0"/>
              <a:t> </a:t>
            </a:r>
            <a:r>
              <a:rPr lang="en-GB" dirty="0" err="1"/>
              <a:t>suverenitet</a:t>
            </a:r>
            <a:r>
              <a:rPr lang="en-GB" dirty="0"/>
              <a:t> </a:t>
            </a:r>
            <a:r>
              <a:rPr lang="en-GB" dirty="0" err="1"/>
              <a:t>proteže</a:t>
            </a:r>
            <a:r>
              <a:rPr lang="en-GB" dirty="0"/>
              <a:t> do </a:t>
            </a:r>
            <a:r>
              <a:rPr lang="en-GB" dirty="0" err="1"/>
              <a:t>geostacionarnog</a:t>
            </a:r>
            <a:r>
              <a:rPr lang="en-GB" dirty="0"/>
              <a:t> </a:t>
            </a:r>
            <a:r>
              <a:rPr lang="en-GB" dirty="0" err="1"/>
              <a:t>pojasa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077549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9FAF-7720-9B62-6F7A-C3063604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Deklaracija iz Bogote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B8CB2-C8BF-D5D1-7619-0FEE28C99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Bogotska</a:t>
            </a:r>
            <a:r>
              <a:rPr lang="en-GB" dirty="0"/>
              <a:t> </a:t>
            </a:r>
            <a:r>
              <a:rPr lang="en-GB" dirty="0" err="1"/>
              <a:t>deklaracija</a:t>
            </a:r>
            <a:r>
              <a:rPr lang="en-GB" dirty="0"/>
              <a:t> o </a:t>
            </a:r>
            <a:r>
              <a:rPr lang="en-GB" dirty="0" err="1"/>
              <a:t>osnovama</a:t>
            </a:r>
            <a:r>
              <a:rPr lang="en-GB" dirty="0"/>
              <a:t> </a:t>
            </a:r>
            <a:r>
              <a:rPr lang="en-GB" dirty="0" err="1"/>
              <a:t>prava</a:t>
            </a:r>
            <a:r>
              <a:rPr lang="en-GB" dirty="0"/>
              <a:t> </a:t>
            </a:r>
            <a:r>
              <a:rPr lang="en-GB" dirty="0" err="1"/>
              <a:t>svemira</a:t>
            </a:r>
            <a:r>
              <a:rPr lang="en-GB" dirty="0"/>
              <a:t> </a:t>
            </a:r>
            <a:r>
              <a:rPr lang="en-GB" dirty="0" err="1"/>
              <a:t>donesena</a:t>
            </a:r>
            <a:r>
              <a:rPr lang="en-GB" dirty="0"/>
              <a:t> je 1976. </a:t>
            </a:r>
            <a:r>
              <a:rPr lang="en-GB" dirty="0" err="1"/>
              <a:t>godine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konferenciji</a:t>
            </a:r>
            <a:r>
              <a:rPr lang="en-GB" dirty="0"/>
              <a:t> </a:t>
            </a:r>
            <a:r>
              <a:rPr lang="en-GB" dirty="0" err="1"/>
              <a:t>Ujedinjenih</a:t>
            </a:r>
            <a:r>
              <a:rPr lang="en-GB" dirty="0"/>
              <a:t> </a:t>
            </a:r>
            <a:r>
              <a:rPr lang="en-GB" dirty="0" err="1"/>
              <a:t>naroda</a:t>
            </a:r>
            <a:r>
              <a:rPr lang="en-GB" dirty="0"/>
              <a:t> o </a:t>
            </a:r>
            <a:r>
              <a:rPr lang="en-GB" dirty="0" err="1"/>
              <a:t>istraživanju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mirnom</a:t>
            </a:r>
            <a:r>
              <a:rPr lang="en-GB" dirty="0"/>
              <a:t> </a:t>
            </a:r>
            <a:r>
              <a:rPr lang="en-GB" dirty="0" err="1"/>
              <a:t>korištenju</a:t>
            </a:r>
            <a:r>
              <a:rPr lang="en-GB" dirty="0"/>
              <a:t> </a:t>
            </a:r>
            <a:r>
              <a:rPr lang="en-GB" dirty="0" err="1"/>
              <a:t>svemira</a:t>
            </a:r>
            <a:r>
              <a:rPr lang="en-GB" dirty="0"/>
              <a:t> (UNISPACE I) u </a:t>
            </a:r>
            <a:r>
              <a:rPr lang="en-GB" dirty="0" err="1"/>
              <a:t>Bogoti</a:t>
            </a:r>
            <a:r>
              <a:rPr lang="en-GB" dirty="0"/>
              <a:t>, </a:t>
            </a:r>
            <a:r>
              <a:rPr lang="en-GB" dirty="0" err="1"/>
              <a:t>Kolumbija</a:t>
            </a:r>
            <a:r>
              <a:rPr lang="en-GB" dirty="0"/>
              <a:t>. U </a:t>
            </a:r>
            <a:r>
              <a:rPr lang="en-GB" dirty="0" err="1"/>
              <a:t>sklopu</a:t>
            </a:r>
            <a:r>
              <a:rPr lang="en-GB" dirty="0"/>
              <a:t> </a:t>
            </a:r>
            <a:r>
              <a:rPr lang="en-GB" dirty="0" err="1"/>
              <a:t>ove</a:t>
            </a:r>
            <a:r>
              <a:rPr lang="en-GB" dirty="0"/>
              <a:t> </a:t>
            </a:r>
            <a:r>
              <a:rPr lang="en-GB" dirty="0" err="1"/>
              <a:t>deklaracije</a:t>
            </a:r>
            <a:r>
              <a:rPr lang="en-GB" dirty="0"/>
              <a:t>, </a:t>
            </a:r>
            <a:r>
              <a:rPr lang="en-GB" dirty="0" err="1"/>
              <a:t>devet</a:t>
            </a:r>
            <a:r>
              <a:rPr lang="en-GB" dirty="0"/>
              <a:t> </a:t>
            </a:r>
            <a:r>
              <a:rPr lang="en-GB" dirty="0" err="1"/>
              <a:t>ekvatorskih</a:t>
            </a:r>
            <a:r>
              <a:rPr lang="en-GB" dirty="0"/>
              <a:t> </a:t>
            </a:r>
            <a:r>
              <a:rPr lang="en-GB" dirty="0" err="1"/>
              <a:t>država</a:t>
            </a:r>
            <a:r>
              <a:rPr lang="en-GB" dirty="0"/>
              <a:t> (Brazil, </a:t>
            </a:r>
            <a:r>
              <a:rPr lang="en-GB" dirty="0" err="1"/>
              <a:t>Kolumbija</a:t>
            </a:r>
            <a:r>
              <a:rPr lang="en-GB" dirty="0"/>
              <a:t>, </a:t>
            </a:r>
            <a:r>
              <a:rPr lang="en-GB" dirty="0" err="1"/>
              <a:t>Ekvador</a:t>
            </a:r>
            <a:r>
              <a:rPr lang="en-GB" dirty="0"/>
              <a:t>, Kongo, </a:t>
            </a:r>
            <a:r>
              <a:rPr lang="en-GB" dirty="0" err="1"/>
              <a:t>Indonezija</a:t>
            </a:r>
            <a:r>
              <a:rPr lang="en-GB" dirty="0"/>
              <a:t>, </a:t>
            </a:r>
            <a:r>
              <a:rPr lang="en-GB" dirty="0" err="1"/>
              <a:t>Kenija</a:t>
            </a:r>
            <a:r>
              <a:rPr lang="en-GB" dirty="0"/>
              <a:t>, Uganda, </a:t>
            </a:r>
            <a:r>
              <a:rPr lang="en-GB" dirty="0" err="1"/>
              <a:t>Zair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Katar</a:t>
            </a:r>
            <a:r>
              <a:rPr lang="en-GB" dirty="0"/>
              <a:t>) </a:t>
            </a:r>
            <a:r>
              <a:rPr lang="en-GB" dirty="0" err="1"/>
              <a:t>iznijele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tvrdnju</a:t>
            </a:r>
            <a:r>
              <a:rPr lang="en-GB" dirty="0"/>
              <a:t> da </a:t>
            </a:r>
            <a:r>
              <a:rPr lang="en-GB" dirty="0" err="1"/>
              <a:t>nacionalni</a:t>
            </a:r>
            <a:r>
              <a:rPr lang="en-GB" dirty="0"/>
              <a:t> </a:t>
            </a:r>
            <a:r>
              <a:rPr lang="en-GB" dirty="0" err="1"/>
              <a:t>suverenitet</a:t>
            </a:r>
            <a:r>
              <a:rPr lang="en-GB" dirty="0"/>
              <a:t> </a:t>
            </a:r>
            <a:r>
              <a:rPr lang="en-GB" dirty="0" err="1"/>
              <a:t>seže</a:t>
            </a:r>
            <a:r>
              <a:rPr lang="en-GB" dirty="0"/>
              <a:t> do </a:t>
            </a:r>
            <a:r>
              <a:rPr lang="en-GB" dirty="0" err="1"/>
              <a:t>geostacionarne</a:t>
            </a:r>
            <a:r>
              <a:rPr lang="en-GB" dirty="0"/>
              <a:t> </a:t>
            </a:r>
            <a:r>
              <a:rPr lang="en-GB" dirty="0" err="1"/>
              <a:t>visine</a:t>
            </a:r>
            <a:r>
              <a:rPr lang="en-GB" dirty="0"/>
              <a:t> </a:t>
            </a:r>
            <a:r>
              <a:rPr lang="en-GB" dirty="0" err="1"/>
              <a:t>iznad</a:t>
            </a:r>
            <a:r>
              <a:rPr lang="en-GB" dirty="0"/>
              <a:t> </a:t>
            </a:r>
            <a:r>
              <a:rPr lang="en-GB" dirty="0" err="1"/>
              <a:t>njihovog</a:t>
            </a:r>
            <a:r>
              <a:rPr lang="en-GB" dirty="0"/>
              <a:t> </a:t>
            </a:r>
            <a:r>
              <a:rPr lang="en-GB" dirty="0" err="1"/>
              <a:t>teritorija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Geostacionarni</a:t>
            </a:r>
            <a:r>
              <a:rPr lang="en-GB" dirty="0"/>
              <a:t> </a:t>
            </a:r>
            <a:r>
              <a:rPr lang="en-GB" dirty="0" err="1"/>
              <a:t>pojas</a:t>
            </a:r>
            <a:r>
              <a:rPr lang="en-GB" dirty="0"/>
              <a:t> </a:t>
            </a:r>
            <a:r>
              <a:rPr lang="en-GB" dirty="0" err="1"/>
              <a:t>ovih</a:t>
            </a:r>
            <a:r>
              <a:rPr lang="en-GB" dirty="0"/>
              <a:t> 9 </a:t>
            </a:r>
            <a:r>
              <a:rPr lang="en-GB" dirty="0" err="1"/>
              <a:t>država</a:t>
            </a:r>
            <a:r>
              <a:rPr lang="en-GB" dirty="0"/>
              <a:t> </a:t>
            </a:r>
            <a:r>
              <a:rPr lang="en-GB" dirty="0" err="1"/>
              <a:t>smatra</a:t>
            </a:r>
            <a:r>
              <a:rPr lang="en-GB" dirty="0"/>
              <a:t> </a:t>
            </a:r>
            <a:r>
              <a:rPr lang="en-GB" dirty="0" err="1"/>
              <a:t>granicom</a:t>
            </a:r>
            <a:r>
              <a:rPr lang="en-GB" dirty="0"/>
              <a:t> </a:t>
            </a:r>
            <a:r>
              <a:rPr lang="en-GB" dirty="0" err="1"/>
              <a:t>suverenog</a:t>
            </a:r>
            <a:r>
              <a:rPr lang="en-GB" dirty="0"/>
              <a:t> </a:t>
            </a:r>
            <a:r>
              <a:rPr lang="en-GB" dirty="0" err="1"/>
              <a:t>teritorija</a:t>
            </a:r>
            <a:r>
              <a:rPr lang="en-GB" dirty="0"/>
              <a:t>, </a:t>
            </a:r>
            <a:r>
              <a:rPr lang="en-GB" dirty="0" err="1"/>
              <a:t>pretvarajući</a:t>
            </a:r>
            <a:r>
              <a:rPr lang="en-GB" dirty="0"/>
              <a:t> </a:t>
            </a:r>
            <a:r>
              <a:rPr lang="en-GB" dirty="0" err="1"/>
              <a:t>područje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se </a:t>
            </a:r>
            <a:r>
              <a:rPr lang="en-GB" dirty="0" err="1"/>
              <a:t>pravno</a:t>
            </a:r>
            <a:r>
              <a:rPr lang="en-GB" dirty="0"/>
              <a:t> </a:t>
            </a:r>
            <a:r>
              <a:rPr lang="en-GB" dirty="0" err="1"/>
              <a:t>naziva</a:t>
            </a:r>
            <a:r>
              <a:rPr lang="en-GB" dirty="0"/>
              <a:t> "</a:t>
            </a:r>
            <a:r>
              <a:rPr lang="en-GB" dirty="0" err="1"/>
              <a:t>zajedničkom</a:t>
            </a:r>
            <a:r>
              <a:rPr lang="en-GB" dirty="0"/>
              <a:t> </a:t>
            </a:r>
            <a:r>
              <a:rPr lang="en-GB" dirty="0" err="1"/>
              <a:t>baštinom</a:t>
            </a:r>
            <a:r>
              <a:rPr lang="en-GB" dirty="0"/>
              <a:t> </a:t>
            </a:r>
            <a:r>
              <a:rPr lang="en-GB" dirty="0" err="1"/>
              <a:t>čovječanstva</a:t>
            </a:r>
            <a:r>
              <a:rPr lang="en-GB" dirty="0"/>
              <a:t>" u </a:t>
            </a:r>
            <a:r>
              <a:rPr lang="en-GB" dirty="0" err="1"/>
              <a:t>geopolitičku</a:t>
            </a:r>
            <a:r>
              <a:rPr lang="en-GB" dirty="0"/>
              <a:t> </a:t>
            </a:r>
            <a:r>
              <a:rPr lang="en-GB" dirty="0" err="1"/>
              <a:t>zonu</a:t>
            </a:r>
            <a:r>
              <a:rPr lang="en-GB" dirty="0"/>
              <a:t> </a:t>
            </a:r>
            <a:r>
              <a:rPr lang="en-GB" dirty="0" err="1"/>
              <a:t>sukoba</a:t>
            </a:r>
            <a:r>
              <a:rPr lang="en-GB" dirty="0"/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461243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2C881-F204-6796-B4BA-6790FD8D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BD565-5DE7-0501-E70C-B464D5B6B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Kolumbija</a:t>
            </a:r>
            <a:r>
              <a:rPr lang="en-GB" dirty="0"/>
              <a:t>, </a:t>
            </a:r>
            <a:r>
              <a:rPr lang="en-GB" dirty="0" err="1"/>
              <a:t>Ekvador</a:t>
            </a:r>
            <a:r>
              <a:rPr lang="en-GB" dirty="0"/>
              <a:t>, Kongo, </a:t>
            </a:r>
            <a:r>
              <a:rPr lang="en-GB" dirty="0" err="1"/>
              <a:t>Indonezija</a:t>
            </a:r>
            <a:r>
              <a:rPr lang="en-GB" dirty="0"/>
              <a:t>, </a:t>
            </a:r>
            <a:r>
              <a:rPr lang="en-GB" dirty="0" err="1"/>
              <a:t>Katar</a:t>
            </a:r>
            <a:r>
              <a:rPr lang="en-GB" dirty="0"/>
              <a:t>, </a:t>
            </a:r>
            <a:r>
              <a:rPr lang="en-GB" dirty="0" err="1"/>
              <a:t>Kenija</a:t>
            </a:r>
            <a:r>
              <a:rPr lang="en-GB" dirty="0"/>
              <a:t>, Uganda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Zair</a:t>
            </a:r>
            <a:r>
              <a:rPr lang="en-GB" dirty="0"/>
              <a:t>,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Brazilom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promatračem</a:t>
            </a:r>
            <a:r>
              <a:rPr lang="en-GB" dirty="0"/>
              <a:t>, </a:t>
            </a:r>
            <a:r>
              <a:rPr lang="en-GB" dirty="0" err="1"/>
              <a:t>proglasile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Deklaraciju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Bogote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bi </a:t>
            </a:r>
            <a:r>
              <a:rPr lang="en-GB" dirty="0" err="1"/>
              <a:t>istakle</a:t>
            </a:r>
            <a:r>
              <a:rPr lang="en-GB" dirty="0"/>
              <a:t> </a:t>
            </a:r>
            <a:r>
              <a:rPr lang="en-GB" dirty="0" err="1"/>
              <a:t>svoja</a:t>
            </a:r>
            <a:r>
              <a:rPr lang="en-GB" dirty="0"/>
              <a:t> </a:t>
            </a:r>
            <a:r>
              <a:rPr lang="en-GB" dirty="0" err="1"/>
              <a:t>prava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geostacionarnu</a:t>
            </a:r>
            <a:r>
              <a:rPr lang="en-GB" dirty="0"/>
              <a:t> </a:t>
            </a:r>
            <a:r>
              <a:rPr lang="en-GB" dirty="0" err="1"/>
              <a:t>orbitu</a:t>
            </a:r>
            <a:r>
              <a:rPr lang="en-GB" dirty="0"/>
              <a:t>. </a:t>
            </a:r>
          </a:p>
          <a:p>
            <a:r>
              <a:rPr lang="en-GB" dirty="0" err="1"/>
              <a:t>Kako</a:t>
            </a:r>
            <a:r>
              <a:rPr lang="en-GB" dirty="0"/>
              <a:t> bi se </a:t>
            </a:r>
            <a:r>
              <a:rPr lang="en-GB" dirty="0" err="1"/>
              <a:t>zaobišla</a:t>
            </a:r>
            <a:r>
              <a:rPr lang="en-GB" dirty="0"/>
              <a:t> </a:t>
            </a:r>
            <a:r>
              <a:rPr lang="en-GB" dirty="0" err="1"/>
              <a:t>zabrana</a:t>
            </a:r>
            <a:r>
              <a:rPr lang="en-GB" dirty="0"/>
              <a:t> </a:t>
            </a:r>
            <a:r>
              <a:rPr lang="en-GB" dirty="0" err="1"/>
              <a:t>prisvajanja</a:t>
            </a:r>
            <a:r>
              <a:rPr lang="en-GB" dirty="0"/>
              <a:t> </a:t>
            </a:r>
            <a:r>
              <a:rPr lang="en-GB" dirty="0" err="1"/>
              <a:t>svemira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Ugovora</a:t>
            </a:r>
            <a:r>
              <a:rPr lang="en-GB" dirty="0"/>
              <a:t> o </a:t>
            </a:r>
            <a:r>
              <a:rPr lang="en-GB" dirty="0" err="1"/>
              <a:t>svemiru</a:t>
            </a:r>
            <a:r>
              <a:rPr lang="en-GB" dirty="0"/>
              <a:t>, </a:t>
            </a:r>
            <a:r>
              <a:rPr lang="en-GB" dirty="0" err="1"/>
              <a:t>Deklaracija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Bogote</a:t>
            </a:r>
            <a:r>
              <a:rPr lang="en-GB" dirty="0"/>
              <a:t> je </a:t>
            </a:r>
            <a:r>
              <a:rPr lang="en-GB" dirty="0" err="1"/>
              <a:t>mudro</a:t>
            </a:r>
            <a:r>
              <a:rPr lang="en-GB" dirty="0"/>
              <a:t> </a:t>
            </a:r>
            <a:r>
              <a:rPr lang="en-GB" dirty="0" err="1"/>
              <a:t>definirala</a:t>
            </a:r>
            <a:r>
              <a:rPr lang="en-GB" dirty="0"/>
              <a:t> </a:t>
            </a:r>
            <a:r>
              <a:rPr lang="en-GB" dirty="0" err="1"/>
              <a:t>geostacionarnu</a:t>
            </a:r>
            <a:r>
              <a:rPr lang="en-GB" dirty="0"/>
              <a:t> </a:t>
            </a:r>
            <a:r>
              <a:rPr lang="en-GB" dirty="0" err="1"/>
              <a:t>orbitu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prirodni</a:t>
            </a:r>
            <a:r>
              <a:rPr lang="en-GB" dirty="0"/>
              <a:t> </a:t>
            </a:r>
            <a:r>
              <a:rPr lang="en-GB" dirty="0" err="1"/>
              <a:t>resurs</a:t>
            </a:r>
            <a:r>
              <a:rPr lang="en-GB" dirty="0"/>
              <a:t>, a ne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regiju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područje</a:t>
            </a:r>
            <a:r>
              <a:rPr lang="en-GB" dirty="0"/>
              <a:t> u </a:t>
            </a:r>
            <a:r>
              <a:rPr lang="en-GB" dirty="0" err="1"/>
              <a:t>svemiru</a:t>
            </a:r>
            <a:r>
              <a:rPr lang="en-GB" dirty="0"/>
              <a:t> (Agama 2017, 24–34).</a:t>
            </a:r>
          </a:p>
          <a:p>
            <a:r>
              <a:rPr lang="en-GB" dirty="0" err="1"/>
              <a:t>Veliki</a:t>
            </a:r>
            <a:r>
              <a:rPr lang="en-GB" dirty="0"/>
              <a:t> </a:t>
            </a:r>
            <a:r>
              <a:rPr lang="en-GB" dirty="0" err="1"/>
              <a:t>teorijski</a:t>
            </a:r>
            <a:r>
              <a:rPr lang="en-GB" dirty="0"/>
              <a:t> </a:t>
            </a:r>
            <a:r>
              <a:rPr lang="en-GB" dirty="0" err="1"/>
              <a:t>sukob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pristupiti</a:t>
            </a:r>
            <a:r>
              <a:rPr lang="en-GB" dirty="0"/>
              <a:t> </a:t>
            </a:r>
            <a:r>
              <a:rPr lang="en-GB" dirty="0" err="1"/>
              <a:t>pravima</a:t>
            </a:r>
            <a:r>
              <a:rPr lang="en-GB" dirty="0"/>
              <a:t> </a:t>
            </a:r>
            <a:r>
              <a:rPr lang="en-GB" dirty="0" err="1"/>
              <a:t>Svemira</a:t>
            </a:r>
            <a:r>
              <a:rPr lang="en-GB" dirty="0"/>
              <a:t> – USA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nasuprot</a:t>
            </a:r>
            <a:r>
              <a:rPr lang="en-GB" dirty="0"/>
              <a:t> UN </a:t>
            </a:r>
            <a:r>
              <a:rPr lang="en-GB" dirty="0" err="1"/>
              <a:t>pristupu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013810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A67FE-C9A8-5C66-D5B8-F546293D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Zajednička baština/dobrobit čovječanstva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7F45D-9BBC-F3DD-0846-F4EB8D5E1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83" y="1460664"/>
            <a:ext cx="11744696" cy="5153891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Pravila</a:t>
            </a:r>
            <a:r>
              <a:rPr lang="en-GB" dirty="0"/>
              <a:t> </a:t>
            </a:r>
            <a:r>
              <a:rPr lang="en-GB" dirty="0" err="1"/>
              <a:t>ponašanja</a:t>
            </a:r>
            <a:r>
              <a:rPr lang="en-GB" dirty="0"/>
              <a:t> u </a:t>
            </a:r>
            <a:r>
              <a:rPr lang="en-GB" dirty="0" err="1"/>
              <a:t>Svemiru</a:t>
            </a:r>
            <a:r>
              <a:rPr lang="en-GB" dirty="0"/>
              <a:t> </a:t>
            </a:r>
            <a:r>
              <a:rPr lang="en-GB" dirty="0" err="1"/>
              <a:t>definirana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4 </a:t>
            </a:r>
            <a:r>
              <a:rPr lang="en-GB" dirty="0" err="1"/>
              <a:t>međunarodna</a:t>
            </a:r>
            <a:r>
              <a:rPr lang="en-GB" dirty="0"/>
              <a:t> </a:t>
            </a:r>
            <a:r>
              <a:rPr lang="en-GB" dirty="0" err="1"/>
              <a:t>multilateralna</a:t>
            </a:r>
            <a:r>
              <a:rPr lang="en-GB" dirty="0"/>
              <a:t> </a:t>
            </a:r>
            <a:r>
              <a:rPr lang="en-GB" dirty="0" err="1"/>
              <a:t>sporazuma</a:t>
            </a:r>
            <a:r>
              <a:rPr lang="en-GB" dirty="0"/>
              <a:t> pod </a:t>
            </a:r>
            <a:r>
              <a:rPr lang="en-GB" dirty="0" err="1"/>
              <a:t>okriljem</a:t>
            </a:r>
            <a:r>
              <a:rPr lang="en-GB" dirty="0"/>
              <a:t> UN-a: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Outer Space Treaty (1967), </a:t>
            </a:r>
          </a:p>
          <a:p>
            <a:pPr marL="0" indent="0">
              <a:buNone/>
            </a:pPr>
            <a:r>
              <a:rPr lang="en-GB" dirty="0"/>
              <a:t>UN Resolution 34/68 (1968), </a:t>
            </a:r>
          </a:p>
          <a:p>
            <a:pPr marL="0" indent="0">
              <a:buNone/>
            </a:pPr>
            <a:r>
              <a:rPr lang="en-GB" dirty="0"/>
              <a:t>Conventions on Liability (1973) and Registration (1976).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4 </a:t>
            </a:r>
            <a:r>
              <a:rPr lang="en-GB" dirty="0" err="1"/>
              <a:t>dodatna</a:t>
            </a:r>
            <a:r>
              <a:rPr lang="en-GB" dirty="0"/>
              <a:t> </a:t>
            </a:r>
            <a:r>
              <a:rPr lang="en-GB" dirty="0" err="1"/>
              <a:t>sporazuma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/>
              <a:t>the Limited Test Ban Treaty (1963), </a:t>
            </a:r>
          </a:p>
          <a:p>
            <a:pPr marL="0" indent="0">
              <a:buNone/>
            </a:pPr>
            <a:r>
              <a:rPr lang="en-GB" dirty="0"/>
              <a:t>US/USSR ABM Treaty (1972), </a:t>
            </a:r>
          </a:p>
          <a:p>
            <a:pPr marL="0" indent="0">
              <a:buNone/>
            </a:pPr>
            <a:r>
              <a:rPr lang="en-GB" dirty="0"/>
              <a:t>International Telecommunications Convention (1973),</a:t>
            </a:r>
          </a:p>
          <a:p>
            <a:pPr marL="0" indent="0">
              <a:buNone/>
            </a:pPr>
            <a:r>
              <a:rPr lang="en-GB" dirty="0"/>
              <a:t>the Convention on the Prohibition of Military or Other Hostile Use of Environmental Modification Techniques (1980),</a:t>
            </a:r>
          </a:p>
        </p:txBody>
      </p:sp>
    </p:spTree>
    <p:extLst>
      <p:ext uri="{BB962C8B-B14F-4D97-AF65-F5344CB8AC3E}">
        <p14:creationId xmlns:p14="http://schemas.microsoft.com/office/powerpoint/2010/main" val="3629078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2988-B025-C686-AFC9-388C645A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Realpolitik Svemira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A3030-BBCB-6145-E2F0-465B9550B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“We, the United States of America, can be first. If we do not expend the</a:t>
            </a:r>
          </a:p>
          <a:p>
            <a:pPr marL="0" indent="0" algn="ctr">
              <a:buNone/>
            </a:pPr>
            <a:r>
              <a:rPr lang="en-GB" dirty="0"/>
              <a:t>thought, the effort, and the money required, then another and more</a:t>
            </a:r>
          </a:p>
          <a:p>
            <a:pPr marL="0" indent="0" algn="ctr">
              <a:buNone/>
            </a:pPr>
            <a:r>
              <a:rPr lang="en-GB" dirty="0"/>
              <a:t>progressive nation will. It will dominate space, and it will dominate the world.”</a:t>
            </a:r>
          </a:p>
          <a:p>
            <a:pPr marL="0" indent="0" algn="ctr">
              <a:buNone/>
            </a:pPr>
            <a:r>
              <a:rPr lang="en-GB" dirty="0"/>
              <a:t>James </a:t>
            </a:r>
            <a:r>
              <a:rPr lang="en-GB" dirty="0" err="1"/>
              <a:t>H.Doolittle</a:t>
            </a:r>
            <a:r>
              <a:rPr lang="en-GB" dirty="0"/>
              <a:t> (1959)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07814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A482-BBCC-83C9-5EE6-5CD7EFAC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Sadržaj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40CB5-3A1F-8203-ECF1-0A7ED5EDA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R" dirty="0"/>
              <a:t>Hard Facts </a:t>
            </a:r>
          </a:p>
          <a:p>
            <a:r>
              <a:rPr lang="en-HR" dirty="0"/>
              <a:t>Definiranje pojmova – novi prostori, stara “pravila”</a:t>
            </a:r>
          </a:p>
          <a:p>
            <a:r>
              <a:rPr lang="en-HR" dirty="0"/>
              <a:t>Paradoks teritorijalnosti ASTROPOLITIKA vs. ASTRO(GEO)POLITIKA </a:t>
            </a:r>
          </a:p>
          <a:p>
            <a:r>
              <a:rPr lang="en-HR" dirty="0"/>
              <a:t>Teritorijalna utemeljenja “nove ne-teritorijalnosti”</a:t>
            </a:r>
          </a:p>
          <a:p>
            <a:r>
              <a:rPr lang="en-HR" dirty="0"/>
              <a:t>Suprotstavljeni koncepti interpretacije Prava na Svemir</a:t>
            </a:r>
          </a:p>
          <a:p>
            <a:r>
              <a:rPr lang="en-HR" dirty="0"/>
              <a:t>Koncept “Militariziranog Svemira”</a:t>
            </a:r>
          </a:p>
          <a:p>
            <a:r>
              <a:rPr lang="en-HR" dirty="0"/>
              <a:t>Koncept “Proširenog Svemira”</a:t>
            </a:r>
          </a:p>
          <a:p>
            <a:r>
              <a:rPr lang="en-HR" dirty="0"/>
              <a:t>Zaključak </a:t>
            </a:r>
          </a:p>
          <a:p>
            <a:endParaRPr lang="en-HR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086731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4E96-A6B5-B934-5B94-5EE652E2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114300"/>
            <a:ext cx="10191750" cy="250825"/>
          </a:xfrm>
        </p:spPr>
        <p:txBody>
          <a:bodyPr>
            <a:normAutofit fontScale="90000"/>
          </a:bodyPr>
          <a:lstStyle/>
          <a:p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ED85F-E674-5843-251F-A06C46E47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8651"/>
            <a:ext cx="10515600" cy="5548312"/>
          </a:xfrm>
        </p:spPr>
        <p:txBody>
          <a:bodyPr/>
          <a:lstStyle/>
          <a:p>
            <a:r>
              <a:rPr lang="en-GB" dirty="0" err="1"/>
              <a:t>Teoretičari</a:t>
            </a:r>
            <a:r>
              <a:rPr lang="en-GB" dirty="0"/>
              <a:t> u SAD </a:t>
            </a:r>
            <a:r>
              <a:rPr lang="en-GB" dirty="0" err="1"/>
              <a:t>spremno</a:t>
            </a:r>
            <a:r>
              <a:rPr lang="en-GB" dirty="0"/>
              <a:t> se </a:t>
            </a:r>
            <a:r>
              <a:rPr lang="en-GB" dirty="0" err="1"/>
              <a:t>pozivaju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Deklaraciju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Bogote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nastojanja</a:t>
            </a:r>
            <a:r>
              <a:rPr lang="en-GB" dirty="0"/>
              <a:t> SAD-a da </a:t>
            </a:r>
            <a:r>
              <a:rPr lang="en-GB" dirty="0" err="1"/>
              <a:t>potpiše</a:t>
            </a:r>
            <a:r>
              <a:rPr lang="en-GB" dirty="0"/>
              <a:t> </a:t>
            </a:r>
            <a:r>
              <a:rPr lang="en-GB" dirty="0" err="1"/>
              <a:t>tzv</a:t>
            </a:r>
            <a:r>
              <a:rPr lang="en-GB" dirty="0"/>
              <a:t>. Artemis </a:t>
            </a:r>
            <a:r>
              <a:rPr lang="en-GB" dirty="0" err="1"/>
              <a:t>sporazume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partnerima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saveznicima</a:t>
            </a:r>
            <a:r>
              <a:rPr lang="en-GB" dirty="0"/>
              <a:t>, koji </a:t>
            </a:r>
            <a:r>
              <a:rPr lang="en-GB" dirty="0" err="1"/>
              <a:t>mijenjaju</a:t>
            </a:r>
            <a:r>
              <a:rPr lang="en-GB" dirty="0"/>
              <a:t> </a:t>
            </a:r>
            <a:r>
              <a:rPr lang="en-GB" dirty="0" err="1"/>
              <a:t>interpretaciju</a:t>
            </a:r>
            <a:r>
              <a:rPr lang="en-GB" dirty="0"/>
              <a:t> </a:t>
            </a:r>
            <a:r>
              <a:rPr lang="en-GB" dirty="0" err="1"/>
              <a:t>postojećih</a:t>
            </a:r>
            <a:r>
              <a:rPr lang="en-GB" dirty="0"/>
              <a:t> </a:t>
            </a:r>
            <a:r>
              <a:rPr lang="en-GB" dirty="0" err="1"/>
              <a:t>tumačenja</a:t>
            </a:r>
            <a:r>
              <a:rPr lang="en-GB" dirty="0"/>
              <a:t> </a:t>
            </a:r>
            <a:r>
              <a:rPr lang="en-GB" dirty="0" err="1"/>
              <a:t>Ugovora</a:t>
            </a:r>
            <a:r>
              <a:rPr lang="en-GB" dirty="0"/>
              <a:t> o </a:t>
            </a:r>
            <a:r>
              <a:rPr lang="en-GB" dirty="0" err="1"/>
              <a:t>svemiru</a:t>
            </a:r>
            <a:r>
              <a:rPr lang="en-GB" dirty="0"/>
              <a:t>. </a:t>
            </a:r>
          </a:p>
          <a:p>
            <a:r>
              <a:rPr lang="en-GB" dirty="0"/>
              <a:t>Artemis </a:t>
            </a:r>
            <a:r>
              <a:rPr lang="en-GB" dirty="0" err="1"/>
              <a:t>sporazumi</a:t>
            </a:r>
            <a:r>
              <a:rPr lang="en-GB" dirty="0"/>
              <a:t> se </a:t>
            </a:r>
            <a:r>
              <a:rPr lang="en-GB" dirty="0" err="1"/>
              <a:t>pozivaju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čl</a:t>
            </a:r>
            <a:r>
              <a:rPr lang="en-GB" dirty="0"/>
              <a:t>. II, VI </a:t>
            </a:r>
            <a:r>
              <a:rPr lang="en-GB" dirty="0" err="1"/>
              <a:t>i</a:t>
            </a:r>
            <a:r>
              <a:rPr lang="en-GB" dirty="0"/>
              <a:t> XI </a:t>
            </a:r>
            <a:r>
              <a:rPr lang="en-GB" dirty="0" err="1"/>
              <a:t>Ugovora</a:t>
            </a:r>
            <a:r>
              <a:rPr lang="en-GB" dirty="0"/>
              <a:t> o </a:t>
            </a:r>
            <a:r>
              <a:rPr lang="en-GB" dirty="0" err="1"/>
              <a:t>svemiru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bi </a:t>
            </a:r>
            <a:r>
              <a:rPr lang="en-GB" dirty="0" err="1"/>
              <a:t>pravno</a:t>
            </a:r>
            <a:r>
              <a:rPr lang="en-GB" dirty="0"/>
              <a:t> </a:t>
            </a:r>
            <a:r>
              <a:rPr lang="en-GB" dirty="0" err="1"/>
              <a:t>legitimizirali</a:t>
            </a:r>
            <a:r>
              <a:rPr lang="en-GB" dirty="0"/>
              <a:t> </a:t>
            </a:r>
            <a:r>
              <a:rPr lang="en-GB" dirty="0" err="1"/>
              <a:t>ideju</a:t>
            </a:r>
            <a:r>
              <a:rPr lang="en-GB" dirty="0"/>
              <a:t> </a:t>
            </a:r>
            <a:r>
              <a:rPr lang="en-GB" dirty="0" err="1"/>
              <a:t>slobode</a:t>
            </a:r>
            <a:r>
              <a:rPr lang="en-GB" dirty="0"/>
              <a:t> </a:t>
            </a:r>
            <a:r>
              <a:rPr lang="en-GB" dirty="0" err="1"/>
              <a:t>istraživanja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ekonomske</a:t>
            </a:r>
            <a:r>
              <a:rPr lang="en-GB" dirty="0"/>
              <a:t> </a:t>
            </a:r>
            <a:r>
              <a:rPr lang="en-GB" dirty="0" err="1"/>
              <a:t>esploatacije</a:t>
            </a:r>
            <a:r>
              <a:rPr lang="en-GB" dirty="0"/>
              <a:t> </a:t>
            </a:r>
            <a:r>
              <a:rPr lang="en-GB" dirty="0" err="1"/>
              <a:t>svemirskih</a:t>
            </a:r>
            <a:r>
              <a:rPr lang="en-GB" dirty="0"/>
              <a:t> </a:t>
            </a:r>
            <a:r>
              <a:rPr lang="en-GB" dirty="0" err="1"/>
              <a:t>resursa</a:t>
            </a:r>
            <a:r>
              <a:rPr lang="en-GB" dirty="0"/>
              <a:t> (de Zwart 2021, 66). </a:t>
            </a:r>
          </a:p>
          <a:p>
            <a:r>
              <a:rPr lang="en-GB" dirty="0" err="1"/>
              <a:t>partneri</a:t>
            </a:r>
            <a:r>
              <a:rPr lang="en-GB" dirty="0"/>
              <a:t> SAD koji </a:t>
            </a:r>
            <a:r>
              <a:rPr lang="en-GB" dirty="0" err="1"/>
              <a:t>budu</a:t>
            </a:r>
            <a:r>
              <a:rPr lang="en-GB" dirty="0"/>
              <a:t> </a:t>
            </a:r>
            <a:r>
              <a:rPr lang="en-GB" dirty="0" err="1"/>
              <a:t>potpisali</a:t>
            </a:r>
            <a:r>
              <a:rPr lang="en-GB" dirty="0"/>
              <a:t> </a:t>
            </a:r>
            <a:r>
              <a:rPr lang="en-GB" dirty="0" err="1"/>
              <a:t>ove</a:t>
            </a:r>
            <a:r>
              <a:rPr lang="en-GB" dirty="0"/>
              <a:t> </a:t>
            </a:r>
            <a:r>
              <a:rPr lang="en-GB" dirty="0" err="1"/>
              <a:t>ugovore</a:t>
            </a:r>
            <a:r>
              <a:rPr lang="en-GB" dirty="0"/>
              <a:t> </a:t>
            </a:r>
            <a:r>
              <a:rPr lang="en-GB" dirty="0" err="1"/>
              <a:t>pristat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način</a:t>
            </a:r>
            <a:r>
              <a:rPr lang="en-GB" dirty="0"/>
              <a:t> </a:t>
            </a:r>
            <a:r>
              <a:rPr lang="en-GB" dirty="0" err="1"/>
              <a:t>tumačenja</a:t>
            </a:r>
            <a:r>
              <a:rPr lang="en-GB" dirty="0"/>
              <a:t> </a:t>
            </a:r>
            <a:r>
              <a:rPr lang="en-GB" dirty="0" err="1"/>
              <a:t>Ugovora</a:t>
            </a:r>
            <a:r>
              <a:rPr lang="en-GB" dirty="0"/>
              <a:t> o </a:t>
            </a:r>
            <a:r>
              <a:rPr lang="en-GB" dirty="0" err="1"/>
              <a:t>svemiru</a:t>
            </a:r>
            <a:r>
              <a:rPr lang="en-GB" dirty="0"/>
              <a:t> koji </a:t>
            </a:r>
            <a:r>
              <a:rPr lang="en-GB" dirty="0" err="1"/>
              <a:t>dozvoljava</a:t>
            </a:r>
            <a:r>
              <a:rPr lang="en-GB" dirty="0"/>
              <a:t> </a:t>
            </a:r>
            <a:r>
              <a:rPr lang="en-GB" dirty="0" err="1"/>
              <a:t>zasnivanje</a:t>
            </a:r>
            <a:r>
              <a:rPr lang="en-GB" dirty="0"/>
              <a:t> </a:t>
            </a:r>
            <a:r>
              <a:rPr lang="en-GB" dirty="0" err="1"/>
              <a:t>privatnog</a:t>
            </a:r>
            <a:r>
              <a:rPr lang="en-GB" dirty="0"/>
              <a:t> </a:t>
            </a:r>
            <a:r>
              <a:rPr lang="en-GB" dirty="0" err="1"/>
              <a:t>vlasništva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njegovim</a:t>
            </a:r>
            <a:r>
              <a:rPr lang="en-GB" dirty="0"/>
              <a:t> </a:t>
            </a:r>
            <a:r>
              <a:rPr lang="en-GB" dirty="0" err="1"/>
              <a:t>resursima</a:t>
            </a:r>
            <a:r>
              <a:rPr lang="en-GB" dirty="0"/>
              <a:t>, </a:t>
            </a:r>
            <a:r>
              <a:rPr lang="en-GB" dirty="0" err="1"/>
              <a:t>onako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to SAD </a:t>
            </a:r>
            <a:r>
              <a:rPr lang="en-GB" dirty="0" err="1"/>
              <a:t>shvaća</a:t>
            </a:r>
            <a:r>
              <a:rPr lang="en-GB" dirty="0"/>
              <a:t> u </a:t>
            </a:r>
            <a:r>
              <a:rPr lang="en-GB" dirty="0" err="1"/>
              <a:t>svom</a:t>
            </a:r>
            <a:r>
              <a:rPr lang="en-GB" dirty="0"/>
              <a:t> </a:t>
            </a:r>
            <a:r>
              <a:rPr lang="en-GB" dirty="0" err="1"/>
              <a:t>unutrašnjem</a:t>
            </a:r>
            <a:r>
              <a:rPr lang="en-GB" dirty="0"/>
              <a:t> </a:t>
            </a:r>
            <a:r>
              <a:rPr lang="en-GB" dirty="0" err="1"/>
              <a:t>zakonodavstvu</a:t>
            </a:r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70582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1C5A-CFB3-EE32-C214-83D907D7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2C8BE-2535-D5BE-FA23-AE2B8ED6E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205413"/>
          </a:xfrm>
        </p:spPr>
        <p:txBody>
          <a:bodyPr/>
          <a:lstStyle/>
          <a:p>
            <a:r>
              <a:rPr lang="en-GB" dirty="0" err="1"/>
              <a:t>Kontroverzna</a:t>
            </a:r>
            <a:r>
              <a:rPr lang="en-GB" dirty="0"/>
              <a:t> </a:t>
            </a:r>
            <a:r>
              <a:rPr lang="en-GB" dirty="0" err="1"/>
              <a:t>odredba</a:t>
            </a:r>
            <a:r>
              <a:rPr lang="en-GB" dirty="0"/>
              <a:t> Artemis </a:t>
            </a:r>
            <a:r>
              <a:rPr lang="en-GB" dirty="0" err="1"/>
              <a:t>sporazuma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takozvane</a:t>
            </a:r>
            <a:r>
              <a:rPr lang="en-GB" dirty="0"/>
              <a:t>  “</a:t>
            </a:r>
            <a:r>
              <a:rPr lang="en-GB" dirty="0" err="1"/>
              <a:t>sigurnosne</a:t>
            </a:r>
            <a:r>
              <a:rPr lang="en-GB" dirty="0"/>
              <a:t> zone”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Mjesecu</a:t>
            </a:r>
            <a:r>
              <a:rPr lang="en-GB" dirty="0"/>
              <a:t>, </a:t>
            </a:r>
            <a:r>
              <a:rPr lang="en-GB" dirty="0" err="1"/>
              <a:t>zasnovane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odredbama</a:t>
            </a:r>
            <a:r>
              <a:rPr lang="en-GB" dirty="0"/>
              <a:t> </a:t>
            </a:r>
            <a:r>
              <a:rPr lang="en-GB" dirty="0" err="1"/>
              <a:t>člana</a:t>
            </a:r>
            <a:r>
              <a:rPr lang="en-GB" dirty="0"/>
              <a:t> IX </a:t>
            </a:r>
            <a:r>
              <a:rPr lang="en-GB" dirty="0" err="1"/>
              <a:t>Ugovora</a:t>
            </a:r>
            <a:r>
              <a:rPr lang="en-GB" dirty="0"/>
              <a:t> o </a:t>
            </a:r>
            <a:r>
              <a:rPr lang="en-GB" dirty="0" err="1"/>
              <a:t>svemiru</a:t>
            </a:r>
            <a:r>
              <a:rPr lang="en-GB" dirty="0"/>
              <a:t> (de Zwart 2021, 71–72), </a:t>
            </a:r>
            <a:r>
              <a:rPr lang="en-GB" dirty="0" err="1"/>
              <a:t>koje</a:t>
            </a:r>
            <a:r>
              <a:rPr lang="en-GB" dirty="0"/>
              <a:t> u </a:t>
            </a:r>
            <a:r>
              <a:rPr lang="en-GB" dirty="0" err="1"/>
              <a:t>zapravo</a:t>
            </a:r>
            <a:r>
              <a:rPr lang="en-GB" dirty="0"/>
              <a:t> </a:t>
            </a:r>
            <a:r>
              <a:rPr lang="en-GB" dirty="0" err="1"/>
              <a:t>predstavljaju</a:t>
            </a:r>
            <a:r>
              <a:rPr lang="en-GB" dirty="0"/>
              <a:t> </a:t>
            </a:r>
            <a:r>
              <a:rPr lang="en-GB" dirty="0" err="1"/>
              <a:t>baze</a:t>
            </a:r>
            <a:r>
              <a:rPr lang="en-GB" dirty="0"/>
              <a:t> pod </a:t>
            </a:r>
            <a:r>
              <a:rPr lang="en-GB" dirty="0" err="1"/>
              <a:t>isključivom</a:t>
            </a:r>
            <a:r>
              <a:rPr lang="en-GB" dirty="0"/>
              <a:t> </a:t>
            </a:r>
            <a:r>
              <a:rPr lang="en-GB" dirty="0" err="1"/>
              <a:t>kontrolom</a:t>
            </a:r>
            <a:r>
              <a:rPr lang="en-GB" dirty="0"/>
              <a:t> </a:t>
            </a:r>
            <a:r>
              <a:rPr lang="en-GB" dirty="0" err="1"/>
              <a:t>strane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uspostavlja</a:t>
            </a:r>
            <a:r>
              <a:rPr lang="en-GB" dirty="0"/>
              <a:t>. </a:t>
            </a:r>
          </a:p>
          <a:p>
            <a:r>
              <a:rPr lang="en-GB" dirty="0" err="1"/>
              <a:t>Iako</a:t>
            </a:r>
            <a:r>
              <a:rPr lang="en-GB" dirty="0"/>
              <a:t> ne </a:t>
            </a:r>
            <a:r>
              <a:rPr lang="en-GB" dirty="0" err="1"/>
              <a:t>podrazumjevaju</a:t>
            </a:r>
            <a:r>
              <a:rPr lang="en-GB" dirty="0"/>
              <a:t> </a:t>
            </a:r>
            <a:r>
              <a:rPr lang="en-GB" dirty="0" err="1"/>
              <a:t>formalno</a:t>
            </a:r>
            <a:r>
              <a:rPr lang="en-GB" dirty="0"/>
              <a:t> </a:t>
            </a:r>
            <a:r>
              <a:rPr lang="en-GB" dirty="0" err="1"/>
              <a:t>isticanje</a:t>
            </a:r>
            <a:r>
              <a:rPr lang="en-GB" dirty="0"/>
              <a:t> </a:t>
            </a:r>
            <a:r>
              <a:rPr lang="en-GB" dirty="0" err="1"/>
              <a:t>suvereniteta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obuhvaćenim</a:t>
            </a:r>
            <a:r>
              <a:rPr lang="en-GB" dirty="0"/>
              <a:t> </a:t>
            </a:r>
            <a:r>
              <a:rPr lang="en-GB" dirty="0" err="1"/>
              <a:t>teritorijem</a:t>
            </a:r>
            <a:r>
              <a:rPr lang="en-GB" dirty="0"/>
              <a:t>, </a:t>
            </a:r>
            <a:r>
              <a:rPr lang="en-GB" dirty="0" err="1"/>
              <a:t>sigurnosne</a:t>
            </a:r>
            <a:r>
              <a:rPr lang="en-GB" dirty="0"/>
              <a:t> zone </a:t>
            </a:r>
            <a:r>
              <a:rPr lang="en-GB" dirty="0" err="1"/>
              <a:t>su</a:t>
            </a:r>
            <a:r>
              <a:rPr lang="en-GB" dirty="0"/>
              <a:t> u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rezervati</a:t>
            </a:r>
            <a:r>
              <a:rPr lang="en-GB" dirty="0"/>
              <a:t> </a:t>
            </a:r>
            <a:r>
              <a:rPr lang="en-GB" dirty="0" err="1"/>
              <a:t>isključive</a:t>
            </a:r>
            <a:r>
              <a:rPr lang="en-GB" dirty="0"/>
              <a:t> </a:t>
            </a:r>
            <a:r>
              <a:rPr lang="en-GB" dirty="0" err="1"/>
              <a:t>nadležnosti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time </a:t>
            </a:r>
            <a:r>
              <a:rPr lang="en-GB" dirty="0" err="1"/>
              <a:t>krše</a:t>
            </a:r>
            <a:r>
              <a:rPr lang="en-GB" dirty="0"/>
              <a:t> </a:t>
            </a:r>
            <a:r>
              <a:rPr lang="en-GB" dirty="0" err="1"/>
              <a:t>jednakopravnost</a:t>
            </a:r>
            <a:r>
              <a:rPr lang="en-GB" dirty="0"/>
              <a:t> </a:t>
            </a:r>
            <a:r>
              <a:rPr lang="en-GB" dirty="0" err="1"/>
              <a:t>pristupa</a:t>
            </a:r>
            <a:r>
              <a:rPr lang="en-GB" dirty="0"/>
              <a:t> </a:t>
            </a:r>
            <a:r>
              <a:rPr lang="en-GB" dirty="0" err="1"/>
              <a:t>resursima</a:t>
            </a:r>
            <a:r>
              <a:rPr lang="en-GB" dirty="0"/>
              <a:t> </a:t>
            </a:r>
            <a:r>
              <a:rPr lang="en-GB" dirty="0" err="1"/>
              <a:t>svemira</a:t>
            </a:r>
            <a:r>
              <a:rPr lang="en-GB" dirty="0"/>
              <a:t>. </a:t>
            </a:r>
          </a:p>
          <a:p>
            <a:r>
              <a:rPr lang="en-GB" dirty="0" err="1"/>
              <a:t>Druge</a:t>
            </a:r>
            <a:r>
              <a:rPr lang="en-GB" dirty="0"/>
              <a:t> </a:t>
            </a:r>
            <a:r>
              <a:rPr lang="en-GB" dirty="0" err="1"/>
              <a:t>države</a:t>
            </a:r>
            <a:r>
              <a:rPr lang="en-GB" dirty="0"/>
              <a:t> </a:t>
            </a:r>
            <a:r>
              <a:rPr lang="en-GB" dirty="0" err="1"/>
              <a:t>čije</a:t>
            </a:r>
            <a:r>
              <a:rPr lang="en-GB" dirty="0"/>
              <a:t> bi se </a:t>
            </a:r>
            <a:r>
              <a:rPr lang="en-GB" dirty="0" err="1"/>
              <a:t>operacije</a:t>
            </a:r>
            <a:r>
              <a:rPr lang="en-GB" dirty="0"/>
              <a:t> </a:t>
            </a:r>
            <a:r>
              <a:rPr lang="en-GB" dirty="0" err="1"/>
              <a:t>približile</a:t>
            </a:r>
            <a:r>
              <a:rPr lang="en-GB" dirty="0"/>
              <a:t> </a:t>
            </a:r>
            <a:r>
              <a:rPr lang="en-GB" dirty="0" err="1"/>
              <a:t>sigurnoj</a:t>
            </a:r>
            <a:r>
              <a:rPr lang="en-GB" dirty="0"/>
              <a:t> </a:t>
            </a:r>
            <a:r>
              <a:rPr lang="en-GB" dirty="0" err="1"/>
              <a:t>zoni</a:t>
            </a:r>
            <a:r>
              <a:rPr lang="en-GB" dirty="0"/>
              <a:t> morale bi se </a:t>
            </a:r>
            <a:r>
              <a:rPr lang="en-GB" dirty="0" err="1"/>
              <a:t>konzultirati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državom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kontrolira</a:t>
            </a:r>
            <a:r>
              <a:rPr lang="en-GB" dirty="0"/>
              <a:t> </a:t>
            </a:r>
            <a:r>
              <a:rPr lang="en-GB" dirty="0" err="1"/>
              <a:t>zonu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bi se </a:t>
            </a:r>
            <a:r>
              <a:rPr lang="en-GB" dirty="0" err="1"/>
              <a:t>spriječilo</a:t>
            </a:r>
            <a:r>
              <a:rPr lang="en-GB" dirty="0"/>
              <a:t> “</a:t>
            </a:r>
            <a:r>
              <a:rPr lang="en-GB" dirty="0" err="1"/>
              <a:t>ometanje</a:t>
            </a:r>
            <a:r>
              <a:rPr lang="en-GB" dirty="0"/>
              <a:t> </a:t>
            </a:r>
            <a:r>
              <a:rPr lang="en-GB" dirty="0" err="1"/>
              <a:t>njene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nastanak</a:t>
            </a:r>
            <a:r>
              <a:rPr lang="en-GB" dirty="0"/>
              <a:t> </a:t>
            </a:r>
            <a:r>
              <a:rPr lang="en-GB" dirty="0" err="1"/>
              <a:t>štete</a:t>
            </a:r>
            <a:r>
              <a:rPr lang="en-GB" dirty="0"/>
              <a:t>” (de Zwart 2021, 72)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777613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51FE2-EDBD-AB21-0FAD-FE430CB5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4731B-E711-9E85-B0AD-50B690DDC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0125"/>
            <a:ext cx="10515600" cy="5176838"/>
          </a:xfrm>
        </p:spPr>
        <p:txBody>
          <a:bodyPr/>
          <a:lstStyle/>
          <a:p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teško</a:t>
            </a:r>
            <a:r>
              <a:rPr lang="en-GB" dirty="0"/>
              <a:t> </a:t>
            </a:r>
            <a:r>
              <a:rPr lang="en-GB" dirty="0" err="1"/>
              <a:t>pretpostaviti</a:t>
            </a:r>
            <a:r>
              <a:rPr lang="en-GB" dirty="0"/>
              <a:t> da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kontrolu</a:t>
            </a:r>
            <a:r>
              <a:rPr lang="en-GB" dirty="0"/>
              <a:t> od </a:t>
            </a:r>
            <a:r>
              <a:rPr lang="en-GB" dirty="0" err="1"/>
              <a:t>neželjenih</a:t>
            </a:r>
            <a:r>
              <a:rPr lang="en-GB" dirty="0"/>
              <a:t> </a:t>
            </a:r>
            <a:r>
              <a:rPr lang="en-GB" dirty="0" err="1"/>
              <a:t>upada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ometanja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u </a:t>
            </a:r>
            <a:r>
              <a:rPr lang="en-GB" dirty="0" err="1"/>
              <a:t>sigurnosnoj</a:t>
            </a:r>
            <a:r>
              <a:rPr lang="en-GB" dirty="0"/>
              <a:t> </a:t>
            </a:r>
            <a:r>
              <a:rPr lang="en-GB" dirty="0" err="1"/>
              <a:t>zoni</a:t>
            </a:r>
            <a:r>
              <a:rPr lang="en-GB" dirty="0"/>
              <a:t> </a:t>
            </a:r>
            <a:r>
              <a:rPr lang="en-GB" dirty="0" err="1"/>
              <a:t>vršiti</a:t>
            </a:r>
            <a:r>
              <a:rPr lang="en-GB" dirty="0"/>
              <a:t> </a:t>
            </a:r>
            <a:r>
              <a:rPr lang="en-GB" dirty="0" err="1"/>
              <a:t>oružane</a:t>
            </a:r>
            <a:r>
              <a:rPr lang="en-GB" dirty="0"/>
              <a:t> </a:t>
            </a:r>
            <a:r>
              <a:rPr lang="en-GB" dirty="0" err="1"/>
              <a:t>snage</a:t>
            </a:r>
            <a:r>
              <a:rPr lang="en-GB" dirty="0"/>
              <a:t> </a:t>
            </a:r>
            <a:r>
              <a:rPr lang="en-GB" dirty="0" err="1"/>
              <a:t>države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kontrolu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zonom</a:t>
            </a:r>
            <a:r>
              <a:rPr lang="en-GB" dirty="0"/>
              <a:t>,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povlači</a:t>
            </a:r>
            <a:r>
              <a:rPr lang="en-GB" dirty="0"/>
              <a:t> za </a:t>
            </a:r>
            <a:r>
              <a:rPr lang="en-GB" dirty="0" err="1"/>
              <a:t>sobom</a:t>
            </a:r>
            <a:r>
              <a:rPr lang="en-GB" dirty="0"/>
              <a:t> </a:t>
            </a:r>
            <a:r>
              <a:rPr lang="en-GB" dirty="0" err="1"/>
              <a:t>pitanja</a:t>
            </a:r>
            <a:r>
              <a:rPr lang="en-GB" dirty="0"/>
              <a:t> </a:t>
            </a:r>
            <a:r>
              <a:rPr lang="en-GB" dirty="0" err="1"/>
              <a:t>militarizacije</a:t>
            </a:r>
            <a:r>
              <a:rPr lang="en-GB" dirty="0"/>
              <a:t> </a:t>
            </a:r>
            <a:r>
              <a:rPr lang="en-GB" dirty="0" err="1"/>
              <a:t>svemira</a:t>
            </a:r>
            <a:r>
              <a:rPr lang="en-GB" dirty="0"/>
              <a:t>,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u </a:t>
            </a:r>
            <a:r>
              <a:rPr lang="en-GB" dirty="0" err="1"/>
              <a:t>suprotnosti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načelom</a:t>
            </a:r>
            <a:r>
              <a:rPr lang="en-GB" dirty="0"/>
              <a:t> </a:t>
            </a:r>
            <a:r>
              <a:rPr lang="en-GB" dirty="0" err="1"/>
              <a:t>isključivo</a:t>
            </a:r>
            <a:r>
              <a:rPr lang="en-GB" dirty="0"/>
              <a:t> </a:t>
            </a:r>
            <a:r>
              <a:rPr lang="en-GB" dirty="0" err="1"/>
              <a:t>miroljubivih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u </a:t>
            </a:r>
            <a:r>
              <a:rPr lang="en-GB" dirty="0" err="1"/>
              <a:t>svemiru</a:t>
            </a:r>
            <a:r>
              <a:rPr lang="en-GB" dirty="0"/>
              <a:t>. </a:t>
            </a:r>
          </a:p>
          <a:p>
            <a:r>
              <a:rPr lang="en-GB" dirty="0"/>
              <a:t>S </a:t>
            </a:r>
            <a:r>
              <a:rPr lang="en-GB" dirty="0" err="1"/>
              <a:t>obzirom</a:t>
            </a:r>
            <a:r>
              <a:rPr lang="en-GB" dirty="0"/>
              <a:t> da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sigurnosne</a:t>
            </a:r>
            <a:r>
              <a:rPr lang="en-GB" dirty="0"/>
              <a:t> zone (</a:t>
            </a:r>
            <a:r>
              <a:rPr lang="en-GB" dirty="0" err="1"/>
              <a:t>logično</a:t>
            </a:r>
            <a:r>
              <a:rPr lang="en-GB" dirty="0"/>
              <a:t>) </a:t>
            </a:r>
            <a:r>
              <a:rPr lang="en-GB" dirty="0" err="1"/>
              <a:t>predviđene</a:t>
            </a:r>
            <a:r>
              <a:rPr lang="en-GB" dirty="0"/>
              <a:t> da </a:t>
            </a:r>
            <a:r>
              <a:rPr lang="en-GB" dirty="0" err="1"/>
              <a:t>budu</a:t>
            </a:r>
            <a:r>
              <a:rPr lang="en-GB" dirty="0"/>
              <a:t> </a:t>
            </a:r>
            <a:r>
              <a:rPr lang="en-GB" dirty="0" err="1"/>
              <a:t>uspostavljene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mjestima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najbogatija</a:t>
            </a:r>
            <a:r>
              <a:rPr lang="en-GB" dirty="0"/>
              <a:t> </a:t>
            </a:r>
            <a:r>
              <a:rPr lang="en-GB" dirty="0" err="1"/>
              <a:t>prirodnim</a:t>
            </a:r>
            <a:r>
              <a:rPr lang="en-GB" dirty="0"/>
              <a:t> </a:t>
            </a:r>
            <a:r>
              <a:rPr lang="en-GB" dirty="0" err="1"/>
              <a:t>resursima</a:t>
            </a:r>
            <a:r>
              <a:rPr lang="en-GB" dirty="0"/>
              <a:t>, za </a:t>
            </a:r>
            <a:r>
              <a:rPr lang="en-GB" dirty="0" err="1"/>
              <a:t>očekivati</a:t>
            </a:r>
            <a:r>
              <a:rPr lang="en-GB" dirty="0"/>
              <a:t> je da </a:t>
            </a:r>
            <a:r>
              <a:rPr lang="en-GB" dirty="0" err="1"/>
              <a:t>dođe</a:t>
            </a:r>
            <a:r>
              <a:rPr lang="en-GB" dirty="0"/>
              <a:t> do </a:t>
            </a:r>
            <a:r>
              <a:rPr lang="en-GB" dirty="0" err="1"/>
              <a:t>sukoba</a:t>
            </a:r>
            <a:r>
              <a:rPr lang="en-GB" dirty="0"/>
              <a:t> </a:t>
            </a:r>
            <a:r>
              <a:rPr lang="en-GB" dirty="0" err="1"/>
              <a:t>među</a:t>
            </a:r>
            <a:r>
              <a:rPr lang="en-GB" dirty="0"/>
              <a:t> </a:t>
            </a:r>
            <a:r>
              <a:rPr lang="en-GB" dirty="0" err="1"/>
              <a:t>državama</a:t>
            </a:r>
            <a:r>
              <a:rPr lang="en-GB" dirty="0"/>
              <a:t> </a:t>
            </a:r>
            <a:r>
              <a:rPr lang="en-GB" dirty="0" err="1"/>
              <a:t>oko</a:t>
            </a:r>
            <a:r>
              <a:rPr lang="en-GB" dirty="0"/>
              <a:t> </a:t>
            </a:r>
            <a:r>
              <a:rPr lang="en-GB" dirty="0" err="1"/>
              <a:t>kontrole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tim</a:t>
            </a:r>
            <a:r>
              <a:rPr lang="en-GB" dirty="0"/>
              <a:t> </a:t>
            </a:r>
            <a:r>
              <a:rPr lang="en-GB" dirty="0" err="1"/>
              <a:t>zonama</a:t>
            </a:r>
            <a:r>
              <a:rPr lang="en-GB" dirty="0"/>
              <a:t> u </a:t>
            </a:r>
            <a:r>
              <a:rPr lang="en-GB" dirty="0" err="1"/>
              <a:t>budućnosti</a:t>
            </a:r>
            <a:r>
              <a:rPr lang="en-GB" dirty="0"/>
              <a:t>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782246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4E4A-3465-DCAD-7B47-38057AA7B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Pravni okvir?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DB886-AF41-1CFA-A15E-08E30CAF6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err="1"/>
              <a:t>Podlogu</a:t>
            </a:r>
            <a:r>
              <a:rPr lang="en-GB" sz="3200" dirty="0"/>
              <a:t> za </a:t>
            </a:r>
            <a:r>
              <a:rPr lang="en-GB" sz="3200" dirty="0" err="1"/>
              <a:t>pružanje</a:t>
            </a:r>
            <a:r>
              <a:rPr lang="en-GB" sz="3200" dirty="0"/>
              <a:t> </a:t>
            </a:r>
            <a:r>
              <a:rPr lang="en-GB" sz="3200" dirty="0" err="1"/>
              <a:t>zakonskog</a:t>
            </a:r>
            <a:r>
              <a:rPr lang="en-GB" sz="3200" dirty="0"/>
              <a:t> </a:t>
            </a:r>
            <a:r>
              <a:rPr lang="en-GB" sz="3200" dirty="0" err="1"/>
              <a:t>okvira</a:t>
            </a:r>
            <a:r>
              <a:rPr lang="en-GB" sz="3200" dirty="0"/>
              <a:t> </a:t>
            </a:r>
            <a:r>
              <a:rPr lang="en-GB" sz="3200" dirty="0" err="1"/>
              <a:t>vezanog</a:t>
            </a:r>
            <a:r>
              <a:rPr lang="en-GB" sz="3200" dirty="0"/>
              <a:t> za </a:t>
            </a:r>
            <a:r>
              <a:rPr lang="en-GB" sz="3200" dirty="0" err="1"/>
              <a:t>svemir</a:t>
            </a:r>
            <a:r>
              <a:rPr lang="en-GB" sz="3200" dirty="0"/>
              <a:t> McDougall </a:t>
            </a:r>
            <a:r>
              <a:rPr lang="en-GB" sz="3200" dirty="0" err="1"/>
              <a:t>izvodi</a:t>
            </a:r>
            <a:r>
              <a:rPr lang="en-GB" sz="3200" dirty="0"/>
              <a:t> </a:t>
            </a:r>
            <a:r>
              <a:rPr lang="en-GB" sz="3200" dirty="0" err="1"/>
              <a:t>iz</a:t>
            </a:r>
            <a:r>
              <a:rPr lang="en-GB" sz="3200" dirty="0"/>
              <a:t> </a:t>
            </a:r>
            <a:r>
              <a:rPr lang="en-GB" sz="3200" dirty="0" err="1"/>
              <a:t>rimskog</a:t>
            </a:r>
            <a:r>
              <a:rPr lang="en-GB" sz="3200" dirty="0"/>
              <a:t> </a:t>
            </a:r>
            <a:r>
              <a:rPr lang="en-GB" sz="3200" dirty="0" err="1"/>
              <a:t>prava</a:t>
            </a:r>
            <a:r>
              <a:rPr lang="en-GB" sz="3200" dirty="0"/>
              <a:t>, </a:t>
            </a:r>
            <a:r>
              <a:rPr lang="en-GB" sz="3200" dirty="0" err="1"/>
              <a:t>razlikujući</a:t>
            </a:r>
            <a:r>
              <a:rPr lang="en-GB" sz="3200" dirty="0"/>
              <a:t> </a:t>
            </a:r>
            <a:r>
              <a:rPr lang="en-GB" sz="3200" dirty="0" err="1"/>
              <a:t>pritom</a:t>
            </a:r>
            <a:r>
              <a:rPr lang="en-GB" sz="3200" dirty="0"/>
              <a:t> tri </a:t>
            </a:r>
            <a:r>
              <a:rPr lang="en-GB" sz="3200" dirty="0" err="1"/>
              <a:t>koncepta</a:t>
            </a:r>
            <a:r>
              <a:rPr lang="en-GB" sz="3200" dirty="0"/>
              <a:t>: </a:t>
            </a:r>
          </a:p>
          <a:p>
            <a:r>
              <a:rPr lang="en-GB" sz="3200" i="1" dirty="0"/>
              <a:t>res nullius </a:t>
            </a:r>
            <a:r>
              <a:rPr lang="en-GB" sz="3200" dirty="0"/>
              <a:t>- </a:t>
            </a:r>
            <a:r>
              <a:rPr lang="en-GB" sz="3200" dirty="0" err="1"/>
              <a:t>svemir</a:t>
            </a:r>
            <a:r>
              <a:rPr lang="en-GB" sz="3200" dirty="0"/>
              <a:t> koji ne </a:t>
            </a:r>
            <a:r>
              <a:rPr lang="en-GB" sz="3200" dirty="0" err="1"/>
              <a:t>pripada</a:t>
            </a:r>
            <a:r>
              <a:rPr lang="en-GB" sz="3200" dirty="0"/>
              <a:t> </a:t>
            </a:r>
            <a:r>
              <a:rPr lang="en-GB" sz="3200" dirty="0" err="1"/>
              <a:t>nikome</a:t>
            </a:r>
            <a:r>
              <a:rPr lang="en-GB" sz="3200" dirty="0"/>
              <a:t>; </a:t>
            </a:r>
          </a:p>
          <a:p>
            <a:r>
              <a:rPr lang="en-GB" sz="3200" i="1" dirty="0"/>
              <a:t>res communis omnium</a:t>
            </a:r>
            <a:r>
              <a:rPr lang="en-GB" sz="3200" dirty="0"/>
              <a:t> - </a:t>
            </a:r>
            <a:r>
              <a:rPr lang="en-GB" sz="3200" dirty="0" err="1"/>
              <a:t>svemir</a:t>
            </a:r>
            <a:r>
              <a:rPr lang="en-GB" sz="3200" dirty="0"/>
              <a:t> </a:t>
            </a:r>
            <a:r>
              <a:rPr lang="en-GB" sz="3200" dirty="0" err="1"/>
              <a:t>kao</a:t>
            </a:r>
            <a:r>
              <a:rPr lang="en-GB" sz="3200" dirty="0"/>
              <a:t> ”</a:t>
            </a:r>
            <a:r>
              <a:rPr lang="en-GB" sz="3200" dirty="0" err="1"/>
              <a:t>naslijeđe</a:t>
            </a:r>
            <a:r>
              <a:rPr lang="en-GB" sz="3200" dirty="0"/>
              <a:t> </a:t>
            </a:r>
            <a:r>
              <a:rPr lang="en-GB" sz="3200" dirty="0" err="1"/>
              <a:t>čitave</a:t>
            </a:r>
            <a:r>
              <a:rPr lang="en-GB" sz="3200" dirty="0"/>
              <a:t> </a:t>
            </a:r>
            <a:r>
              <a:rPr lang="en-GB" sz="3200" dirty="0" err="1"/>
              <a:t>ljudske</a:t>
            </a:r>
            <a:r>
              <a:rPr lang="en-GB" sz="3200" dirty="0"/>
              <a:t> </a:t>
            </a:r>
            <a:r>
              <a:rPr lang="en-GB" sz="3200" dirty="0" err="1"/>
              <a:t>vrste</a:t>
            </a:r>
            <a:r>
              <a:rPr lang="en-GB" sz="3200" dirty="0"/>
              <a:t>”; </a:t>
            </a:r>
            <a:r>
              <a:rPr lang="en-GB" sz="3200" dirty="0" err="1"/>
              <a:t>i</a:t>
            </a:r>
            <a:endParaRPr lang="en-GB" sz="3200" dirty="0"/>
          </a:p>
          <a:p>
            <a:r>
              <a:rPr lang="en-GB" sz="3200" dirty="0"/>
              <a:t> </a:t>
            </a:r>
            <a:r>
              <a:rPr lang="en-GB" sz="3200" i="1" dirty="0"/>
              <a:t>res commercium </a:t>
            </a:r>
            <a:r>
              <a:rPr lang="en-GB" sz="3200" dirty="0"/>
              <a:t>- </a:t>
            </a:r>
            <a:r>
              <a:rPr lang="en-GB" sz="3200" dirty="0" err="1"/>
              <a:t>suverenitet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jurisdikcija</a:t>
            </a:r>
            <a:r>
              <a:rPr lang="en-GB" sz="3200" dirty="0"/>
              <a:t> </a:t>
            </a:r>
            <a:r>
              <a:rPr lang="en-GB" sz="3200" dirty="0" err="1"/>
              <a:t>nad</a:t>
            </a:r>
            <a:r>
              <a:rPr lang="en-GB" sz="3200" dirty="0"/>
              <a:t> </a:t>
            </a:r>
            <a:r>
              <a:rPr lang="en-GB" sz="3200" dirty="0" err="1"/>
              <a:t>svemirom</a:t>
            </a:r>
            <a:r>
              <a:rPr lang="en-GB" sz="3200" dirty="0"/>
              <a:t> </a:t>
            </a:r>
            <a:r>
              <a:rPr lang="en-GB" sz="3200" dirty="0" err="1"/>
              <a:t>su</a:t>
            </a:r>
            <a:r>
              <a:rPr lang="en-GB" sz="3200" dirty="0"/>
              <a:t> </a:t>
            </a:r>
            <a:r>
              <a:rPr lang="en-GB" sz="3200" dirty="0" err="1"/>
              <a:t>sadržani</a:t>
            </a:r>
            <a:r>
              <a:rPr lang="en-GB" sz="3200" dirty="0"/>
              <a:t> </a:t>
            </a:r>
            <a:r>
              <a:rPr lang="en-GB" sz="3200" dirty="0" err="1"/>
              <a:t>unutar</a:t>
            </a:r>
            <a:r>
              <a:rPr lang="en-GB" sz="3200" dirty="0"/>
              <a:t> UN-a (McDougall, 1985 </a:t>
            </a:r>
            <a:r>
              <a:rPr lang="en-GB" sz="3200" dirty="0" err="1"/>
              <a:t>prema</a:t>
            </a:r>
            <a:r>
              <a:rPr lang="en-GB" sz="3200" dirty="0"/>
              <a:t> Dolman, 2002: 84). </a:t>
            </a:r>
            <a:endParaRPr lang="en-HR" sz="3200" dirty="0"/>
          </a:p>
        </p:txBody>
      </p:sp>
    </p:spTree>
    <p:extLst>
      <p:ext uri="{BB962C8B-B14F-4D97-AF65-F5344CB8AC3E}">
        <p14:creationId xmlns:p14="http://schemas.microsoft.com/office/powerpoint/2010/main" val="3579961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7F1D-49F9-7DB4-783E-E5824522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Koncept Militariziranog Svemira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C95B0-DE55-8FF8-1A8E-E3D863919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Puko</a:t>
            </a:r>
            <a:r>
              <a:rPr lang="en-GB" dirty="0"/>
              <a:t> </a:t>
            </a:r>
            <a:r>
              <a:rPr lang="en-GB" dirty="0" err="1"/>
              <a:t>prisustvo</a:t>
            </a:r>
            <a:r>
              <a:rPr lang="en-GB" dirty="0"/>
              <a:t> u </a:t>
            </a:r>
            <a:r>
              <a:rPr lang="en-GB" dirty="0" err="1"/>
              <a:t>svemiru</a:t>
            </a:r>
            <a:r>
              <a:rPr lang="en-GB" dirty="0"/>
              <a:t> je u </a:t>
            </a:r>
            <a:r>
              <a:rPr lang="en-GB" dirty="0" err="1"/>
              <a:t>posljednjem</a:t>
            </a:r>
            <a:r>
              <a:rPr lang="en-GB" dirty="0"/>
              <a:t> </a:t>
            </a:r>
            <a:r>
              <a:rPr lang="en-GB" dirty="0" err="1"/>
              <a:t>desetljeću</a:t>
            </a:r>
            <a:r>
              <a:rPr lang="en-GB" dirty="0"/>
              <a:t> </a:t>
            </a:r>
            <a:r>
              <a:rPr lang="en-GB" dirty="0" err="1"/>
              <a:t>zamjenila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veća</a:t>
            </a:r>
            <a:r>
              <a:rPr lang="en-GB" dirty="0"/>
              <a:t> </a:t>
            </a:r>
            <a:r>
              <a:rPr lang="en-GB" dirty="0" err="1"/>
              <a:t>aktivnost</a:t>
            </a:r>
            <a:r>
              <a:rPr lang="en-GB" dirty="0"/>
              <a:t> u </a:t>
            </a:r>
            <a:r>
              <a:rPr lang="en-GB" dirty="0" err="1"/>
              <a:t>pravcu</a:t>
            </a:r>
            <a:r>
              <a:rPr lang="en-GB" dirty="0"/>
              <a:t> </a:t>
            </a:r>
            <a:r>
              <a:rPr lang="en-GB" dirty="0" err="1"/>
              <a:t>utilizacije</a:t>
            </a:r>
            <a:r>
              <a:rPr lang="en-GB" dirty="0"/>
              <a:t> </a:t>
            </a:r>
            <a:r>
              <a:rPr lang="en-GB" dirty="0" err="1"/>
              <a:t>svemira</a:t>
            </a:r>
            <a:r>
              <a:rPr lang="en-GB" dirty="0"/>
              <a:t>. </a:t>
            </a:r>
          </a:p>
          <a:p>
            <a:r>
              <a:rPr lang="en-GB" dirty="0" err="1"/>
              <a:t>Sjedinjene</a:t>
            </a:r>
            <a:r>
              <a:rPr lang="en-GB" dirty="0"/>
              <a:t> </a:t>
            </a:r>
            <a:r>
              <a:rPr lang="en-GB" dirty="0" err="1"/>
              <a:t>Američke</a:t>
            </a:r>
            <a:r>
              <a:rPr lang="en-GB" dirty="0"/>
              <a:t> </a:t>
            </a:r>
            <a:r>
              <a:rPr lang="en-GB" dirty="0" err="1"/>
              <a:t>Države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formirale</a:t>
            </a:r>
            <a:r>
              <a:rPr lang="en-GB" dirty="0"/>
              <a:t> </a:t>
            </a:r>
            <a:r>
              <a:rPr lang="en-GB" dirty="0" err="1"/>
              <a:t>Svemirske</a:t>
            </a:r>
            <a:r>
              <a:rPr lang="en-GB" dirty="0"/>
              <a:t> </a:t>
            </a:r>
            <a:r>
              <a:rPr lang="en-GB" dirty="0" err="1"/>
              <a:t>snage</a:t>
            </a:r>
            <a:r>
              <a:rPr lang="en-GB" dirty="0"/>
              <a:t> (Space Force, 2019)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zaseban</a:t>
            </a:r>
            <a:r>
              <a:rPr lang="en-GB" dirty="0"/>
              <a:t> vid </a:t>
            </a:r>
            <a:r>
              <a:rPr lang="en-GB" dirty="0" err="1"/>
              <a:t>oružanih</a:t>
            </a:r>
            <a:r>
              <a:rPr lang="en-GB" dirty="0"/>
              <a:t> </a:t>
            </a:r>
            <a:r>
              <a:rPr lang="en-GB" dirty="0" err="1"/>
              <a:t>snaga</a:t>
            </a:r>
            <a:r>
              <a:rPr lang="en-GB" dirty="0"/>
              <a:t>, </a:t>
            </a:r>
            <a:r>
              <a:rPr lang="en-GB" dirty="0" err="1"/>
              <a:t>dok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Rusija</a:t>
            </a:r>
            <a:r>
              <a:rPr lang="en-GB" dirty="0"/>
              <a:t> (2015), Kina (2015), </a:t>
            </a:r>
            <a:r>
              <a:rPr lang="en-GB" dirty="0" err="1"/>
              <a:t>Francuska</a:t>
            </a:r>
            <a:r>
              <a:rPr lang="en-GB" dirty="0"/>
              <a:t> (2019) </a:t>
            </a:r>
            <a:r>
              <a:rPr lang="en-GB" dirty="0" err="1"/>
              <a:t>i</a:t>
            </a:r>
            <a:r>
              <a:rPr lang="en-GB" dirty="0"/>
              <a:t>,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nekim</a:t>
            </a:r>
            <a:r>
              <a:rPr lang="en-GB" dirty="0"/>
              <a:t> </a:t>
            </a:r>
            <a:r>
              <a:rPr lang="en-GB" dirty="0" err="1"/>
              <a:t>navodima</a:t>
            </a:r>
            <a:r>
              <a:rPr lang="en-GB" dirty="0"/>
              <a:t>, Iran (2020), </a:t>
            </a:r>
            <a:r>
              <a:rPr lang="en-GB" dirty="0" err="1"/>
              <a:t>formirali</a:t>
            </a:r>
            <a:r>
              <a:rPr lang="en-GB" dirty="0"/>
              <a:t> </a:t>
            </a:r>
            <a:r>
              <a:rPr lang="en-GB" dirty="0" err="1"/>
              <a:t>nacionalne</a:t>
            </a:r>
            <a:r>
              <a:rPr lang="en-GB" dirty="0"/>
              <a:t> </a:t>
            </a:r>
            <a:r>
              <a:rPr lang="en-GB" dirty="0" err="1"/>
              <a:t>svemirske</a:t>
            </a:r>
            <a:r>
              <a:rPr lang="en-GB" dirty="0"/>
              <a:t> </a:t>
            </a:r>
            <a:r>
              <a:rPr lang="en-GB" dirty="0" err="1"/>
              <a:t>snage</a:t>
            </a:r>
            <a:r>
              <a:rPr lang="en-GB" dirty="0"/>
              <a:t> </a:t>
            </a:r>
            <a:r>
              <a:rPr lang="en-GB" dirty="0" err="1"/>
              <a:t>bilo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dio</a:t>
            </a:r>
            <a:r>
              <a:rPr lang="en-GB" dirty="0"/>
              <a:t> </a:t>
            </a:r>
            <a:r>
              <a:rPr lang="en-GB" dirty="0" err="1"/>
              <a:t>kombiniranih</a:t>
            </a:r>
            <a:r>
              <a:rPr lang="en-GB" dirty="0"/>
              <a:t> </a:t>
            </a:r>
            <a:r>
              <a:rPr lang="en-GB" dirty="0" err="1"/>
              <a:t>zračno</a:t>
            </a:r>
            <a:r>
              <a:rPr lang="en-GB" dirty="0"/>
              <a:t>- </a:t>
            </a:r>
            <a:r>
              <a:rPr lang="en-GB" dirty="0" err="1"/>
              <a:t>svemirskih</a:t>
            </a:r>
            <a:r>
              <a:rPr lang="en-GB" dirty="0"/>
              <a:t> </a:t>
            </a:r>
            <a:r>
              <a:rPr lang="en-GB" dirty="0" err="1"/>
              <a:t>snaga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zajedno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jedinicama</a:t>
            </a:r>
            <a:r>
              <a:rPr lang="en-GB" dirty="0"/>
              <a:t> za cyber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elektronsko</a:t>
            </a:r>
            <a:r>
              <a:rPr lang="en-GB" dirty="0"/>
              <a:t> </a:t>
            </a:r>
            <a:r>
              <a:rPr lang="en-GB" dirty="0" err="1"/>
              <a:t>ratovanje</a:t>
            </a:r>
            <a:r>
              <a:rPr lang="en-GB" dirty="0"/>
              <a:t> (Billings 2018; </a:t>
            </a:r>
            <a:r>
              <a:rPr lang="en-GB" dirty="0" err="1"/>
              <a:t>Stojanović</a:t>
            </a:r>
            <a:r>
              <a:rPr lang="en-GB" dirty="0"/>
              <a:t> 2020; Radio </a:t>
            </a:r>
            <a:r>
              <a:rPr lang="en-GB" dirty="0" err="1"/>
              <a:t>Farda</a:t>
            </a:r>
            <a:r>
              <a:rPr lang="en-GB" dirty="0"/>
              <a:t> 2020). </a:t>
            </a:r>
          </a:p>
          <a:p>
            <a:r>
              <a:rPr lang="en-GB" dirty="0" err="1"/>
              <a:t>Krajem</a:t>
            </a:r>
            <a:r>
              <a:rPr lang="en-GB" dirty="0"/>
              <a:t> 2019. </a:t>
            </a:r>
            <a:r>
              <a:rPr lang="en-GB" dirty="0" err="1"/>
              <a:t>godine</a:t>
            </a:r>
            <a:r>
              <a:rPr lang="en-GB" dirty="0"/>
              <a:t> NATO </a:t>
            </a:r>
            <a:r>
              <a:rPr lang="en-GB" dirty="0" err="1"/>
              <a:t>proglasio</a:t>
            </a:r>
            <a:r>
              <a:rPr lang="en-GB" dirty="0"/>
              <a:t> je </a:t>
            </a:r>
            <a:r>
              <a:rPr lang="en-GB" dirty="0" err="1"/>
              <a:t>svemir</a:t>
            </a:r>
            <a:r>
              <a:rPr lang="en-GB" dirty="0"/>
              <a:t> </a:t>
            </a:r>
            <a:r>
              <a:rPr lang="en-GB" dirty="0" err="1"/>
              <a:t>novom</a:t>
            </a:r>
            <a:r>
              <a:rPr lang="en-GB" dirty="0"/>
              <a:t> </a:t>
            </a:r>
            <a:r>
              <a:rPr lang="en-GB" dirty="0" err="1"/>
              <a:t>operacijskom</a:t>
            </a:r>
            <a:r>
              <a:rPr lang="en-GB" dirty="0"/>
              <a:t> </a:t>
            </a:r>
            <a:r>
              <a:rPr lang="en-GB" dirty="0" err="1"/>
              <a:t>domenom</a:t>
            </a:r>
            <a:r>
              <a:rPr lang="en-GB" dirty="0"/>
              <a:t> </a:t>
            </a:r>
            <a:r>
              <a:rPr lang="en-GB" dirty="0" err="1"/>
              <a:t>njihovog</a:t>
            </a:r>
            <a:r>
              <a:rPr lang="en-GB" dirty="0"/>
              <a:t> </a:t>
            </a:r>
            <a:r>
              <a:rPr lang="en-GB" dirty="0" err="1"/>
              <a:t>delovanja</a:t>
            </a:r>
            <a:r>
              <a:rPr lang="en-GB" dirty="0"/>
              <a:t> (NATO 2021). </a:t>
            </a:r>
          </a:p>
          <a:p>
            <a:r>
              <a:rPr lang="en-GB" dirty="0" err="1"/>
              <a:t>Indija</a:t>
            </a:r>
            <a:r>
              <a:rPr lang="en-GB" dirty="0"/>
              <a:t> </a:t>
            </a:r>
            <a:r>
              <a:rPr lang="en-GB" dirty="0" err="1"/>
              <a:t>predstavlja</a:t>
            </a:r>
            <a:r>
              <a:rPr lang="en-GB" dirty="0"/>
              <a:t> </a:t>
            </a:r>
            <a:r>
              <a:rPr lang="en-GB" dirty="0" err="1"/>
              <a:t>Svemirski</a:t>
            </a:r>
            <a:r>
              <a:rPr lang="en-GB" dirty="0"/>
              <a:t> program 2023. </a:t>
            </a:r>
            <a:r>
              <a:rPr lang="en-GB" dirty="0" err="1"/>
              <a:t>godine</a:t>
            </a:r>
            <a:r>
              <a:rPr lang="en-GB" dirty="0"/>
              <a:t> </a:t>
            </a:r>
            <a:r>
              <a:rPr lang="en-GB" dirty="0" err="1"/>
              <a:t>paralelno</a:t>
            </a:r>
            <a:r>
              <a:rPr lang="en-GB" dirty="0"/>
              <a:t> s </a:t>
            </a:r>
            <a:r>
              <a:rPr lang="en-GB" dirty="0" err="1"/>
              <a:t>najavama</a:t>
            </a:r>
            <a:r>
              <a:rPr lang="en-GB" dirty="0"/>
              <a:t> o </a:t>
            </a:r>
            <a:r>
              <a:rPr lang="en-GB" dirty="0" err="1"/>
              <a:t>preuzimanju</a:t>
            </a:r>
            <a:r>
              <a:rPr lang="en-GB" dirty="0"/>
              <a:t> </a:t>
            </a:r>
            <a:r>
              <a:rPr lang="en-GB" dirty="0" err="1"/>
              <a:t>primata</a:t>
            </a:r>
            <a:r>
              <a:rPr lang="en-GB" dirty="0"/>
              <a:t> </a:t>
            </a:r>
            <a:r>
              <a:rPr lang="en-GB" dirty="0" err="1"/>
              <a:t>najbrojnije</a:t>
            </a:r>
            <a:r>
              <a:rPr lang="en-GB" dirty="0"/>
              <a:t> </a:t>
            </a:r>
            <a:r>
              <a:rPr lang="en-GB" dirty="0" err="1"/>
              <a:t>nacije</a:t>
            </a:r>
            <a:r>
              <a:rPr lang="en-GB" dirty="0"/>
              <a:t> </a:t>
            </a:r>
            <a:r>
              <a:rPr lang="en-GB" dirty="0" err="1"/>
              <a:t>Svijeta</a:t>
            </a:r>
            <a:r>
              <a:rPr lang="en-GB" dirty="0"/>
              <a:t> 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989002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E228-2681-270A-0E6E-9A9796FD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Koncept Proširenog Svemira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6A09C-0004-A0A4-B913-8E22CE843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792"/>
            <a:ext cx="10515600" cy="4949083"/>
          </a:xfrm>
        </p:spPr>
        <p:txBody>
          <a:bodyPr>
            <a:normAutofit/>
          </a:bodyPr>
          <a:lstStyle/>
          <a:p>
            <a:r>
              <a:rPr lang="en-GB" dirty="0"/>
              <a:t>T</a:t>
            </a:r>
            <a:r>
              <a:rPr lang="en-HR" dirty="0"/>
              <a:t>erra Nullius vs. dodatna komponenta suvereniteta</a:t>
            </a:r>
          </a:p>
          <a:p>
            <a:r>
              <a:rPr lang="en-GB" dirty="0" err="1"/>
              <a:t>Svemir</a:t>
            </a:r>
            <a:r>
              <a:rPr lang="en-GB" dirty="0"/>
              <a:t> </a:t>
            </a:r>
            <a:r>
              <a:rPr lang="en-GB" dirty="0" err="1"/>
              <a:t>svojom</a:t>
            </a:r>
            <a:r>
              <a:rPr lang="en-GB" dirty="0"/>
              <a:t> </a:t>
            </a:r>
            <a:r>
              <a:rPr lang="en-GB" dirty="0" err="1"/>
              <a:t>specifičnom</a:t>
            </a:r>
            <a:r>
              <a:rPr lang="en-GB" dirty="0"/>
              <a:t> „</a:t>
            </a:r>
            <a:r>
              <a:rPr lang="en-GB" dirty="0" err="1"/>
              <a:t>geografijom</a:t>
            </a:r>
            <a:r>
              <a:rPr lang="en-GB" dirty="0"/>
              <a:t>” </a:t>
            </a:r>
            <a:r>
              <a:rPr lang="en-GB" dirty="0" err="1"/>
              <a:t>postavlja</a:t>
            </a:r>
            <a:r>
              <a:rPr lang="en-GB" dirty="0"/>
              <a:t> </a:t>
            </a:r>
            <a:r>
              <a:rPr lang="en-GB" dirty="0" err="1"/>
              <a:t>mogućnosti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ograničenja</a:t>
            </a:r>
            <a:r>
              <a:rPr lang="en-GB" dirty="0"/>
              <a:t> za </a:t>
            </a:r>
            <a:r>
              <a:rPr lang="en-GB" dirty="0" err="1"/>
              <a:t>ponašanje</a:t>
            </a:r>
            <a:r>
              <a:rPr lang="en-GB" dirty="0"/>
              <a:t> </a:t>
            </a:r>
            <a:r>
              <a:rPr lang="en-GB" dirty="0" err="1"/>
              <a:t>država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drugih</a:t>
            </a:r>
            <a:r>
              <a:rPr lang="en-GB" dirty="0"/>
              <a:t> </a:t>
            </a:r>
            <a:r>
              <a:rPr lang="en-GB" dirty="0" err="1"/>
              <a:t>aktera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time </a:t>
            </a:r>
            <a:r>
              <a:rPr lang="en-GB" dirty="0" err="1"/>
              <a:t>utječe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međunarodna</a:t>
            </a:r>
            <a:r>
              <a:rPr lang="en-GB" dirty="0"/>
              <a:t> </a:t>
            </a:r>
            <a:r>
              <a:rPr lang="en-GB" dirty="0" err="1"/>
              <a:t>zbivanja</a:t>
            </a:r>
            <a:r>
              <a:rPr lang="en-GB" dirty="0"/>
              <a:t>. </a:t>
            </a:r>
          </a:p>
          <a:p>
            <a:r>
              <a:rPr lang="en-GB" dirty="0" err="1"/>
              <a:t>termin</a:t>
            </a:r>
            <a:r>
              <a:rPr lang="en-GB" dirty="0"/>
              <a:t> „</a:t>
            </a:r>
            <a:r>
              <a:rPr lang="en-GB" dirty="0" err="1"/>
              <a:t>geografija</a:t>
            </a:r>
            <a:r>
              <a:rPr lang="en-GB" dirty="0"/>
              <a:t>” </a:t>
            </a:r>
            <a:r>
              <a:rPr lang="en-GB" dirty="0" err="1"/>
              <a:t>djeluje</a:t>
            </a:r>
            <a:r>
              <a:rPr lang="en-GB" dirty="0"/>
              <a:t> </a:t>
            </a:r>
            <a:r>
              <a:rPr lang="en-GB" dirty="0" err="1"/>
              <a:t>paradoksalno</a:t>
            </a:r>
            <a:r>
              <a:rPr lang="en-GB" dirty="0"/>
              <a:t> ALI</a:t>
            </a:r>
          </a:p>
          <a:p>
            <a:r>
              <a:rPr lang="en-GB" dirty="0"/>
              <a:t>ne </a:t>
            </a:r>
            <a:r>
              <a:rPr lang="en-GB" dirty="0" err="1"/>
              <a:t>samo</a:t>
            </a:r>
            <a:r>
              <a:rPr lang="en-GB" dirty="0"/>
              <a:t> da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geografija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izučavanje</a:t>
            </a:r>
            <a:r>
              <a:rPr lang="en-GB" dirty="0"/>
              <a:t> </a:t>
            </a:r>
            <a:r>
              <a:rPr lang="en-GB" dirty="0" err="1"/>
              <a:t>svemira</a:t>
            </a:r>
            <a:r>
              <a:rPr lang="en-GB" dirty="0"/>
              <a:t> </a:t>
            </a:r>
            <a:r>
              <a:rPr lang="en-GB" dirty="0" err="1"/>
              <a:t>povezani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povijest</a:t>
            </a:r>
            <a:r>
              <a:rPr lang="en-GB" dirty="0"/>
              <a:t>; </a:t>
            </a:r>
            <a:r>
              <a:rPr lang="en-GB" dirty="0" err="1"/>
              <a:t>nego</a:t>
            </a:r>
            <a:r>
              <a:rPr lang="en-GB" dirty="0"/>
              <a:t> </a:t>
            </a:r>
            <a:r>
              <a:rPr lang="en-GB" dirty="0" err="1"/>
              <a:t>nalik</a:t>
            </a:r>
            <a:r>
              <a:rPr lang="en-GB" dirty="0"/>
              <a:t> </a:t>
            </a:r>
            <a:r>
              <a:rPr lang="en-GB" dirty="0" err="1"/>
              <a:t>kopnu</a:t>
            </a:r>
            <a:r>
              <a:rPr lang="en-GB" dirty="0"/>
              <a:t>, </a:t>
            </a:r>
            <a:r>
              <a:rPr lang="en-GB" dirty="0" err="1"/>
              <a:t>moru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zraku</a:t>
            </a:r>
            <a:r>
              <a:rPr lang="en-GB" dirty="0"/>
              <a:t>, </a:t>
            </a:r>
            <a:r>
              <a:rPr lang="en-GB" dirty="0" err="1"/>
              <a:t>svemir</a:t>
            </a:r>
            <a:r>
              <a:rPr lang="en-GB" dirty="0"/>
              <a:t> </a:t>
            </a:r>
            <a:r>
              <a:rPr lang="en-GB" dirty="0" err="1"/>
              <a:t>predstavlja</a:t>
            </a:r>
            <a:r>
              <a:rPr lang="en-GB" dirty="0"/>
              <a:t> </a:t>
            </a:r>
            <a:r>
              <a:rPr lang="en-GB" dirty="0" err="1"/>
              <a:t>specifičnu</a:t>
            </a:r>
            <a:r>
              <a:rPr lang="en-GB" dirty="0"/>
              <a:t> </a:t>
            </a:r>
            <a:r>
              <a:rPr lang="en-GB" dirty="0" err="1"/>
              <a:t>geografsku</a:t>
            </a:r>
            <a:r>
              <a:rPr lang="en-GB" dirty="0"/>
              <a:t> </a:t>
            </a:r>
            <a:r>
              <a:rPr lang="en-GB" dirty="0" err="1"/>
              <a:t>domenu</a:t>
            </a:r>
            <a:r>
              <a:rPr lang="en-GB" dirty="0"/>
              <a:t>, </a:t>
            </a:r>
            <a:r>
              <a:rPr lang="en-GB" dirty="0" err="1"/>
              <a:t>odnosno</a:t>
            </a:r>
            <a:r>
              <a:rPr lang="en-GB" dirty="0"/>
              <a:t> „</a:t>
            </a:r>
            <a:r>
              <a:rPr lang="en-GB" dirty="0" err="1"/>
              <a:t>regiju</a:t>
            </a:r>
            <a:r>
              <a:rPr lang="en-GB" dirty="0"/>
              <a:t> </a:t>
            </a:r>
            <a:r>
              <a:rPr lang="en-GB" dirty="0" err="1"/>
              <a:t>izrazito</a:t>
            </a:r>
            <a:r>
              <a:rPr lang="en-GB" dirty="0"/>
              <a:t> </a:t>
            </a:r>
            <a:r>
              <a:rPr lang="en-GB" dirty="0" err="1"/>
              <a:t>obilježenu</a:t>
            </a:r>
            <a:r>
              <a:rPr lang="en-GB" dirty="0"/>
              <a:t> </a:t>
            </a:r>
            <a:r>
              <a:rPr lang="en-GB" dirty="0" err="1"/>
              <a:t>određenim</a:t>
            </a:r>
            <a:r>
              <a:rPr lang="en-GB" dirty="0"/>
              <a:t> </a:t>
            </a:r>
            <a:r>
              <a:rPr lang="en-GB" dirty="0" err="1"/>
              <a:t>fizičkim</a:t>
            </a:r>
            <a:r>
              <a:rPr lang="en-GB" dirty="0"/>
              <a:t> </a:t>
            </a:r>
            <a:r>
              <a:rPr lang="en-GB" dirty="0" err="1"/>
              <a:t>svojstvima</a:t>
            </a:r>
            <a:r>
              <a:rPr lang="en-GB" dirty="0"/>
              <a:t>” (Merriam-Webster 2021; MacDonald 2007, 595; Dunnett et al. 2017, 3).</a:t>
            </a:r>
          </a:p>
          <a:p>
            <a:r>
              <a:rPr lang="en-HR" dirty="0"/>
              <a:t>PREDUVJET RAZVOJA TEHNOLOGIJE TRANSPORTA KAO PRAVO?</a:t>
            </a:r>
          </a:p>
        </p:txBody>
      </p:sp>
    </p:spTree>
    <p:extLst>
      <p:ext uri="{BB962C8B-B14F-4D97-AF65-F5344CB8AC3E}">
        <p14:creationId xmlns:p14="http://schemas.microsoft.com/office/powerpoint/2010/main" val="635898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1AD3-6B53-239D-06F6-BD20D5B8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6C8A-2C3A-E872-0A50-BC34742AA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63"/>
            <a:ext cx="10515600" cy="4964112"/>
          </a:xfrm>
        </p:spPr>
        <p:txBody>
          <a:bodyPr>
            <a:normAutofit/>
          </a:bodyPr>
          <a:lstStyle/>
          <a:p>
            <a:r>
              <a:rPr lang="en-GB" dirty="0" err="1"/>
              <a:t>Ugovor</a:t>
            </a:r>
            <a:r>
              <a:rPr lang="en-GB" dirty="0"/>
              <a:t> o </a:t>
            </a:r>
            <a:r>
              <a:rPr lang="en-GB" dirty="0" err="1"/>
              <a:t>svemiru</a:t>
            </a:r>
            <a:r>
              <a:rPr lang="en-GB" dirty="0"/>
              <a:t> je </a:t>
            </a:r>
            <a:r>
              <a:rPr lang="en-GB" dirty="0" err="1"/>
              <a:t>pravni</a:t>
            </a:r>
            <a:r>
              <a:rPr lang="en-GB" dirty="0"/>
              <a:t> „</a:t>
            </a:r>
            <a:r>
              <a:rPr lang="en-GB" dirty="0" err="1"/>
              <a:t>tigar</a:t>
            </a:r>
            <a:r>
              <a:rPr lang="en-GB" dirty="0"/>
              <a:t> od </a:t>
            </a:r>
            <a:r>
              <a:rPr lang="en-GB" dirty="0" err="1"/>
              <a:t>papira</a:t>
            </a:r>
            <a:r>
              <a:rPr lang="en-GB" dirty="0"/>
              <a:t>“, on u </a:t>
            </a:r>
            <a:r>
              <a:rPr lang="en-GB" dirty="0" err="1"/>
              <a:t>sebi</a:t>
            </a:r>
            <a:r>
              <a:rPr lang="en-GB" dirty="0"/>
              <a:t> ne </a:t>
            </a:r>
            <a:r>
              <a:rPr lang="en-GB" dirty="0" err="1"/>
              <a:t>sadrži</a:t>
            </a:r>
            <a:r>
              <a:rPr lang="en-GB" dirty="0"/>
              <a:t> </a:t>
            </a:r>
            <a:r>
              <a:rPr lang="en-GB" dirty="0" err="1"/>
              <a:t>mehanizme</a:t>
            </a:r>
            <a:r>
              <a:rPr lang="en-GB" dirty="0"/>
              <a:t> </a:t>
            </a:r>
            <a:r>
              <a:rPr lang="en-GB" dirty="0" err="1"/>
              <a:t>prinudnog</a:t>
            </a:r>
            <a:r>
              <a:rPr lang="en-GB" dirty="0"/>
              <a:t> </a:t>
            </a:r>
            <a:r>
              <a:rPr lang="en-GB" dirty="0" err="1"/>
              <a:t>izvršenja</a:t>
            </a:r>
            <a:r>
              <a:rPr lang="en-GB" dirty="0"/>
              <a:t> </a:t>
            </a:r>
            <a:r>
              <a:rPr lang="en-GB" dirty="0" err="1"/>
              <a:t>obaveza</a:t>
            </a:r>
            <a:r>
              <a:rPr lang="en-GB" dirty="0"/>
              <a:t>, </a:t>
            </a:r>
            <a:r>
              <a:rPr lang="en-GB" dirty="0" err="1"/>
              <a:t>te</a:t>
            </a:r>
            <a:r>
              <a:rPr lang="en-GB" dirty="0"/>
              <a:t> bi </a:t>
            </a:r>
            <a:r>
              <a:rPr lang="en-GB" dirty="0" err="1"/>
              <a:t>posljedice</a:t>
            </a:r>
            <a:r>
              <a:rPr lang="en-GB" dirty="0"/>
              <a:t> </a:t>
            </a:r>
            <a:r>
              <a:rPr lang="en-GB" dirty="0" err="1"/>
              <a:t>međunarodne</a:t>
            </a:r>
            <a:r>
              <a:rPr lang="en-GB" dirty="0"/>
              <a:t> </a:t>
            </a:r>
            <a:r>
              <a:rPr lang="en-GB" dirty="0" err="1"/>
              <a:t>odgovornosti</a:t>
            </a:r>
            <a:r>
              <a:rPr lang="en-GB" dirty="0"/>
              <a:t> </a:t>
            </a:r>
            <a:r>
              <a:rPr lang="en-GB" dirty="0" err="1"/>
              <a:t>ostale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nivou</a:t>
            </a:r>
            <a:r>
              <a:rPr lang="en-GB" dirty="0"/>
              <a:t> </a:t>
            </a:r>
            <a:r>
              <a:rPr lang="en-GB" dirty="0" err="1"/>
              <a:t>negativnog</a:t>
            </a:r>
            <a:r>
              <a:rPr lang="en-GB" dirty="0"/>
              <a:t> </a:t>
            </a:r>
            <a:r>
              <a:rPr lang="en-GB" dirty="0" err="1"/>
              <a:t>imidža</a:t>
            </a:r>
            <a:endParaRPr lang="en-GB" dirty="0"/>
          </a:p>
          <a:p>
            <a:r>
              <a:rPr lang="en-GB" dirty="0" err="1"/>
              <a:t>Mogućnosti</a:t>
            </a:r>
            <a:r>
              <a:rPr lang="en-GB" dirty="0"/>
              <a:t> </a:t>
            </a:r>
            <a:r>
              <a:rPr lang="en-GB" dirty="0" err="1"/>
              <a:t>država</a:t>
            </a:r>
            <a:r>
              <a:rPr lang="en-GB" dirty="0"/>
              <a:t> </a:t>
            </a:r>
            <a:r>
              <a:rPr lang="en-GB" dirty="0" err="1"/>
              <a:t>nasuprot</a:t>
            </a:r>
            <a:r>
              <a:rPr lang="en-GB" dirty="0"/>
              <a:t> </a:t>
            </a:r>
            <a:r>
              <a:rPr lang="en-GB" dirty="0" err="1"/>
              <a:t>mogućnosti</a:t>
            </a:r>
            <a:r>
              <a:rPr lang="en-GB" dirty="0"/>
              <a:t> </a:t>
            </a:r>
            <a:r>
              <a:rPr lang="en-GB" dirty="0" err="1"/>
              <a:t>drugih</a:t>
            </a:r>
            <a:r>
              <a:rPr lang="en-GB" dirty="0"/>
              <a:t> </a:t>
            </a:r>
            <a:r>
              <a:rPr lang="en-GB" dirty="0" err="1"/>
              <a:t>subjekata</a:t>
            </a:r>
            <a:r>
              <a:rPr lang="en-GB" dirty="0"/>
              <a:t> </a:t>
            </a:r>
          </a:p>
          <a:p>
            <a:r>
              <a:rPr lang="en-GB" dirty="0" err="1"/>
              <a:t>Državna</a:t>
            </a:r>
            <a:r>
              <a:rPr lang="en-GB" dirty="0"/>
              <a:t> regulative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pozitivan</a:t>
            </a:r>
            <a:r>
              <a:rPr lang="en-GB" dirty="0"/>
              <a:t> </a:t>
            </a:r>
            <a:r>
              <a:rPr lang="en-GB" dirty="0" err="1"/>
              <a:t>primjer</a:t>
            </a:r>
            <a:r>
              <a:rPr lang="en-GB" dirty="0"/>
              <a:t> u </a:t>
            </a:r>
            <a:r>
              <a:rPr lang="en-GB" dirty="0" err="1"/>
              <a:t>okrenutim</a:t>
            </a:r>
            <a:r>
              <a:rPr lang="en-GB" dirty="0"/>
              <a:t> </a:t>
            </a:r>
            <a:r>
              <a:rPr lang="en-GB" dirty="0" err="1"/>
              <a:t>vrijednostima</a:t>
            </a:r>
            <a:endParaRPr lang="en-GB" dirty="0"/>
          </a:p>
          <a:p>
            <a:r>
              <a:rPr lang="en-GB" dirty="0"/>
              <a:t>SAD, 19. </a:t>
            </a:r>
            <a:r>
              <a:rPr lang="en-GB" dirty="0" err="1"/>
              <a:t>st.</a:t>
            </a:r>
            <a:r>
              <a:rPr lang="en-GB" dirty="0"/>
              <a:t> </a:t>
            </a:r>
            <a:r>
              <a:rPr lang="en-GB" dirty="0" err="1"/>
              <a:t>kada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poduzetnici</a:t>
            </a:r>
            <a:r>
              <a:rPr lang="en-GB" dirty="0"/>
              <a:t> </a:t>
            </a:r>
            <a:r>
              <a:rPr lang="en-GB" dirty="0" err="1"/>
              <a:t>jednostavno</a:t>
            </a:r>
            <a:r>
              <a:rPr lang="en-GB" dirty="0"/>
              <a:t> </a:t>
            </a:r>
            <a:r>
              <a:rPr lang="en-GB" dirty="0" err="1"/>
              <a:t>zauzimali</a:t>
            </a:r>
            <a:r>
              <a:rPr lang="en-GB" dirty="0"/>
              <a:t> </a:t>
            </a:r>
            <a:r>
              <a:rPr lang="en-GB" dirty="0" err="1"/>
              <a:t>potencijalne</a:t>
            </a:r>
            <a:r>
              <a:rPr lang="en-GB" dirty="0"/>
              <a:t> </a:t>
            </a:r>
            <a:r>
              <a:rPr lang="en-GB" dirty="0" err="1"/>
              <a:t>naftne</a:t>
            </a:r>
            <a:r>
              <a:rPr lang="en-GB" dirty="0"/>
              <a:t> </a:t>
            </a:r>
            <a:r>
              <a:rPr lang="en-GB" dirty="0" err="1"/>
              <a:t>izvore</a:t>
            </a:r>
            <a:r>
              <a:rPr lang="en-GB" dirty="0"/>
              <a:t> bez </a:t>
            </a:r>
            <a:r>
              <a:rPr lang="en-GB" dirty="0" err="1"/>
              <a:t>ikakvih</a:t>
            </a:r>
            <a:r>
              <a:rPr lang="en-GB" dirty="0"/>
              <a:t> </a:t>
            </a:r>
            <a:r>
              <a:rPr lang="en-GB" dirty="0" err="1"/>
              <a:t>državnih</a:t>
            </a:r>
            <a:r>
              <a:rPr lang="en-GB" dirty="0"/>
              <a:t> </a:t>
            </a:r>
            <a:r>
              <a:rPr lang="en-GB" dirty="0" err="1"/>
              <a:t>dozvola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javnopravnog</a:t>
            </a:r>
            <a:r>
              <a:rPr lang="en-GB" dirty="0"/>
              <a:t> </a:t>
            </a:r>
            <a:r>
              <a:rPr lang="en-GB" dirty="0" err="1"/>
              <a:t>osiguranja</a:t>
            </a:r>
            <a:r>
              <a:rPr lang="en-GB" dirty="0"/>
              <a:t> </a:t>
            </a:r>
            <a:r>
              <a:rPr lang="en-GB" dirty="0" err="1"/>
              <a:t>vlasništva</a:t>
            </a:r>
            <a:r>
              <a:rPr lang="en-GB" dirty="0"/>
              <a:t> (</a:t>
            </a:r>
            <a:r>
              <a:rPr lang="en-GB" dirty="0" err="1"/>
              <a:t>Daintith</a:t>
            </a:r>
            <a:r>
              <a:rPr lang="en-GB" dirty="0"/>
              <a:t> 2010, 140–158). </a:t>
            </a:r>
          </a:p>
          <a:p>
            <a:r>
              <a:rPr lang="en-GB" dirty="0" err="1"/>
              <a:t>Izvađeni</a:t>
            </a:r>
            <a:r>
              <a:rPr lang="en-GB" dirty="0"/>
              <a:t> </a:t>
            </a:r>
            <a:r>
              <a:rPr lang="en-GB" dirty="0" err="1"/>
              <a:t>svemirski</a:t>
            </a:r>
            <a:r>
              <a:rPr lang="en-GB" dirty="0"/>
              <a:t> </a:t>
            </a:r>
            <a:r>
              <a:rPr lang="en-GB" dirty="0" err="1"/>
              <a:t>resursi</a:t>
            </a:r>
            <a:r>
              <a:rPr lang="en-GB" dirty="0"/>
              <a:t> </a:t>
            </a:r>
            <a:r>
              <a:rPr lang="en-GB" dirty="0" err="1"/>
              <a:t>trenutno</a:t>
            </a:r>
            <a:r>
              <a:rPr lang="en-GB" dirty="0"/>
              <a:t> se </a:t>
            </a:r>
            <a:r>
              <a:rPr lang="en-GB" dirty="0" err="1"/>
              <a:t>nalaze</a:t>
            </a:r>
            <a:r>
              <a:rPr lang="en-GB" dirty="0"/>
              <a:t> u </a:t>
            </a:r>
            <a:r>
              <a:rPr lang="en-GB" dirty="0" err="1"/>
              <a:t>stanju</a:t>
            </a:r>
            <a:r>
              <a:rPr lang="en-GB" dirty="0"/>
              <a:t> </a:t>
            </a:r>
            <a:r>
              <a:rPr lang="en-GB" dirty="0" err="1"/>
              <a:t>ničije</a:t>
            </a:r>
            <a:r>
              <a:rPr lang="en-GB" dirty="0"/>
              <a:t> </a:t>
            </a:r>
            <a:r>
              <a:rPr lang="en-GB" dirty="0" err="1"/>
              <a:t>stvari</a:t>
            </a:r>
            <a:r>
              <a:rPr lang="en-GB" dirty="0"/>
              <a:t> (res nullius),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znači</a:t>
            </a:r>
            <a:r>
              <a:rPr lang="en-GB" dirty="0"/>
              <a:t> da </a:t>
            </a:r>
            <a:r>
              <a:rPr lang="en-GB" dirty="0" err="1"/>
              <a:t>svako</a:t>
            </a:r>
            <a:r>
              <a:rPr lang="en-GB" dirty="0"/>
              <a:t> ko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mogućnosti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pribaviti</a:t>
            </a:r>
            <a:r>
              <a:rPr lang="en-GB"/>
              <a:t> </a:t>
            </a:r>
            <a:endParaRPr lang="en-GB" dirty="0"/>
          </a:p>
          <a:p>
            <a:r>
              <a:rPr lang="en-HR" dirty="0"/>
              <a:t>Novi scenariji kolonizacije i de-kolonizacije kao i asimetričnih sukoba</a:t>
            </a:r>
          </a:p>
        </p:txBody>
      </p:sp>
    </p:spTree>
    <p:extLst>
      <p:ext uri="{BB962C8B-B14F-4D97-AF65-F5344CB8AC3E}">
        <p14:creationId xmlns:p14="http://schemas.microsoft.com/office/powerpoint/2010/main" val="2452483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2B035-A739-2647-C287-03314B37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DD26C34B-884E-831D-2307-6C92D264A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015" y="281996"/>
            <a:ext cx="8813265" cy="6472079"/>
          </a:xfrm>
        </p:spPr>
      </p:pic>
    </p:spTree>
    <p:extLst>
      <p:ext uri="{BB962C8B-B14F-4D97-AF65-F5344CB8AC3E}">
        <p14:creationId xmlns:p14="http://schemas.microsoft.com/office/powerpoint/2010/main" val="1381121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D885-25B6-C5F1-EF11-E352929C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 descr="A map of the world with countries/regions&#10;&#10;Description automatically generated">
            <a:extLst>
              <a:ext uri="{FF2B5EF4-FFF2-40B4-BE49-F238E27FC236}">
                <a16:creationId xmlns:a16="http://schemas.microsoft.com/office/drawing/2014/main" id="{581A9B69-C0D5-7A03-2B64-788D8FC9A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839" y="204019"/>
            <a:ext cx="8543924" cy="6348846"/>
          </a:xfrm>
        </p:spPr>
      </p:pic>
    </p:spTree>
    <p:extLst>
      <p:ext uri="{BB962C8B-B14F-4D97-AF65-F5344CB8AC3E}">
        <p14:creationId xmlns:p14="http://schemas.microsoft.com/office/powerpoint/2010/main" val="3492814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E676-0B38-42D5-9D0F-170E7876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 descr="A map of africa with different countries/regions&#10;&#10;Description automatically generated">
            <a:extLst>
              <a:ext uri="{FF2B5EF4-FFF2-40B4-BE49-F238E27FC236}">
                <a16:creationId xmlns:a16="http://schemas.microsoft.com/office/drawing/2014/main" id="{F08359E3-79FF-764A-C557-BFC46A164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01" y="214314"/>
            <a:ext cx="5545437" cy="6656632"/>
          </a:xfrm>
        </p:spPr>
      </p:pic>
      <p:pic>
        <p:nvPicPr>
          <p:cNvPr id="9" name="Picture 8" descr="A map of the world with different colored circles&#10;&#10;Description automatically generated">
            <a:extLst>
              <a:ext uri="{FF2B5EF4-FFF2-40B4-BE49-F238E27FC236}">
                <a16:creationId xmlns:a16="http://schemas.microsoft.com/office/drawing/2014/main" id="{C71798F5-94A8-0882-E9AF-97433B7FC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529" y="352179"/>
            <a:ext cx="6527471" cy="65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4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EA2BA-8D62-E01C-7525-7080DEC5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r>
              <a:rPr lang="en-HR" dirty="0"/>
              <a:t>“HARD FACTS”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88B29-8A86-FFE3-5060-28A3F57DE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11963399" cy="5715000"/>
          </a:xfrm>
        </p:spPr>
        <p:txBody>
          <a:bodyPr>
            <a:normAutofit fontScale="92500"/>
          </a:bodyPr>
          <a:lstStyle/>
          <a:p>
            <a:r>
              <a:rPr lang="en-GB" dirty="0"/>
              <a:t>SAD </a:t>
            </a:r>
            <a:r>
              <a:rPr lang="en-GB" dirty="0" err="1"/>
              <a:t>i</a:t>
            </a:r>
            <a:r>
              <a:rPr lang="en-GB" dirty="0"/>
              <a:t> Kina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poslale</a:t>
            </a:r>
            <a:r>
              <a:rPr lang="en-GB" dirty="0"/>
              <a:t> </a:t>
            </a:r>
            <a:r>
              <a:rPr lang="en-GB" dirty="0" err="1"/>
              <a:t>robotizirane</a:t>
            </a:r>
            <a:r>
              <a:rPr lang="en-GB" dirty="0"/>
              <a:t> </a:t>
            </a:r>
            <a:r>
              <a:rPr lang="en-GB" dirty="0" err="1"/>
              <a:t>misije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Mars (Kina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Mjesec</a:t>
            </a:r>
            <a:r>
              <a:rPr lang="en-GB" dirty="0"/>
              <a:t>), a </a:t>
            </a:r>
            <a:r>
              <a:rPr lang="en-GB" dirty="0" err="1"/>
              <a:t>vlasti</a:t>
            </a:r>
            <a:r>
              <a:rPr lang="en-GB" dirty="0"/>
              <a:t> u </a:t>
            </a:r>
            <a:r>
              <a:rPr lang="en-GB" dirty="0" err="1"/>
              <a:t>Pekingu</a:t>
            </a:r>
            <a:r>
              <a:rPr lang="en-GB" dirty="0"/>
              <a:t> </a:t>
            </a:r>
            <a:r>
              <a:rPr lang="en-GB" dirty="0" err="1"/>
              <a:t>planiraju</a:t>
            </a:r>
            <a:r>
              <a:rPr lang="en-GB" dirty="0"/>
              <a:t> u </a:t>
            </a:r>
            <a:r>
              <a:rPr lang="en-GB" dirty="0" err="1"/>
              <a:t>suradnji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Rusijom</a:t>
            </a:r>
            <a:r>
              <a:rPr lang="en-GB" dirty="0"/>
              <a:t> </a:t>
            </a:r>
            <a:r>
              <a:rPr lang="en-GB" dirty="0" err="1"/>
              <a:t>uspostaviti</a:t>
            </a:r>
            <a:r>
              <a:rPr lang="en-GB" dirty="0"/>
              <a:t> </a:t>
            </a:r>
            <a:r>
              <a:rPr lang="en-GB" dirty="0" err="1"/>
              <a:t>prvu</a:t>
            </a:r>
            <a:r>
              <a:rPr lang="en-GB" dirty="0"/>
              <a:t> </a:t>
            </a:r>
            <a:r>
              <a:rPr lang="en-GB" dirty="0" err="1"/>
              <a:t>stalnu</a:t>
            </a:r>
            <a:r>
              <a:rPr lang="en-GB" dirty="0"/>
              <a:t> </a:t>
            </a:r>
            <a:r>
              <a:rPr lang="en-GB" dirty="0" err="1"/>
              <a:t>lunarnu</a:t>
            </a:r>
            <a:r>
              <a:rPr lang="en-GB" dirty="0"/>
              <a:t> </a:t>
            </a:r>
            <a:r>
              <a:rPr lang="en-GB" dirty="0" err="1"/>
              <a:t>bazu</a:t>
            </a:r>
            <a:r>
              <a:rPr lang="en-GB" dirty="0"/>
              <a:t>. </a:t>
            </a:r>
            <a:r>
              <a:rPr lang="en-GB" dirty="0" err="1"/>
              <a:t>Indija</a:t>
            </a:r>
            <a:r>
              <a:rPr lang="en-GB" dirty="0"/>
              <a:t> nova </a:t>
            </a:r>
            <a:r>
              <a:rPr lang="en-GB" dirty="0" err="1"/>
              <a:t>sila</a:t>
            </a:r>
            <a:r>
              <a:rPr lang="en-GB" dirty="0"/>
              <a:t>.</a:t>
            </a:r>
          </a:p>
          <a:p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godine</a:t>
            </a:r>
            <a:r>
              <a:rPr lang="en-GB" dirty="0"/>
              <a:t> u </a:t>
            </a:r>
            <a:r>
              <a:rPr lang="en-GB" dirty="0" err="1"/>
              <a:t>godinu</a:t>
            </a:r>
            <a:r>
              <a:rPr lang="en-GB" dirty="0"/>
              <a:t> </a:t>
            </a:r>
            <a:r>
              <a:rPr lang="en-GB" dirty="0" err="1"/>
              <a:t>pojavljuju</a:t>
            </a:r>
            <a:r>
              <a:rPr lang="en-GB" dirty="0"/>
              <a:t> se </a:t>
            </a:r>
            <a:r>
              <a:rPr lang="en-GB" dirty="0" err="1"/>
              <a:t>novi</a:t>
            </a:r>
            <a:r>
              <a:rPr lang="en-GB" dirty="0"/>
              <a:t> </a:t>
            </a:r>
            <a:r>
              <a:rPr lang="en-GB" dirty="0" err="1"/>
              <a:t>akteri</a:t>
            </a:r>
            <a:r>
              <a:rPr lang="en-GB" dirty="0"/>
              <a:t> </a:t>
            </a:r>
            <a:r>
              <a:rPr lang="en-GB" dirty="0" err="1"/>
              <a:t>zainteresirani</a:t>
            </a:r>
            <a:r>
              <a:rPr lang="en-GB" dirty="0"/>
              <a:t> za </a:t>
            </a:r>
            <a:r>
              <a:rPr lang="en-GB" dirty="0" err="1"/>
              <a:t>prisustvo</a:t>
            </a:r>
            <a:r>
              <a:rPr lang="en-GB" dirty="0"/>
              <a:t> u </a:t>
            </a:r>
            <a:r>
              <a:rPr lang="en-GB" dirty="0" err="1"/>
              <a:t>astroprostoru</a:t>
            </a:r>
            <a:r>
              <a:rPr lang="en-GB" dirty="0"/>
              <a:t>, pa </a:t>
            </a:r>
            <a:r>
              <a:rPr lang="en-GB" dirty="0" err="1"/>
              <a:t>tako</a:t>
            </a:r>
            <a:r>
              <a:rPr lang="en-GB" dirty="0"/>
              <a:t> </a:t>
            </a:r>
            <a:r>
              <a:rPr lang="en-GB" dirty="0" err="1"/>
              <a:t>sada</a:t>
            </a:r>
            <a:r>
              <a:rPr lang="en-GB" dirty="0"/>
              <a:t> </a:t>
            </a:r>
            <a:r>
              <a:rPr lang="en-GB" dirty="0" err="1"/>
              <a:t>četrdesetak</a:t>
            </a:r>
            <a:r>
              <a:rPr lang="en-GB" dirty="0"/>
              <a:t> </a:t>
            </a:r>
            <a:r>
              <a:rPr lang="en-GB" dirty="0" err="1"/>
              <a:t>država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nacionalne</a:t>
            </a:r>
            <a:r>
              <a:rPr lang="en-GB" dirty="0"/>
              <a:t> </a:t>
            </a:r>
            <a:r>
              <a:rPr lang="en-GB" dirty="0" err="1"/>
              <a:t>svemirske</a:t>
            </a:r>
            <a:r>
              <a:rPr lang="en-GB" dirty="0"/>
              <a:t> </a:t>
            </a:r>
            <a:r>
              <a:rPr lang="en-GB" dirty="0" err="1"/>
              <a:t>agencije</a:t>
            </a:r>
            <a:r>
              <a:rPr lang="en-GB" dirty="0"/>
              <a:t>.</a:t>
            </a:r>
          </a:p>
          <a:p>
            <a:r>
              <a:rPr lang="en-GB" dirty="0"/>
              <a:t>Jeff Bezos </a:t>
            </a:r>
            <a:r>
              <a:rPr lang="en-GB" dirty="0" err="1"/>
              <a:t>i</a:t>
            </a:r>
            <a:r>
              <a:rPr lang="en-GB" dirty="0"/>
              <a:t> Richard Branson </a:t>
            </a:r>
            <a:r>
              <a:rPr lang="en-GB" dirty="0" err="1"/>
              <a:t>nedavno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osobno</a:t>
            </a:r>
            <a:r>
              <a:rPr lang="en-GB" dirty="0"/>
              <a:t> </a:t>
            </a:r>
            <a:r>
              <a:rPr lang="en-GB" dirty="0" err="1"/>
              <a:t>poletjeli</a:t>
            </a:r>
            <a:r>
              <a:rPr lang="en-GB" dirty="0"/>
              <a:t> do </a:t>
            </a:r>
            <a:r>
              <a:rPr lang="en-GB" dirty="0" err="1"/>
              <a:t>Karmanove</a:t>
            </a:r>
            <a:r>
              <a:rPr lang="en-GB" dirty="0"/>
              <a:t> </a:t>
            </a:r>
            <a:r>
              <a:rPr lang="en-GB" dirty="0" err="1"/>
              <a:t>linije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sigurno</a:t>
            </a:r>
            <a:r>
              <a:rPr lang="en-GB" dirty="0"/>
              <a:t> se </a:t>
            </a:r>
            <a:r>
              <a:rPr lang="en-GB" dirty="0" err="1"/>
              <a:t>vratili</a:t>
            </a:r>
            <a:r>
              <a:rPr lang="en-GB" dirty="0"/>
              <a:t> u </a:t>
            </a:r>
            <a:r>
              <a:rPr lang="en-GB" dirty="0" err="1"/>
              <a:t>letjelicama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sami</a:t>
            </a:r>
            <a:r>
              <a:rPr lang="en-GB" dirty="0"/>
              <a:t> </a:t>
            </a:r>
            <a:r>
              <a:rPr lang="en-GB" dirty="0" err="1"/>
              <a:t>financirali</a:t>
            </a:r>
            <a:r>
              <a:rPr lang="en-GB" dirty="0"/>
              <a:t>; </a:t>
            </a:r>
            <a:r>
              <a:rPr lang="en-GB" dirty="0" err="1"/>
              <a:t>zajedno</a:t>
            </a:r>
            <a:r>
              <a:rPr lang="en-GB" dirty="0"/>
              <a:t> s </a:t>
            </a:r>
            <a:r>
              <a:rPr lang="en-GB" dirty="0" err="1"/>
              <a:t>Ilonom</a:t>
            </a:r>
            <a:r>
              <a:rPr lang="en-GB" dirty="0"/>
              <a:t> </a:t>
            </a:r>
            <a:r>
              <a:rPr lang="en-GB" dirty="0" err="1"/>
              <a:t>Muskom</a:t>
            </a:r>
            <a:r>
              <a:rPr lang="en-GB" dirty="0"/>
              <a:t> </a:t>
            </a:r>
            <a:r>
              <a:rPr lang="en-GB" dirty="0" err="1"/>
              <a:t>gorljivi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zagovaratelji</a:t>
            </a:r>
            <a:r>
              <a:rPr lang="en-GB" dirty="0"/>
              <a:t> </a:t>
            </a:r>
            <a:r>
              <a:rPr lang="en-GB" dirty="0" err="1"/>
              <a:t>kolonizacije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turističkog</a:t>
            </a:r>
            <a:r>
              <a:rPr lang="en-GB" dirty="0"/>
              <a:t> </a:t>
            </a:r>
            <a:r>
              <a:rPr lang="en-GB" dirty="0" err="1"/>
              <a:t>iskorištavanja</a:t>
            </a:r>
            <a:r>
              <a:rPr lang="en-GB" dirty="0"/>
              <a:t> </a:t>
            </a:r>
            <a:r>
              <a:rPr lang="en-GB" dirty="0" err="1"/>
              <a:t>Svemira</a:t>
            </a:r>
            <a:r>
              <a:rPr lang="en-GB" dirty="0"/>
              <a:t> </a:t>
            </a:r>
          </a:p>
          <a:p>
            <a:r>
              <a:rPr lang="en-GB" dirty="0" err="1"/>
              <a:t>oko</a:t>
            </a:r>
            <a:r>
              <a:rPr lang="en-GB" dirty="0"/>
              <a:t> 5000 </a:t>
            </a:r>
            <a:r>
              <a:rPr lang="en-GB" dirty="0" err="1"/>
              <a:t>aktivnih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neaktivnih</a:t>
            </a:r>
            <a:r>
              <a:rPr lang="en-GB" dirty="0"/>
              <a:t> </a:t>
            </a:r>
            <a:r>
              <a:rPr lang="en-GB" dirty="0" err="1"/>
              <a:t>satelita</a:t>
            </a:r>
            <a:r>
              <a:rPr lang="en-GB" dirty="0"/>
              <a:t> </a:t>
            </a:r>
            <a:r>
              <a:rPr lang="en-GB" dirty="0" err="1"/>
              <a:t>kruži</a:t>
            </a:r>
            <a:r>
              <a:rPr lang="en-GB" dirty="0"/>
              <a:t> </a:t>
            </a:r>
            <a:r>
              <a:rPr lang="en-GB" dirty="0" err="1"/>
              <a:t>Zemljinom</a:t>
            </a:r>
            <a:r>
              <a:rPr lang="en-GB" dirty="0"/>
              <a:t> </a:t>
            </a:r>
            <a:r>
              <a:rPr lang="en-GB" dirty="0" err="1"/>
              <a:t>orbitom</a:t>
            </a:r>
            <a:r>
              <a:rPr lang="en-GB" dirty="0"/>
              <a:t>,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predstavlja</a:t>
            </a:r>
            <a:r>
              <a:rPr lang="en-GB" dirty="0"/>
              <a:t> </a:t>
            </a:r>
            <a:r>
              <a:rPr lang="en-GB" dirty="0" err="1"/>
              <a:t>povećanje</a:t>
            </a:r>
            <a:r>
              <a:rPr lang="en-GB" dirty="0"/>
              <a:t> od 50 </a:t>
            </a:r>
            <a:r>
              <a:rPr lang="en-GB" dirty="0" err="1"/>
              <a:t>posto</a:t>
            </a:r>
            <a:r>
              <a:rPr lang="en-GB" dirty="0"/>
              <a:t> u </a:t>
            </a:r>
            <a:r>
              <a:rPr lang="en-GB" dirty="0" err="1"/>
              <a:t>posljednjih</a:t>
            </a:r>
            <a:r>
              <a:rPr lang="en-GB" dirty="0"/>
              <a:t> par </a:t>
            </a:r>
            <a:r>
              <a:rPr lang="en-GB" dirty="0" err="1"/>
              <a:t>godina</a:t>
            </a:r>
            <a:r>
              <a:rPr lang="en-GB" dirty="0"/>
              <a:t>. </a:t>
            </a:r>
          </a:p>
          <a:p>
            <a:r>
              <a:rPr lang="en-GB" dirty="0"/>
              <a:t>SpaceX </a:t>
            </a:r>
            <a:r>
              <a:rPr lang="en-GB" dirty="0" err="1"/>
              <a:t>predvodi</a:t>
            </a:r>
            <a:r>
              <a:rPr lang="en-GB" dirty="0"/>
              <a:t> </a:t>
            </a:r>
            <a:r>
              <a:rPr lang="en-GB" dirty="0" err="1"/>
              <a:t>niz</a:t>
            </a:r>
            <a:r>
              <a:rPr lang="en-GB" dirty="0"/>
              <a:t> </a:t>
            </a:r>
            <a:r>
              <a:rPr lang="en-GB" dirty="0" err="1"/>
              <a:t>velikih</a:t>
            </a:r>
            <a:r>
              <a:rPr lang="en-GB" dirty="0"/>
              <a:t> </a:t>
            </a:r>
            <a:r>
              <a:rPr lang="en-GB" dirty="0" err="1"/>
              <a:t>korporacija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planiraju</a:t>
            </a:r>
            <a:r>
              <a:rPr lang="en-GB" dirty="0"/>
              <a:t> </a:t>
            </a:r>
            <a:r>
              <a:rPr lang="en-GB" dirty="0" err="1"/>
              <a:t>ulaganja</a:t>
            </a:r>
            <a:r>
              <a:rPr lang="en-GB" dirty="0"/>
              <a:t> u </a:t>
            </a:r>
            <a:r>
              <a:rPr lang="en-GB" dirty="0" err="1"/>
              <a:t>satelitsku</a:t>
            </a:r>
            <a:r>
              <a:rPr lang="en-GB" dirty="0"/>
              <a:t> </a:t>
            </a:r>
            <a:r>
              <a:rPr lang="en-GB" dirty="0" err="1"/>
              <a:t>tehnologiju</a:t>
            </a:r>
            <a:r>
              <a:rPr lang="en-GB" dirty="0"/>
              <a:t>, </a:t>
            </a:r>
            <a:r>
              <a:rPr lang="en-GB" dirty="0" err="1"/>
              <a:t>uključujući</a:t>
            </a:r>
            <a:r>
              <a:rPr lang="en-GB" dirty="0"/>
              <a:t> Amazon, </a:t>
            </a:r>
            <a:r>
              <a:rPr lang="en-GB" dirty="0" err="1"/>
              <a:t>OneWeb</a:t>
            </a:r>
            <a:r>
              <a:rPr lang="en-GB" dirty="0"/>
              <a:t>, </a:t>
            </a:r>
            <a:r>
              <a:rPr lang="en-GB" dirty="0" err="1"/>
              <a:t>Telesat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kineski</a:t>
            </a:r>
            <a:r>
              <a:rPr lang="en-GB" dirty="0"/>
              <a:t> GW, s </a:t>
            </a:r>
            <a:r>
              <a:rPr lang="en-GB" dirty="0" err="1"/>
              <a:t>projektom</a:t>
            </a:r>
            <a:r>
              <a:rPr lang="en-GB" dirty="0"/>
              <a:t> </a:t>
            </a:r>
            <a:r>
              <a:rPr lang="en-GB" dirty="0" err="1"/>
              <a:t>postavljanja</a:t>
            </a:r>
            <a:r>
              <a:rPr lang="en-GB" dirty="0"/>
              <a:t> 11.000 </a:t>
            </a:r>
            <a:r>
              <a:rPr lang="en-GB" dirty="0" err="1"/>
              <a:t>novih</a:t>
            </a:r>
            <a:r>
              <a:rPr lang="en-GB" dirty="0"/>
              <a:t> </a:t>
            </a:r>
            <a:r>
              <a:rPr lang="en-GB" dirty="0" err="1"/>
              <a:t>satelita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dio</a:t>
            </a:r>
            <a:r>
              <a:rPr lang="en-GB" dirty="0"/>
              <a:t> </a:t>
            </a:r>
            <a:r>
              <a:rPr lang="en-GB" dirty="0" err="1"/>
              <a:t>velike</a:t>
            </a:r>
            <a:r>
              <a:rPr lang="en-GB" dirty="0"/>
              <a:t> </a:t>
            </a:r>
            <a:r>
              <a:rPr lang="en-GB" dirty="0" err="1"/>
              <a:t>konstelacije</a:t>
            </a:r>
            <a:r>
              <a:rPr lang="en-GB" dirty="0"/>
              <a:t> </a:t>
            </a:r>
            <a:r>
              <a:rPr lang="en-GB" dirty="0" err="1"/>
              <a:t>Starlink</a:t>
            </a:r>
            <a:r>
              <a:rPr lang="en-GB" dirty="0"/>
              <a:t>. Druga </a:t>
            </a:r>
            <a:r>
              <a:rPr lang="en-GB" dirty="0" err="1"/>
              <a:t>grupa</a:t>
            </a:r>
            <a:r>
              <a:rPr lang="en-GB" dirty="0"/>
              <a:t> </a:t>
            </a:r>
            <a:r>
              <a:rPr lang="en-GB" dirty="0" err="1"/>
              <a:t>tvrtki</a:t>
            </a:r>
            <a:r>
              <a:rPr lang="en-GB" dirty="0"/>
              <a:t>, </a:t>
            </a:r>
            <a:r>
              <a:rPr lang="en-GB" dirty="0" err="1"/>
              <a:t>poput</a:t>
            </a:r>
            <a:r>
              <a:rPr lang="en-GB" dirty="0"/>
              <a:t> Moon Express-a, </a:t>
            </a:r>
            <a:r>
              <a:rPr lang="en-GB" dirty="0" err="1"/>
              <a:t>razvija</a:t>
            </a:r>
            <a:r>
              <a:rPr lang="en-GB" dirty="0"/>
              <a:t> </a:t>
            </a:r>
            <a:r>
              <a:rPr lang="en-GB" dirty="0" err="1"/>
              <a:t>tehnološke</a:t>
            </a:r>
            <a:r>
              <a:rPr lang="en-GB" dirty="0"/>
              <a:t> </a:t>
            </a:r>
            <a:r>
              <a:rPr lang="en-GB" dirty="0" err="1"/>
              <a:t>preduvjete</a:t>
            </a:r>
            <a:r>
              <a:rPr lang="en-GB" dirty="0"/>
              <a:t> za </a:t>
            </a:r>
            <a:r>
              <a:rPr lang="en-GB" dirty="0" err="1"/>
              <a:t>izvođenje</a:t>
            </a:r>
            <a:r>
              <a:rPr lang="en-GB" dirty="0"/>
              <a:t> </a:t>
            </a:r>
            <a:r>
              <a:rPr lang="en-GB" dirty="0" err="1"/>
              <a:t>rudarskih</a:t>
            </a:r>
            <a:r>
              <a:rPr lang="en-GB" dirty="0"/>
              <a:t> </a:t>
            </a:r>
            <a:r>
              <a:rPr lang="en-GB" dirty="0" err="1"/>
              <a:t>operacija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asteroidima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Mjesecu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231178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AA04-0682-8368-0D02-43F63C3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9" name="Content Placeholder 8" descr="A map of the united states with a blue circle&#10;&#10;Description automatically generated">
            <a:extLst>
              <a:ext uri="{FF2B5EF4-FFF2-40B4-BE49-F238E27FC236}">
                <a16:creationId xmlns:a16="http://schemas.microsoft.com/office/drawing/2014/main" id="{D00E33EC-7040-E3E2-808E-A91AD7B08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508" y="365125"/>
            <a:ext cx="6233168" cy="6373120"/>
          </a:xfrm>
        </p:spPr>
      </p:pic>
    </p:spTree>
    <p:extLst>
      <p:ext uri="{BB962C8B-B14F-4D97-AF65-F5344CB8AC3E}">
        <p14:creationId xmlns:p14="http://schemas.microsoft.com/office/powerpoint/2010/main" val="440951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C9511-65DD-11CE-EFE9-0AC4F138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 descr="A map of the world with different colored circles&#10;&#10;Description automatically generated">
            <a:extLst>
              <a:ext uri="{FF2B5EF4-FFF2-40B4-BE49-F238E27FC236}">
                <a16:creationId xmlns:a16="http://schemas.microsoft.com/office/drawing/2014/main" id="{49BC3F15-B88B-E0DA-8A9D-8A0B30AFC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087" y="272658"/>
            <a:ext cx="7200899" cy="6312683"/>
          </a:xfrm>
        </p:spPr>
      </p:pic>
    </p:spTree>
    <p:extLst>
      <p:ext uri="{BB962C8B-B14F-4D97-AF65-F5344CB8AC3E}">
        <p14:creationId xmlns:p14="http://schemas.microsoft.com/office/powerpoint/2010/main" val="3606624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D937-C703-20FE-831A-11449E00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64EEA0C2-F46A-AD29-0D82-9881BE499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6147" y="1143000"/>
            <a:ext cx="12744293" cy="5035550"/>
          </a:xfrm>
        </p:spPr>
      </p:pic>
    </p:spTree>
    <p:extLst>
      <p:ext uri="{BB962C8B-B14F-4D97-AF65-F5344CB8AC3E}">
        <p14:creationId xmlns:p14="http://schemas.microsoft.com/office/powerpoint/2010/main" val="3141849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D37A-3710-A604-F2E1-393500A3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DC9E91B3-2A10-A24E-A76B-0A6640C0C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30" y="679449"/>
            <a:ext cx="11379940" cy="5135563"/>
          </a:xfrm>
        </p:spPr>
      </p:pic>
    </p:spTree>
    <p:extLst>
      <p:ext uri="{BB962C8B-B14F-4D97-AF65-F5344CB8AC3E}">
        <p14:creationId xmlns:p14="http://schemas.microsoft.com/office/powerpoint/2010/main" val="1433375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257F-C7DD-562D-D163-89C48498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 descr="A graph of a pie chart&#10;&#10;Description automatically generated">
            <a:extLst>
              <a:ext uri="{FF2B5EF4-FFF2-40B4-BE49-F238E27FC236}">
                <a16:creationId xmlns:a16="http://schemas.microsoft.com/office/drawing/2014/main" id="{B867123C-9BB5-0362-16A9-FC9833E8C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15"/>
          <a:stretch/>
        </p:blipFill>
        <p:spPr>
          <a:xfrm>
            <a:off x="1328738" y="541185"/>
            <a:ext cx="8915399" cy="6195954"/>
          </a:xfrm>
        </p:spPr>
      </p:pic>
    </p:spTree>
    <p:extLst>
      <p:ext uri="{BB962C8B-B14F-4D97-AF65-F5344CB8AC3E}">
        <p14:creationId xmlns:p14="http://schemas.microsoft.com/office/powerpoint/2010/main" val="3537587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D94D-F43F-6CDF-8DA0-FAC2E94D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 descr="A graph of the country&#10;&#10;Description automatically generated">
            <a:extLst>
              <a:ext uri="{FF2B5EF4-FFF2-40B4-BE49-F238E27FC236}">
                <a16:creationId xmlns:a16="http://schemas.microsoft.com/office/drawing/2014/main" id="{9142F832-D265-0EA3-217C-59F0699CE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284048"/>
            <a:ext cx="7258050" cy="6587307"/>
          </a:xfrm>
        </p:spPr>
      </p:pic>
    </p:spTree>
    <p:extLst>
      <p:ext uri="{BB962C8B-B14F-4D97-AF65-F5344CB8AC3E}">
        <p14:creationId xmlns:p14="http://schemas.microsoft.com/office/powerpoint/2010/main" val="345145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4586-C540-4C65-B504-386BCB7E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2024.</a:t>
            </a:r>
          </a:p>
        </p:txBody>
      </p:sp>
      <p:pic>
        <p:nvPicPr>
          <p:cNvPr id="5" name="Content Placeholder 4" descr="A timeline of a space shuttle&#10;&#10;Description automatically generated">
            <a:extLst>
              <a:ext uri="{FF2B5EF4-FFF2-40B4-BE49-F238E27FC236}">
                <a16:creationId xmlns:a16="http://schemas.microsoft.com/office/drawing/2014/main" id="{C26B8F65-06A5-AE15-6DB4-B65B2153C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953" y="1825625"/>
            <a:ext cx="7452094" cy="4351338"/>
          </a:xfrm>
        </p:spPr>
      </p:pic>
    </p:spTree>
    <p:extLst>
      <p:ext uri="{BB962C8B-B14F-4D97-AF65-F5344CB8AC3E}">
        <p14:creationId xmlns:p14="http://schemas.microsoft.com/office/powerpoint/2010/main" val="112055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CE4E-2648-8CD6-279F-11C26059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D890A-0FB4-7C90-0417-743A18416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Svemirska</a:t>
            </a:r>
            <a:r>
              <a:rPr lang="en-GB" dirty="0"/>
              <a:t> </a:t>
            </a:r>
            <a:r>
              <a:rPr lang="en-GB" dirty="0" err="1"/>
              <a:t>industrija</a:t>
            </a:r>
            <a:r>
              <a:rPr lang="en-GB" dirty="0"/>
              <a:t> 2025. </a:t>
            </a:r>
            <a:r>
              <a:rPr lang="en-GB" dirty="0" err="1"/>
              <a:t>godine</a:t>
            </a:r>
            <a:r>
              <a:rPr lang="en-GB" dirty="0"/>
              <a:t> </a:t>
            </a:r>
            <a:r>
              <a:rPr lang="en-GB" dirty="0" err="1"/>
              <a:t>ulazi</a:t>
            </a:r>
            <a:r>
              <a:rPr lang="en-GB" dirty="0"/>
              <a:t> u </a:t>
            </a:r>
            <a:r>
              <a:rPr lang="en-GB" dirty="0" err="1"/>
              <a:t>novu</a:t>
            </a:r>
            <a:r>
              <a:rPr lang="en-GB" dirty="0"/>
              <a:t> </a:t>
            </a:r>
            <a:r>
              <a:rPr lang="en-GB" dirty="0" err="1"/>
              <a:t>fazu</a:t>
            </a:r>
            <a:r>
              <a:rPr lang="en-GB" dirty="0"/>
              <a:t> </a:t>
            </a:r>
            <a:r>
              <a:rPr lang="en-GB" dirty="0" err="1"/>
              <a:t>globalnog</a:t>
            </a:r>
            <a:r>
              <a:rPr lang="en-GB" dirty="0"/>
              <a:t> </a:t>
            </a:r>
            <a:r>
              <a:rPr lang="en-GB" dirty="0" err="1"/>
              <a:t>rasta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obilježava</a:t>
            </a:r>
            <a:r>
              <a:rPr lang="en-GB" dirty="0"/>
              <a:t> </a:t>
            </a:r>
            <a:r>
              <a:rPr lang="en-GB" dirty="0" err="1"/>
              <a:t>snažan</a:t>
            </a:r>
            <a:r>
              <a:rPr lang="en-GB" dirty="0"/>
              <a:t> </a:t>
            </a:r>
            <a:r>
              <a:rPr lang="en-GB" dirty="0" err="1"/>
              <a:t>porast</a:t>
            </a:r>
            <a:r>
              <a:rPr lang="en-GB" dirty="0"/>
              <a:t> </a:t>
            </a:r>
            <a:r>
              <a:rPr lang="en-GB" dirty="0" err="1"/>
              <a:t>ulaganja</a:t>
            </a:r>
            <a:r>
              <a:rPr lang="en-GB" dirty="0"/>
              <a:t>,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veća</a:t>
            </a:r>
            <a:r>
              <a:rPr lang="en-GB" dirty="0"/>
              <a:t> </a:t>
            </a:r>
            <a:r>
              <a:rPr lang="en-GB" dirty="0" err="1"/>
              <a:t>međudržavna</a:t>
            </a:r>
            <a:r>
              <a:rPr lang="en-GB" dirty="0"/>
              <a:t> </a:t>
            </a:r>
            <a:r>
              <a:rPr lang="en-GB" dirty="0" err="1"/>
              <a:t>suradnja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ubrzana</a:t>
            </a:r>
            <a:r>
              <a:rPr lang="en-GB" dirty="0"/>
              <a:t> </a:t>
            </a:r>
            <a:r>
              <a:rPr lang="en-GB" dirty="0" err="1"/>
              <a:t>komercijalizacija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 err="1"/>
              <a:t>Ukupna</a:t>
            </a:r>
            <a:r>
              <a:rPr lang="en-GB" dirty="0"/>
              <a:t> </a:t>
            </a:r>
            <a:r>
              <a:rPr lang="en-GB" dirty="0" err="1"/>
              <a:t>vrijednost</a:t>
            </a:r>
            <a:r>
              <a:rPr lang="en-GB" dirty="0"/>
              <a:t> </a:t>
            </a:r>
            <a:r>
              <a:rPr lang="en-GB" dirty="0" err="1"/>
              <a:t>svemirskih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se u </a:t>
            </a:r>
            <a:r>
              <a:rPr lang="en-GB" dirty="0" err="1"/>
              <a:t>razdoblju</a:t>
            </a:r>
            <a:r>
              <a:rPr lang="en-GB" dirty="0"/>
              <a:t> od 2007. </a:t>
            </a:r>
            <a:r>
              <a:rPr lang="en-GB" dirty="0" err="1"/>
              <a:t>i</a:t>
            </a:r>
            <a:r>
              <a:rPr lang="en-GB" dirty="0"/>
              <a:t> 2022. </a:t>
            </a:r>
            <a:r>
              <a:rPr lang="en-GB" dirty="0" err="1"/>
              <a:t>godine</a:t>
            </a:r>
            <a:r>
              <a:rPr lang="en-GB" dirty="0"/>
              <a:t> </a:t>
            </a:r>
            <a:r>
              <a:rPr lang="en-GB" dirty="0" err="1"/>
              <a:t>udvostručila</a:t>
            </a:r>
            <a:r>
              <a:rPr lang="en-GB" dirty="0"/>
              <a:t>, a </a:t>
            </a:r>
            <a:r>
              <a:rPr lang="en-GB" dirty="0" err="1"/>
              <a:t>procjenjuje</a:t>
            </a:r>
            <a:r>
              <a:rPr lang="en-GB" dirty="0"/>
              <a:t> se da bi do 2027. </a:t>
            </a:r>
            <a:r>
              <a:rPr lang="en-GB" dirty="0" err="1"/>
              <a:t>mogla</a:t>
            </a:r>
            <a:r>
              <a:rPr lang="en-GB" dirty="0"/>
              <a:t> </a:t>
            </a:r>
            <a:r>
              <a:rPr lang="en-GB" dirty="0" err="1"/>
              <a:t>dosegnuti</a:t>
            </a:r>
            <a:r>
              <a:rPr lang="en-GB" dirty="0"/>
              <a:t> </a:t>
            </a:r>
            <a:r>
              <a:rPr lang="en-GB" dirty="0" err="1"/>
              <a:t>gotovo</a:t>
            </a:r>
            <a:r>
              <a:rPr lang="en-GB" dirty="0"/>
              <a:t> 800 </a:t>
            </a:r>
            <a:r>
              <a:rPr lang="en-GB" dirty="0" err="1"/>
              <a:t>milijardi</a:t>
            </a:r>
            <a:r>
              <a:rPr lang="en-GB" dirty="0"/>
              <a:t> </a:t>
            </a:r>
            <a:r>
              <a:rPr lang="en-GB" dirty="0" err="1"/>
              <a:t>američkih</a:t>
            </a:r>
            <a:r>
              <a:rPr lang="en-GB" dirty="0"/>
              <a:t> </a:t>
            </a:r>
            <a:r>
              <a:rPr lang="en-GB" dirty="0" err="1"/>
              <a:t>dolara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lansiranih</a:t>
            </a:r>
            <a:r>
              <a:rPr lang="en-GB" dirty="0"/>
              <a:t> </a:t>
            </a:r>
            <a:r>
              <a:rPr lang="en-GB" dirty="0" err="1"/>
              <a:t>objekata</a:t>
            </a:r>
            <a:r>
              <a:rPr lang="en-GB" dirty="0"/>
              <a:t> u </a:t>
            </a:r>
            <a:r>
              <a:rPr lang="en-GB" dirty="0" err="1"/>
              <a:t>orbitu</a:t>
            </a:r>
            <a:r>
              <a:rPr lang="en-GB" dirty="0"/>
              <a:t> </a:t>
            </a:r>
            <a:r>
              <a:rPr lang="en-GB" dirty="0" err="1"/>
              <a:t>također</a:t>
            </a:r>
            <a:r>
              <a:rPr lang="en-GB" dirty="0"/>
              <a:t> </a:t>
            </a:r>
            <a:r>
              <a:rPr lang="en-GB" dirty="0" err="1"/>
              <a:t>bilježi</a:t>
            </a:r>
            <a:r>
              <a:rPr lang="en-GB" dirty="0"/>
              <a:t> </a:t>
            </a:r>
            <a:r>
              <a:rPr lang="en-GB" dirty="0" err="1"/>
              <a:t>eksponencijalan</a:t>
            </a:r>
            <a:r>
              <a:rPr lang="en-GB" dirty="0"/>
              <a:t> </a:t>
            </a:r>
            <a:r>
              <a:rPr lang="en-GB" dirty="0" err="1"/>
              <a:t>rast</a:t>
            </a:r>
            <a:r>
              <a:rPr lang="en-GB" dirty="0"/>
              <a:t>,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svjedoči</a:t>
            </a:r>
            <a:r>
              <a:rPr lang="en-GB" dirty="0"/>
              <a:t> o </a:t>
            </a:r>
            <a:r>
              <a:rPr lang="en-GB" dirty="0" err="1"/>
              <a:t>širenju</a:t>
            </a:r>
            <a:r>
              <a:rPr lang="en-GB" dirty="0"/>
              <a:t> </a:t>
            </a:r>
            <a:r>
              <a:rPr lang="en-GB" dirty="0" err="1"/>
              <a:t>svemirskih</a:t>
            </a:r>
            <a:r>
              <a:rPr lang="en-GB" dirty="0"/>
              <a:t> </a:t>
            </a:r>
            <a:r>
              <a:rPr lang="en-GB" dirty="0" err="1"/>
              <a:t>kapaciteta</a:t>
            </a:r>
            <a:r>
              <a:rPr lang="en-GB" dirty="0"/>
              <a:t> (Deloitte </a:t>
            </a:r>
            <a:r>
              <a:rPr lang="en-GB" dirty="0" err="1"/>
              <a:t>Center</a:t>
            </a:r>
            <a:r>
              <a:rPr lang="en-GB" dirty="0"/>
              <a:t> for Government Insights, 2025)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48464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FCF9-C607-6F06-A043-F8A32E4B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21F62-4F2E-9CDB-ABBE-5FB983E47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Svemir</a:t>
            </a:r>
            <a:r>
              <a:rPr lang="en-GB" dirty="0"/>
              <a:t> je u </a:t>
            </a:r>
            <a:r>
              <a:rPr lang="en-GB" dirty="0" err="1"/>
              <a:t>suvremenim</a:t>
            </a:r>
            <a:r>
              <a:rPr lang="en-GB" dirty="0"/>
              <a:t> </a:t>
            </a:r>
            <a:r>
              <a:rPr lang="en-GB" dirty="0" err="1"/>
              <a:t>strateškim</a:t>
            </a:r>
            <a:r>
              <a:rPr lang="en-GB" dirty="0"/>
              <a:t> </a:t>
            </a:r>
            <a:r>
              <a:rPr lang="en-GB" dirty="0" err="1"/>
              <a:t>dokumentima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jasnije</a:t>
            </a:r>
            <a:r>
              <a:rPr lang="en-GB" dirty="0"/>
              <a:t> </a:t>
            </a:r>
            <a:r>
              <a:rPr lang="en-GB" dirty="0" err="1"/>
              <a:t>prepoznat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nova </a:t>
            </a:r>
            <a:r>
              <a:rPr lang="en-GB" dirty="0" err="1"/>
              <a:t>dimenzija</a:t>
            </a:r>
            <a:r>
              <a:rPr lang="en-GB" dirty="0"/>
              <a:t> </a:t>
            </a:r>
            <a:r>
              <a:rPr lang="en-GB" dirty="0" err="1"/>
              <a:t>ratovanja</a:t>
            </a:r>
            <a:r>
              <a:rPr lang="en-GB" dirty="0"/>
              <a:t>. </a:t>
            </a:r>
          </a:p>
          <a:p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se </a:t>
            </a:r>
            <a:r>
              <a:rPr lang="en-GB" dirty="0" err="1"/>
              <a:t>tradicionalne</a:t>
            </a:r>
            <a:r>
              <a:rPr lang="en-GB" dirty="0"/>
              <a:t> </a:t>
            </a:r>
            <a:r>
              <a:rPr lang="en-GB" dirty="0" err="1"/>
              <a:t>domene</a:t>
            </a:r>
            <a:r>
              <a:rPr lang="en-GB" dirty="0"/>
              <a:t> </a:t>
            </a:r>
            <a:r>
              <a:rPr lang="en-GB" dirty="0" err="1"/>
              <a:t>kopno</a:t>
            </a:r>
            <a:r>
              <a:rPr lang="en-GB" dirty="0"/>
              <a:t>, more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zrak</a:t>
            </a:r>
            <a:r>
              <a:rPr lang="en-GB" dirty="0"/>
              <a:t> </a:t>
            </a:r>
            <a:r>
              <a:rPr lang="en-GB" dirty="0" err="1"/>
              <a:t>integrirale</a:t>
            </a:r>
            <a:r>
              <a:rPr lang="en-GB" dirty="0"/>
              <a:t> u </a:t>
            </a:r>
            <a:r>
              <a:rPr lang="en-GB" dirty="0" err="1"/>
              <a:t>jedinstvene</a:t>
            </a:r>
            <a:r>
              <a:rPr lang="en-GB" dirty="0"/>
              <a:t> </a:t>
            </a:r>
            <a:r>
              <a:rPr lang="en-GB" dirty="0" err="1"/>
              <a:t>operacije</a:t>
            </a:r>
            <a:r>
              <a:rPr lang="en-GB" dirty="0"/>
              <a:t>, </a:t>
            </a:r>
            <a:r>
              <a:rPr lang="en-GB" dirty="0" err="1"/>
              <a:t>svemir</a:t>
            </a:r>
            <a:r>
              <a:rPr lang="en-GB" dirty="0"/>
              <a:t> se </a:t>
            </a:r>
            <a:r>
              <a:rPr lang="en-GB" dirty="0" err="1"/>
              <a:t>nametnuo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dodatno</a:t>
            </a:r>
            <a:r>
              <a:rPr lang="en-GB" dirty="0"/>
              <a:t> „</a:t>
            </a:r>
            <a:r>
              <a:rPr lang="en-GB" dirty="0" err="1"/>
              <a:t>bojno</a:t>
            </a:r>
            <a:r>
              <a:rPr lang="en-GB" dirty="0"/>
              <a:t> polje“ </a:t>
            </a:r>
            <a:r>
              <a:rPr lang="en-GB" dirty="0" err="1"/>
              <a:t>modernih</a:t>
            </a:r>
            <a:r>
              <a:rPr lang="en-GB" dirty="0"/>
              <a:t> </a:t>
            </a:r>
            <a:r>
              <a:rPr lang="en-GB" dirty="0" err="1"/>
              <a:t>sukoba</a:t>
            </a:r>
            <a:r>
              <a:rPr lang="en-GB" dirty="0"/>
              <a:t>,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potvrđuje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činjenica</a:t>
            </a:r>
            <a:r>
              <a:rPr lang="en-GB" dirty="0"/>
              <a:t> da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Europska</a:t>
            </a:r>
            <a:r>
              <a:rPr lang="en-GB" dirty="0"/>
              <a:t> </a:t>
            </a:r>
            <a:r>
              <a:rPr lang="en-GB" dirty="0" err="1"/>
              <a:t>unija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NATO </a:t>
            </a:r>
            <a:r>
              <a:rPr lang="en-GB" dirty="0" err="1"/>
              <a:t>svemir</a:t>
            </a:r>
            <a:r>
              <a:rPr lang="en-GB" dirty="0"/>
              <a:t> </a:t>
            </a:r>
            <a:r>
              <a:rPr lang="en-GB" dirty="0" err="1"/>
              <a:t>formalno</a:t>
            </a:r>
            <a:r>
              <a:rPr lang="en-GB" dirty="0"/>
              <a:t> </a:t>
            </a:r>
            <a:r>
              <a:rPr lang="en-GB" dirty="0" err="1"/>
              <a:t>proglasili</a:t>
            </a:r>
            <a:r>
              <a:rPr lang="en-GB" dirty="0"/>
              <a:t> </a:t>
            </a:r>
            <a:r>
              <a:rPr lang="en-GB" dirty="0" err="1"/>
              <a:t>operativnom</a:t>
            </a:r>
            <a:r>
              <a:rPr lang="en-GB" dirty="0"/>
              <a:t> </a:t>
            </a:r>
            <a:r>
              <a:rPr lang="en-GB" dirty="0" err="1"/>
              <a:t>domenom</a:t>
            </a:r>
            <a:r>
              <a:rPr lang="en-GB"/>
              <a:t>. </a:t>
            </a:r>
          </a:p>
          <a:p>
            <a:r>
              <a:rPr lang="en-GB"/>
              <a:t>Nagli</a:t>
            </a:r>
            <a:r>
              <a:rPr lang="en-GB" dirty="0"/>
              <a:t> </a:t>
            </a:r>
            <a:r>
              <a:rPr lang="en-GB" dirty="0" err="1"/>
              <a:t>rast</a:t>
            </a:r>
            <a:r>
              <a:rPr lang="en-GB" dirty="0"/>
              <a:t> </a:t>
            </a:r>
            <a:r>
              <a:rPr lang="en-GB" dirty="0" err="1"/>
              <a:t>broja</a:t>
            </a:r>
            <a:r>
              <a:rPr lang="en-GB" dirty="0"/>
              <a:t> </a:t>
            </a:r>
            <a:r>
              <a:rPr lang="en-GB" dirty="0" err="1"/>
              <a:t>satelita</a:t>
            </a:r>
            <a:r>
              <a:rPr lang="en-GB" dirty="0"/>
              <a:t> </a:t>
            </a:r>
            <a:r>
              <a:rPr lang="en-GB" dirty="0" err="1"/>
              <a:t>pokazuje</a:t>
            </a:r>
            <a:r>
              <a:rPr lang="en-GB" dirty="0"/>
              <a:t> da </a:t>
            </a:r>
            <a:r>
              <a:rPr lang="en-GB" dirty="0" err="1"/>
              <a:t>orbitalna</a:t>
            </a:r>
            <a:r>
              <a:rPr lang="en-GB" dirty="0"/>
              <a:t> </a:t>
            </a:r>
            <a:r>
              <a:rPr lang="en-GB" dirty="0" err="1"/>
              <a:t>infrastruktura</a:t>
            </a:r>
            <a:r>
              <a:rPr lang="en-GB" dirty="0"/>
              <a:t> </a:t>
            </a:r>
            <a:r>
              <a:rPr lang="en-GB" dirty="0" err="1"/>
              <a:t>postaje</a:t>
            </a:r>
            <a:r>
              <a:rPr lang="en-GB" dirty="0"/>
              <a:t> </a:t>
            </a:r>
            <a:r>
              <a:rPr lang="en-GB" dirty="0" err="1"/>
              <a:t>glavna</a:t>
            </a:r>
            <a:r>
              <a:rPr lang="en-GB" dirty="0"/>
              <a:t> </a:t>
            </a:r>
            <a:r>
              <a:rPr lang="en-GB" dirty="0" err="1"/>
              <a:t>domena</a:t>
            </a:r>
            <a:r>
              <a:rPr lang="en-GB" dirty="0"/>
              <a:t> za </a:t>
            </a:r>
            <a:r>
              <a:rPr lang="en-GB" dirty="0" err="1"/>
              <a:t>vođenje</a:t>
            </a:r>
            <a:r>
              <a:rPr lang="en-GB" dirty="0"/>
              <a:t> rata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upravljanje</a:t>
            </a:r>
            <a:r>
              <a:rPr lang="en-GB" dirty="0"/>
              <a:t> </a:t>
            </a:r>
            <a:r>
              <a:rPr lang="en-GB" dirty="0" err="1"/>
              <a:t>krizama</a:t>
            </a:r>
            <a:r>
              <a:rPr lang="en-GB" dirty="0"/>
              <a:t> (</a:t>
            </a:r>
            <a:r>
              <a:rPr lang="en-GB" dirty="0" err="1"/>
              <a:t>manje</a:t>
            </a:r>
            <a:r>
              <a:rPr lang="en-GB" dirty="0"/>
              <a:t> od </a:t>
            </a:r>
            <a:r>
              <a:rPr lang="en-GB" dirty="0" err="1"/>
              <a:t>tisuću</a:t>
            </a:r>
            <a:r>
              <a:rPr lang="en-GB" dirty="0"/>
              <a:t> </a:t>
            </a:r>
            <a:r>
              <a:rPr lang="en-GB" dirty="0" err="1"/>
              <a:t>aktivnih</a:t>
            </a:r>
            <a:r>
              <a:rPr lang="en-GB" dirty="0"/>
              <a:t> </a:t>
            </a:r>
            <a:r>
              <a:rPr lang="en-GB" dirty="0" err="1"/>
              <a:t>letjelica</a:t>
            </a:r>
            <a:r>
              <a:rPr lang="en-GB" dirty="0"/>
              <a:t> do 2010. </a:t>
            </a:r>
            <a:r>
              <a:rPr lang="en-GB" dirty="0" err="1"/>
              <a:t>godine</a:t>
            </a:r>
            <a:r>
              <a:rPr lang="en-GB" dirty="0"/>
              <a:t>,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procjene</a:t>
            </a:r>
            <a:r>
              <a:rPr lang="en-GB" dirty="0"/>
              <a:t> da bi </a:t>
            </a:r>
            <a:r>
              <a:rPr lang="en-GB" dirty="0" err="1"/>
              <a:t>ih</a:t>
            </a:r>
            <a:r>
              <a:rPr lang="en-GB" dirty="0"/>
              <a:t> do 2030. </a:t>
            </a:r>
            <a:r>
              <a:rPr lang="en-GB" dirty="0" err="1"/>
              <a:t>moglo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preko</a:t>
            </a:r>
            <a:r>
              <a:rPr lang="en-GB" dirty="0"/>
              <a:t> 60.000) (Council of the European Union, 2025).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52705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8B91-2C38-4DE0-0C76-5E7A3299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429E9-E447-E833-1042-58AEB9A0E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rast</a:t>
            </a:r>
            <a:r>
              <a:rPr lang="en-GB" dirty="0"/>
              <a:t> </a:t>
            </a:r>
            <a:r>
              <a:rPr lang="en-GB" dirty="0" err="1"/>
              <a:t>svemirske</a:t>
            </a:r>
            <a:r>
              <a:rPr lang="en-GB" dirty="0"/>
              <a:t> </a:t>
            </a:r>
            <a:r>
              <a:rPr lang="en-GB" dirty="0" err="1"/>
              <a:t>industrije</a:t>
            </a:r>
            <a:r>
              <a:rPr lang="en-GB" dirty="0"/>
              <a:t> </a:t>
            </a:r>
            <a:r>
              <a:rPr lang="en-GB" dirty="0" err="1"/>
              <a:t>javljaju</a:t>
            </a:r>
            <a:r>
              <a:rPr lang="en-GB" dirty="0"/>
              <a:t> se </a:t>
            </a:r>
            <a:r>
              <a:rPr lang="en-GB" dirty="0" err="1"/>
              <a:t>i</a:t>
            </a:r>
            <a:r>
              <a:rPr lang="en-GB" dirty="0"/>
              <a:t> tri </a:t>
            </a:r>
            <a:r>
              <a:rPr lang="en-GB" dirty="0" err="1"/>
              <a:t>glavna</a:t>
            </a:r>
            <a:r>
              <a:rPr lang="en-GB" dirty="0"/>
              <a:t> </a:t>
            </a:r>
            <a:r>
              <a:rPr lang="en-GB" dirty="0" err="1"/>
              <a:t>izazova</a:t>
            </a:r>
            <a:r>
              <a:rPr lang="en-GB" dirty="0"/>
              <a:t>: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upravljanje</a:t>
            </a:r>
            <a:r>
              <a:rPr lang="en-GB" dirty="0"/>
              <a:t> </a:t>
            </a:r>
            <a:r>
              <a:rPr lang="en-GB" dirty="0" err="1"/>
              <a:t>svemirskim</a:t>
            </a:r>
            <a:r>
              <a:rPr lang="en-GB" dirty="0"/>
              <a:t> </a:t>
            </a:r>
            <a:r>
              <a:rPr lang="en-GB" dirty="0" err="1"/>
              <a:t>prometom</a:t>
            </a:r>
            <a:r>
              <a:rPr lang="en-GB" dirty="0"/>
              <a:t>, </a:t>
            </a:r>
          </a:p>
          <a:p>
            <a:r>
              <a:rPr lang="en-GB" dirty="0" err="1"/>
              <a:t>nakupljanje</a:t>
            </a:r>
            <a:r>
              <a:rPr lang="en-GB" dirty="0"/>
              <a:t> </a:t>
            </a:r>
            <a:r>
              <a:rPr lang="en-GB" dirty="0" err="1"/>
              <a:t>svemirskog</a:t>
            </a:r>
            <a:r>
              <a:rPr lang="en-GB" dirty="0"/>
              <a:t> </a:t>
            </a:r>
            <a:r>
              <a:rPr lang="en-GB" dirty="0" err="1"/>
              <a:t>otpada</a:t>
            </a:r>
            <a:r>
              <a:rPr lang="en-GB" dirty="0"/>
              <a:t> </a:t>
            </a:r>
          </a:p>
          <a:p>
            <a:r>
              <a:rPr lang="en-GB" dirty="0" err="1"/>
              <a:t>geopolitičke</a:t>
            </a:r>
            <a:r>
              <a:rPr lang="en-GB" dirty="0"/>
              <a:t> </a:t>
            </a:r>
            <a:r>
              <a:rPr lang="en-GB" dirty="0" err="1"/>
              <a:t>napetosti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ograničiti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orbitama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zajedničkim</a:t>
            </a:r>
            <a:r>
              <a:rPr lang="en-GB" dirty="0"/>
              <a:t> </a:t>
            </a:r>
            <a:r>
              <a:rPr lang="en-GB" dirty="0" err="1"/>
              <a:t>resursima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dalje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44617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02093-89BA-D71E-45F1-5955F459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Definiranje pojmova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42FFC-D99A-A696-6437-40B678B4B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665"/>
            <a:ext cx="10515600" cy="4716298"/>
          </a:xfrm>
        </p:spPr>
        <p:txBody>
          <a:bodyPr>
            <a:normAutofit/>
          </a:bodyPr>
          <a:lstStyle/>
          <a:p>
            <a:r>
              <a:rPr lang="en-GB" dirty="0" err="1"/>
              <a:t>Zemlju</a:t>
            </a:r>
            <a:r>
              <a:rPr lang="en-GB" dirty="0"/>
              <a:t> (geo)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Svemir</a:t>
            </a:r>
            <a:r>
              <a:rPr lang="en-GB" dirty="0"/>
              <a:t> (</a:t>
            </a:r>
            <a:r>
              <a:rPr lang="en-GB" dirty="0" err="1"/>
              <a:t>astro</a:t>
            </a:r>
            <a:r>
              <a:rPr lang="en-GB" dirty="0"/>
              <a:t>) </a:t>
            </a:r>
            <a:r>
              <a:rPr lang="en-GB" dirty="0" err="1"/>
              <a:t>važno</a:t>
            </a:r>
            <a:r>
              <a:rPr lang="en-GB" dirty="0"/>
              <a:t> je </a:t>
            </a:r>
            <a:r>
              <a:rPr lang="en-GB" dirty="0" err="1"/>
              <a:t>promatrati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neodvojiva</a:t>
            </a:r>
            <a:r>
              <a:rPr lang="en-GB" dirty="0"/>
              <a:t> </a:t>
            </a:r>
            <a:r>
              <a:rPr lang="en-GB" dirty="0" err="1"/>
              <a:t>koncepta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time </a:t>
            </a:r>
            <a:r>
              <a:rPr lang="en-GB" dirty="0" err="1"/>
              <a:t>izbjeći</a:t>
            </a:r>
            <a:r>
              <a:rPr lang="en-GB" dirty="0"/>
              <a:t> </a:t>
            </a:r>
            <a:r>
              <a:rPr lang="en-GB" dirty="0" err="1"/>
              <a:t>konfuziju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navodi</a:t>
            </a:r>
            <a:r>
              <a:rPr lang="en-GB" dirty="0"/>
              <a:t> Dolman (2002), a to je da </a:t>
            </a:r>
            <a:r>
              <a:rPr lang="en-GB" i="1" dirty="0" err="1"/>
              <a:t>astropolitičko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veze</a:t>
            </a:r>
            <a:r>
              <a:rPr lang="en-GB" dirty="0"/>
              <a:t> </a:t>
            </a:r>
            <a:r>
              <a:rPr lang="en-GB" dirty="0" err="1"/>
              <a:t>isključivo</a:t>
            </a:r>
            <a:r>
              <a:rPr lang="en-GB" dirty="0"/>
              <a:t> s </a:t>
            </a:r>
            <a:r>
              <a:rPr lang="en-GB" dirty="0" err="1"/>
              <a:t>događanjima</a:t>
            </a:r>
            <a:r>
              <a:rPr lang="en-GB" dirty="0"/>
              <a:t> u </a:t>
            </a:r>
            <a:r>
              <a:rPr lang="en-GB" dirty="0" err="1"/>
              <a:t>svemiru</a:t>
            </a:r>
            <a:endParaRPr lang="en-GB" dirty="0"/>
          </a:p>
          <a:p>
            <a:r>
              <a:rPr lang="en-GB" dirty="0"/>
              <a:t>Ta </a:t>
            </a:r>
            <a:r>
              <a:rPr lang="en-GB" dirty="0" err="1"/>
              <a:t>perspektiva</a:t>
            </a:r>
            <a:r>
              <a:rPr lang="en-GB" dirty="0"/>
              <a:t> “</a:t>
            </a:r>
            <a:r>
              <a:rPr lang="en-GB" dirty="0" err="1"/>
              <a:t>moguća</a:t>
            </a:r>
            <a:r>
              <a:rPr lang="en-GB" dirty="0"/>
              <a:t>“ je </a:t>
            </a:r>
            <a:r>
              <a:rPr lang="en-GB" dirty="0" err="1"/>
              <a:t>prvenstveno</a:t>
            </a:r>
            <a:r>
              <a:rPr lang="en-GB" dirty="0"/>
              <a:t> u </a:t>
            </a:r>
            <a:r>
              <a:rPr lang="en-GB" dirty="0" err="1"/>
              <a:t>geopolitici</a:t>
            </a:r>
            <a:r>
              <a:rPr lang="en-GB" dirty="0"/>
              <a:t>, </a:t>
            </a:r>
            <a:r>
              <a:rPr lang="en-GB" dirty="0" err="1"/>
              <a:t>zbog</a:t>
            </a:r>
            <a:r>
              <a:rPr lang="en-GB" dirty="0"/>
              <a:t> toga – ASTRO(GEO)POLITIKA =</a:t>
            </a:r>
          </a:p>
          <a:p>
            <a:r>
              <a:rPr lang="en-GB" dirty="0" err="1"/>
              <a:t>djelovanja</a:t>
            </a:r>
            <a:r>
              <a:rPr lang="en-GB" dirty="0"/>
              <a:t> u </a:t>
            </a:r>
            <a:r>
              <a:rPr lang="en-GB" dirty="0" err="1"/>
              <a:t>Svemiru</a:t>
            </a:r>
            <a:r>
              <a:rPr lang="en-GB" dirty="0"/>
              <a:t> </a:t>
            </a:r>
            <a:r>
              <a:rPr lang="en-GB" dirty="0" err="1"/>
              <a:t>neraskidivo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povezana</a:t>
            </a:r>
            <a:r>
              <a:rPr lang="en-GB" dirty="0"/>
              <a:t> s </a:t>
            </a:r>
            <a:r>
              <a:rPr lang="en-GB" dirty="0" err="1"/>
              <a:t>akcijama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Zemlji</a:t>
            </a:r>
            <a:r>
              <a:rPr lang="en-GB" dirty="0"/>
              <a:t> </a:t>
            </a:r>
            <a:r>
              <a:rPr lang="en-GB" dirty="0" err="1"/>
              <a:t>gdje</a:t>
            </a:r>
            <a:r>
              <a:rPr lang="en-GB" dirty="0"/>
              <a:t> se </a:t>
            </a:r>
            <a:r>
              <a:rPr lang="en-GB" dirty="0" err="1"/>
              <a:t>donose</a:t>
            </a:r>
            <a:r>
              <a:rPr lang="en-GB" dirty="0"/>
              <a:t> </a:t>
            </a:r>
            <a:r>
              <a:rPr lang="en-GB" dirty="0" err="1"/>
              <a:t>odluke</a:t>
            </a:r>
            <a:r>
              <a:rPr lang="en-GB" dirty="0"/>
              <a:t>, </a:t>
            </a:r>
            <a:r>
              <a:rPr lang="en-GB" dirty="0" err="1"/>
              <a:t>lansiraju</a:t>
            </a:r>
            <a:r>
              <a:rPr lang="en-GB" dirty="0"/>
              <a:t> </a:t>
            </a:r>
            <a:r>
              <a:rPr lang="en-GB" dirty="0" err="1"/>
              <a:t>letjelice</a:t>
            </a:r>
            <a:r>
              <a:rPr lang="en-GB" dirty="0"/>
              <a:t> </a:t>
            </a:r>
            <a:r>
              <a:rPr lang="en-GB" dirty="0" err="1"/>
              <a:t>upravlja</a:t>
            </a:r>
            <a:r>
              <a:rPr lang="en-GB" dirty="0"/>
              <a:t> </a:t>
            </a:r>
            <a:r>
              <a:rPr lang="en-GB" dirty="0" err="1"/>
              <a:t>satelitima</a:t>
            </a:r>
            <a:r>
              <a:rPr lang="en-GB" dirty="0"/>
              <a:t> </a:t>
            </a:r>
            <a:r>
              <a:rPr lang="en-GB" dirty="0" err="1"/>
              <a:t>itd</a:t>
            </a:r>
            <a:r>
              <a:rPr lang="en-GB" dirty="0"/>
              <a:t>. </a:t>
            </a:r>
          </a:p>
          <a:p>
            <a:r>
              <a:rPr lang="en-GB" dirty="0" err="1"/>
              <a:t>pravila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zakoni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postoje</a:t>
            </a:r>
            <a:r>
              <a:rPr lang="en-GB" dirty="0"/>
              <a:t> </a:t>
            </a:r>
            <a:r>
              <a:rPr lang="en-GB" dirty="0" err="1"/>
              <a:t>već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Zemlji</a:t>
            </a:r>
            <a:r>
              <a:rPr lang="en-GB" dirty="0"/>
              <a:t> </a:t>
            </a:r>
            <a:r>
              <a:rPr lang="en-GB" dirty="0" err="1"/>
              <a:t>prilagođavaju</a:t>
            </a:r>
            <a:r>
              <a:rPr lang="en-GB" dirty="0"/>
              <a:t> se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definiraju</a:t>
            </a:r>
            <a:r>
              <a:rPr lang="en-GB" dirty="0"/>
              <a:t> </a:t>
            </a:r>
            <a:r>
              <a:rPr lang="en-GB" dirty="0" err="1"/>
              <a:t>iznova</a:t>
            </a:r>
            <a:r>
              <a:rPr lang="en-GB" dirty="0"/>
              <a:t> u </a:t>
            </a:r>
            <a:r>
              <a:rPr lang="en-GB" dirty="0" err="1"/>
              <a:t>svemiru</a:t>
            </a:r>
            <a:r>
              <a:rPr lang="en-GB" dirty="0"/>
              <a:t> - </a:t>
            </a:r>
            <a:r>
              <a:rPr lang="en-GB" dirty="0" err="1"/>
              <a:t>zbog</a:t>
            </a:r>
            <a:r>
              <a:rPr lang="en-GB" dirty="0"/>
              <a:t> toga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mogući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 </a:t>
            </a:r>
          </a:p>
          <a:p>
            <a:pPr marL="0" indent="0">
              <a:buNone/>
            </a:pPr>
            <a:r>
              <a:rPr lang="en-GB" dirty="0"/>
              <a:t>(1) „</a:t>
            </a:r>
            <a:r>
              <a:rPr lang="en-GB" dirty="0" err="1"/>
              <a:t>teritorijalizacija</a:t>
            </a:r>
            <a:r>
              <a:rPr lang="en-GB" dirty="0"/>
              <a:t>“ </a:t>
            </a:r>
            <a:r>
              <a:rPr lang="en-GB" dirty="0" err="1"/>
              <a:t>svemira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(2) Astro(geo)</a:t>
            </a:r>
            <a:r>
              <a:rPr lang="en-GB" dirty="0" err="1"/>
              <a:t>politika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pojmovi</a:t>
            </a:r>
            <a:r>
              <a:rPr lang="en-GB" dirty="0"/>
              <a:t> 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709270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2850</Words>
  <Application>Microsoft Macintosh PowerPoint</Application>
  <PresentationFormat>Widescreen</PresentationFormat>
  <Paragraphs>166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ff2</vt:lpstr>
      <vt:lpstr>ff5</vt:lpstr>
      <vt:lpstr>Arial</vt:lpstr>
      <vt:lpstr>Calibri</vt:lpstr>
      <vt:lpstr>Calibri Light</vt:lpstr>
      <vt:lpstr>Office Theme</vt:lpstr>
      <vt:lpstr>ASTRO(GEO)POLITIKA  </vt:lpstr>
      <vt:lpstr>“There’s much we don’t know about outer space, but a theoretical approach should begin with what we know about air and naval power.”  Urcosta, 2020.</vt:lpstr>
      <vt:lpstr>Sadržaj </vt:lpstr>
      <vt:lpstr>“HARD FACTS”</vt:lpstr>
      <vt:lpstr>2024.</vt:lpstr>
      <vt:lpstr>PowerPoint Presentation</vt:lpstr>
      <vt:lpstr>PowerPoint Presentation</vt:lpstr>
      <vt:lpstr>PowerPoint Presentation</vt:lpstr>
      <vt:lpstr>Definiranje pojmova </vt:lpstr>
      <vt:lpstr>Teritorijalizacija Svemira </vt:lpstr>
      <vt:lpstr>Astro(geo)politika </vt:lpstr>
      <vt:lpstr>PowerPoint Presentation</vt:lpstr>
      <vt:lpstr>PowerPoint Presentation</vt:lpstr>
      <vt:lpstr>Novi prostori borbe za (pre)moć</vt:lpstr>
      <vt:lpstr>Četiri regije Svemira (Dolman, 2002)</vt:lpstr>
      <vt:lpstr>Četiri regije Svemira (Dolman, 2002:60)</vt:lpstr>
      <vt:lpstr>Četiri regije Svemira (Dolman, 2002:60)</vt:lpstr>
      <vt:lpstr>Četiri regije Svemira (Dolman, 2002:60)</vt:lpstr>
      <vt:lpstr>Četiri regije Svemira (Dolman, 2002:60)</vt:lpstr>
      <vt:lpstr>PowerPoint Presentation</vt:lpstr>
      <vt:lpstr>Mackinder u Svemiru </vt:lpstr>
      <vt:lpstr>MacKinder u Svemiru</vt:lpstr>
      <vt:lpstr>Mahan u Svemiru </vt:lpstr>
      <vt:lpstr>Mahan u Svemiru = Hohmann</vt:lpstr>
      <vt:lpstr>Geostacionarni pojas kao ključna strateška točka </vt:lpstr>
      <vt:lpstr>Deklaracija iz Bogote </vt:lpstr>
      <vt:lpstr>PowerPoint Presentation</vt:lpstr>
      <vt:lpstr>Zajednička baština/dobrobit čovječanstva ?</vt:lpstr>
      <vt:lpstr>Realpolitik Svemira </vt:lpstr>
      <vt:lpstr>PowerPoint Presentation</vt:lpstr>
      <vt:lpstr>PowerPoint Presentation</vt:lpstr>
      <vt:lpstr>PowerPoint Presentation</vt:lpstr>
      <vt:lpstr>Pravni okvir?</vt:lpstr>
      <vt:lpstr>Koncept Militariziranog Svemira </vt:lpstr>
      <vt:lpstr>Koncept Proširenog Svemira</vt:lpstr>
      <vt:lpstr>Zaključak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ASTRO(GEO)POLITIKA </dc:title>
  <dc:creator>Marta Zorko</dc:creator>
  <cp:lastModifiedBy>Marta Zorko</cp:lastModifiedBy>
  <cp:revision>77</cp:revision>
  <dcterms:created xsi:type="dcterms:W3CDTF">2024-04-11T07:02:41Z</dcterms:created>
  <dcterms:modified xsi:type="dcterms:W3CDTF">2025-12-03T10:02:53Z</dcterms:modified>
</cp:coreProperties>
</file>