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eg"/>
  <Override PartName="/ppt/media/image3.jpg" ContentType="image/jpeg"/>
  <Override PartName="/ppt/media/image4.jpg" ContentType="image/jpeg"/>
  <Override PartName="/ppt/media/image6.jpg" ContentType="image/jpeg"/>
  <Override PartName="/ppt/notesSlides/notesSlide2.xml" ContentType="application/vnd.openxmlformats-officedocument.presentationml.notesSlide+xml"/>
  <Override PartName="/ppt/media/image22.jpg" ContentType="image/jpeg"/>
  <Override PartName="/ppt/media/image26.jpg" ContentType="image/jpeg"/>
  <Override PartName="/ppt/media/image2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2" r:id="rId4"/>
    <p:sldId id="286" r:id="rId5"/>
    <p:sldId id="287" r:id="rId6"/>
    <p:sldId id="258" r:id="rId7"/>
    <p:sldId id="262" r:id="rId8"/>
    <p:sldId id="290" r:id="rId9"/>
    <p:sldId id="265" r:id="rId10"/>
    <p:sldId id="289" r:id="rId11"/>
    <p:sldId id="273" r:id="rId12"/>
    <p:sldId id="288" r:id="rId13"/>
    <p:sldId id="266" r:id="rId14"/>
    <p:sldId id="297" r:id="rId15"/>
    <p:sldId id="274" r:id="rId16"/>
    <p:sldId id="291" r:id="rId17"/>
    <p:sldId id="267" r:id="rId18"/>
    <p:sldId id="268" r:id="rId19"/>
    <p:sldId id="292" r:id="rId20"/>
    <p:sldId id="275" r:id="rId21"/>
    <p:sldId id="293" r:id="rId22"/>
    <p:sldId id="269" r:id="rId23"/>
    <p:sldId id="294" r:id="rId24"/>
    <p:sldId id="276" r:id="rId25"/>
    <p:sldId id="295" r:id="rId26"/>
    <p:sldId id="283" r:id="rId27"/>
    <p:sldId id="284" r:id="rId28"/>
    <p:sldId id="296" r:id="rId29"/>
    <p:sldId id="270" r:id="rId30"/>
    <p:sldId id="277" r:id="rId31"/>
    <p:sldId id="279" r:id="rId32"/>
    <p:sldId id="281" r:id="rId33"/>
    <p:sldId id="285" r:id="rId34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5332" autoAdjust="0"/>
  </p:normalViewPr>
  <p:slideViewPr>
    <p:cSldViewPr>
      <p:cViewPr>
        <p:scale>
          <a:sx n="96" d="100"/>
          <a:sy n="96" d="100"/>
        </p:scale>
        <p:origin x="420" y="-28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14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0CEB8-DBCB-4D6A-9B5C-A475CC01DCC9}" type="datetimeFigureOut">
              <a:rPr lang="hr-HR" smtClean="0"/>
              <a:t>2.4.2024.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E83AF-0386-4EBB-ADA2-9740409A87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995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E83AF-0386-4EBB-ADA2-9740409A875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79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E83AF-0386-4EBB-ADA2-9740409A8755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580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1">
                <a:solidFill>
                  <a:srgbClr val="EEEEE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1">
                <a:solidFill>
                  <a:srgbClr val="EEEEE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1">
                <a:solidFill>
                  <a:srgbClr val="EEEEE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32653" y="110109"/>
            <a:ext cx="227837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1">
                <a:solidFill>
                  <a:srgbClr val="EEEEE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2359" y="1497330"/>
            <a:ext cx="8479281" cy="1306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9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1" y="36318"/>
            <a:ext cx="396240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hr-HR" sz="2800" b="1" i="0" spc="300" noProof="0" dirty="0" smtClean="0">
                <a:solidFill>
                  <a:schemeClr val="bg1"/>
                </a:solidFill>
                <a:latin typeface="Comic Sans MS" panose="030F0702030302020204" pitchFamily="66" charset="0"/>
                <a:cs typeface="Arial Narrow"/>
              </a:rPr>
              <a:t>Američki </a:t>
            </a:r>
            <a:r>
              <a:rPr lang="hr-HR" sz="2800" b="1" i="0" spc="280" noProof="0" dirty="0" smtClean="0">
                <a:solidFill>
                  <a:schemeClr val="bg1"/>
                </a:solidFill>
                <a:latin typeface="Comic Sans MS" panose="030F0702030302020204" pitchFamily="66" charset="0"/>
                <a:cs typeface="Arial Narrow"/>
              </a:rPr>
              <a:t>formalizam i čikaška sociološka škola</a:t>
            </a:r>
            <a:endParaRPr lang="hr-HR" sz="2800" b="1" noProof="0" dirty="0">
              <a:solidFill>
                <a:schemeClr val="bg1"/>
              </a:solidFill>
              <a:latin typeface="Comic Sans MS" panose="030F0702030302020204" pitchFamily="66" charset="0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" y="3333750"/>
            <a:ext cx="3352800" cy="1895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Odsjek </a:t>
            </a:r>
            <a:r>
              <a:rPr sz="1600" b="1" spc="110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za</a:t>
            </a:r>
            <a:r>
              <a:rPr sz="1600" b="1" spc="11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1600" b="1" spc="55" dirty="0" err="1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sociologiju</a:t>
            </a:r>
            <a:r>
              <a:rPr lang="en-US" sz="1600" b="1" spc="55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sz="1600" b="1" spc="55" dirty="0" err="1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Fakulteta</a:t>
            </a:r>
            <a:r>
              <a:rPr sz="1600" b="1" spc="-15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1600" b="1" spc="80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Hrvatskih</a:t>
            </a:r>
            <a:r>
              <a:rPr sz="1600" b="1" spc="8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1600" b="1" spc="75" dirty="0" err="1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studija</a:t>
            </a:r>
            <a:endParaRPr lang="en-US" sz="1600" b="1" spc="75" dirty="0" smtClean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80" dirty="0" err="1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Sustavna</a:t>
            </a:r>
            <a:r>
              <a:rPr sz="1600" b="1" spc="8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1600" b="1" spc="60" dirty="0" err="1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sociologija</a:t>
            </a:r>
            <a:r>
              <a:rPr lang="en-US" sz="1600" b="1" spc="6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sz="1600" b="1" spc="35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1</a:t>
            </a:r>
            <a:endParaRPr sz="1600" b="1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  <a:cs typeface="Arial"/>
            </a:endParaRPr>
          </a:p>
          <a:p>
            <a:pPr marL="12700" marR="918844">
              <a:lnSpc>
                <a:spcPct val="100000"/>
              </a:lnSpc>
            </a:pPr>
            <a:r>
              <a:rPr sz="1600" b="1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Ivan</a:t>
            </a:r>
            <a:r>
              <a:rPr sz="1600" b="1" spc="-8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1600" b="1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Perkov</a:t>
            </a:r>
            <a:endParaRPr lang="hr-HR" sz="1600" b="1" dirty="0" smtClean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  <a:cs typeface="Arial"/>
            </a:endParaRPr>
          </a:p>
          <a:p>
            <a:pPr marL="12700" marR="918844">
              <a:lnSpc>
                <a:spcPct val="100000"/>
              </a:lnSpc>
            </a:pPr>
            <a:r>
              <a:rPr lang="hr-HR" sz="1600" b="1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Renato Matić</a:t>
            </a:r>
            <a:endParaRPr lang="en-US" sz="1600" b="1" dirty="0" smtClean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  <a:cs typeface="Arial"/>
            </a:endParaRPr>
          </a:p>
          <a:p>
            <a:pPr marL="12700" marR="918844">
              <a:lnSpc>
                <a:spcPct val="100000"/>
              </a:lnSpc>
            </a:pPr>
            <a:endParaRPr lang="en-US" sz="1400" b="1" i="1" dirty="0">
              <a:solidFill>
                <a:srgbClr val="D9D9D9"/>
              </a:solidFill>
              <a:latin typeface="Arial"/>
              <a:cs typeface="Arial"/>
            </a:endParaRPr>
          </a:p>
          <a:p>
            <a:pPr marL="12700" marR="918844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5" name="AutoShape 2" descr="Pitirim Sorokin quotes: wise famous quotes, sayings and quot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755136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9780" y="133350"/>
            <a:ext cx="448942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4380" marR="5080" indent="-742315">
              <a:lnSpc>
                <a:spcPct val="100000"/>
              </a:lnSpc>
              <a:spcBef>
                <a:spcPts val="100"/>
              </a:spcBef>
            </a:pPr>
            <a:r>
              <a:rPr lang="hr-HR" sz="2800" spc="-50" noProof="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Albion</a:t>
            </a:r>
            <a:r>
              <a:rPr lang="hr-HR" sz="2800" spc="-50" noProof="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-70" noProof="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Woodbury</a:t>
            </a:r>
            <a:r>
              <a:rPr lang="hr-HR" sz="2800" spc="-70" noProof="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25" noProof="0" dirty="0" err="1" smtClean="0">
                <a:solidFill>
                  <a:srgbClr val="970000"/>
                </a:solidFill>
                <a:latin typeface="Comic Sans MS" panose="030F0702030302020204" pitchFamily="66" charset="0"/>
              </a:rPr>
              <a:t>Small</a:t>
            </a:r>
            <a:r>
              <a:rPr lang="hr-HR" sz="2800" spc="25" noProof="0" dirty="0" smtClean="0">
                <a:solidFill>
                  <a:srgbClr val="970000"/>
                </a:solidFill>
                <a:latin typeface="Comic Sans MS" panose="030F0702030302020204" pitchFamily="66" charset="0"/>
              </a:rPr>
              <a:t>  </a:t>
            </a:r>
            <a:r>
              <a:rPr lang="hr-HR" sz="2800" i="1" spc="-100" noProof="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(1854.-1926.)</a:t>
            </a:r>
            <a:endParaRPr lang="hr-HR" sz="2800" i="1" spc="-100" noProof="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0538" y="1147127"/>
            <a:ext cx="4255135" cy="19524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2349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dirty="0" smtClean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“</a:t>
            </a:r>
            <a:r>
              <a:rPr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Opća </a:t>
            </a:r>
            <a:r>
              <a:rPr spc="-5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sociologija” 1905.; društveni proces </a:t>
            </a:r>
            <a:r>
              <a:rPr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(</a:t>
            </a:r>
            <a:r>
              <a:rPr i="1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sukob  i suradnja</a:t>
            </a:r>
            <a:r>
              <a:rPr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) </a:t>
            </a:r>
            <a:r>
              <a:rPr dirty="0" err="1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spc="-60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dirty="0" err="1" smtClean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interesi</a:t>
            </a:r>
            <a:endParaRPr lang="hr-HR" dirty="0" smtClean="0">
              <a:solidFill>
                <a:srgbClr val="D9D9D9"/>
              </a:solidFill>
              <a:latin typeface="Comic Sans MS" panose="030F0702030302020204" pitchFamily="66" charset="0"/>
              <a:cs typeface="Arial"/>
            </a:endParaRPr>
          </a:p>
          <a:p>
            <a:pPr marL="329565" marR="2349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dirty="0">
              <a:solidFill>
                <a:srgbClr val="D9D9D9"/>
              </a:solidFill>
              <a:latin typeface="Comic Sans MS" panose="030F0702030302020204" pitchFamily="66" charset="0"/>
              <a:cs typeface="Arial"/>
            </a:endParaRPr>
          </a:p>
          <a:p>
            <a:pPr marL="329565" marR="2349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dirty="0">
              <a:latin typeface="Comic Sans MS" panose="030F0702030302020204" pitchFamily="66" charset="0"/>
              <a:cs typeface="Arial"/>
            </a:endParaRPr>
          </a:p>
          <a:p>
            <a:pPr marL="329565" marR="508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“Bez </a:t>
            </a:r>
            <a:r>
              <a:rPr spc="-5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ikakvog sukoba došlo bi do raspada društva,  </a:t>
            </a:r>
            <a:r>
              <a:rPr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isto kao i </a:t>
            </a:r>
            <a:r>
              <a:rPr spc="-5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bez ikakve</a:t>
            </a:r>
            <a:r>
              <a:rPr spc="-90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suradnje</a:t>
            </a:r>
            <a:r>
              <a:rPr spc="-5" dirty="0" smtClean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”</a:t>
            </a:r>
            <a:endParaRPr dirty="0">
              <a:latin typeface="Comic Sans MS" panose="030F0702030302020204" pitchFamily="66" charset="0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181350"/>
            <a:ext cx="2431491" cy="16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1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37" y="1657350"/>
            <a:ext cx="4419600" cy="2708434"/>
          </a:xfrm>
        </p:spPr>
        <p:txBody>
          <a:bodyPr/>
          <a:lstStyle/>
          <a:p>
            <a:r>
              <a:rPr lang="hr-HR" noProof="0" dirty="0" smtClean="0">
                <a:latin typeface="Comic Sans MS" panose="030F0702030302020204" pitchFamily="66" charset="0"/>
              </a:rPr>
              <a:t>“</a:t>
            </a:r>
            <a:r>
              <a:rPr lang="hr-HR" sz="1800" noProof="0" dirty="0" smtClean="0">
                <a:latin typeface="Comic Sans MS" panose="030F0702030302020204" pitchFamily="66" charset="0"/>
              </a:rPr>
              <a:t>Ljudi djeluju prema svojim interesima”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noProof="0" dirty="0" smtClean="0">
                <a:latin typeface="Comic Sans MS" panose="030F0702030302020204" pitchFamily="66" charset="0"/>
              </a:rPr>
              <a:t>6 skupina interesa: </a:t>
            </a:r>
          </a:p>
          <a:p>
            <a:r>
              <a:rPr lang="hr-HR" sz="1800" dirty="0">
                <a:latin typeface="Comic Sans MS" panose="030F0702030302020204" pitchFamily="66" charset="0"/>
              </a:rPr>
              <a:t>	</a:t>
            </a:r>
            <a:r>
              <a:rPr lang="hr-HR" sz="1800" dirty="0" smtClean="0">
                <a:latin typeface="Comic Sans MS" panose="030F0702030302020204" pitchFamily="66" charset="0"/>
              </a:rPr>
              <a:t>- </a:t>
            </a:r>
            <a:r>
              <a:rPr lang="hr-HR" sz="1800" noProof="0" dirty="0" smtClean="0">
                <a:latin typeface="Comic Sans MS" panose="030F0702030302020204" pitchFamily="66" charset="0"/>
              </a:rPr>
              <a:t>interes za održavanje života,  </a:t>
            </a:r>
          </a:p>
          <a:p>
            <a:r>
              <a:rPr lang="hr-HR" sz="1800" noProof="0" dirty="0" smtClean="0">
                <a:latin typeface="Comic Sans MS" panose="030F0702030302020204" pitchFamily="66" charset="0"/>
              </a:rPr>
              <a:t>	- zdravstveni interes, </a:t>
            </a:r>
          </a:p>
          <a:p>
            <a:r>
              <a:rPr lang="hr-HR" sz="1800" noProof="0" dirty="0" smtClean="0">
                <a:latin typeface="Comic Sans MS" panose="030F0702030302020204" pitchFamily="66" charset="0"/>
              </a:rPr>
              <a:t>	- interes za društvo, </a:t>
            </a:r>
          </a:p>
          <a:p>
            <a:r>
              <a:rPr lang="hr-HR" sz="1800" noProof="0" dirty="0" smtClean="0">
                <a:latin typeface="Comic Sans MS" panose="030F0702030302020204" pitchFamily="66" charset="0"/>
              </a:rPr>
              <a:t>	- interes za znanje, </a:t>
            </a:r>
          </a:p>
          <a:p>
            <a:r>
              <a:rPr lang="hr-HR" sz="1800" noProof="0" dirty="0" smtClean="0">
                <a:latin typeface="Comic Sans MS" panose="030F0702030302020204" pitchFamily="66" charset="0"/>
              </a:rPr>
              <a:t>	- interes za ljepotu </a:t>
            </a:r>
          </a:p>
          <a:p>
            <a:r>
              <a:rPr lang="hr-HR" sz="1800" dirty="0" smtClean="0">
                <a:latin typeface="Comic Sans MS" panose="030F0702030302020204" pitchFamily="66" charset="0"/>
              </a:rPr>
              <a:t>	- interes za p</a:t>
            </a:r>
            <a:r>
              <a:rPr lang="hr-HR" sz="1800" noProof="0" dirty="0" smtClean="0">
                <a:latin typeface="Comic Sans MS" panose="030F0702030302020204" pitchFamily="66" charset="0"/>
              </a:rPr>
              <a:t>ravednost odn.  moralni interes</a:t>
            </a:r>
          </a:p>
          <a:p>
            <a:endParaRPr lang="hr-HR" noProof="0" dirty="0">
              <a:latin typeface="Comic Sans MS" panose="030F0702030302020204" pitchFamily="66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5334000" y="-12123"/>
            <a:ext cx="3755136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395547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4380" marR="5080" indent="-742315">
              <a:lnSpc>
                <a:spcPct val="100000"/>
              </a:lnSpc>
              <a:spcBef>
                <a:spcPts val="100"/>
              </a:spcBef>
            </a:pPr>
            <a:r>
              <a:rPr lang="hr-HR" sz="2800" spc="-50" noProof="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Albion</a:t>
            </a:r>
            <a:r>
              <a:rPr lang="hr-HR" sz="2800" spc="-50" noProof="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-70" noProof="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Woodbury</a:t>
            </a:r>
            <a:r>
              <a:rPr lang="hr-HR" sz="2800" spc="-70" noProof="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25" noProof="0" dirty="0" err="1" smtClean="0">
                <a:solidFill>
                  <a:srgbClr val="970000"/>
                </a:solidFill>
                <a:latin typeface="Comic Sans MS" panose="030F0702030302020204" pitchFamily="66" charset="0"/>
              </a:rPr>
              <a:t>Small</a:t>
            </a:r>
            <a:r>
              <a:rPr lang="hr-HR" sz="2800" spc="25" noProof="0" dirty="0" smtClean="0">
                <a:solidFill>
                  <a:srgbClr val="970000"/>
                </a:solidFill>
                <a:latin typeface="Comic Sans MS" panose="030F0702030302020204" pitchFamily="66" charset="0"/>
              </a:rPr>
              <a:t>  </a:t>
            </a:r>
            <a:r>
              <a:rPr lang="hr-HR" sz="2800" i="1" spc="-100" noProof="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(1854.-1926.)</a:t>
            </a:r>
            <a:endParaRPr lang="hr-HR" sz="2800" i="1" spc="-100" noProof="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8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37" y="1657350"/>
            <a:ext cx="4419600" cy="2215991"/>
          </a:xfrm>
        </p:spPr>
        <p:txBody>
          <a:bodyPr/>
          <a:lstStyle/>
          <a:p>
            <a:r>
              <a:rPr lang="hr-HR" noProof="0" dirty="0" smtClean="0">
                <a:latin typeface="Comic Sans MS" panose="030F0702030302020204" pitchFamily="66" charset="0"/>
              </a:rPr>
              <a:t>“</a:t>
            </a:r>
            <a:r>
              <a:rPr lang="hr-HR" sz="1800" noProof="0" dirty="0" smtClean="0">
                <a:latin typeface="Comic Sans MS" panose="030F0702030302020204" pitchFamily="66" charset="0"/>
              </a:rPr>
              <a:t>svaki interes teži potpunom zadovoljenju (stalni sukob interesa)</a:t>
            </a:r>
          </a:p>
          <a:p>
            <a:endParaRPr lang="hr-HR" sz="1800" noProof="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noProof="0" dirty="0" smtClean="0">
                <a:latin typeface="Comic Sans MS" panose="030F0702030302020204" pitchFamily="66" charset="0"/>
              </a:rPr>
              <a:t>društveni proces = </a:t>
            </a:r>
          </a:p>
          <a:p>
            <a:r>
              <a:rPr lang="hr-HR" sz="1800" dirty="0">
                <a:latin typeface="Comic Sans MS" panose="030F0702030302020204" pitchFamily="66" charset="0"/>
              </a:rPr>
              <a:t>	</a:t>
            </a:r>
            <a:r>
              <a:rPr lang="hr-HR" sz="1800" dirty="0" smtClean="0">
                <a:latin typeface="Comic Sans MS" panose="030F0702030302020204" pitchFamily="66" charset="0"/>
              </a:rPr>
              <a:t>- </a:t>
            </a:r>
            <a:r>
              <a:rPr lang="hr-HR" sz="1800" i="1" noProof="0" dirty="0" smtClean="0">
                <a:latin typeface="Comic Sans MS" panose="030F0702030302020204" pitchFamily="66" charset="0"/>
              </a:rPr>
              <a:t>niz reakcija pojedinaca jednih na druge ovisno o tome je li se njihovi interesi slažu ili sukobljavaju</a:t>
            </a:r>
          </a:p>
          <a:p>
            <a:endParaRPr lang="hr-HR" sz="1800" noProof="0" dirty="0">
              <a:latin typeface="Comic Sans MS" panose="030F0702030302020204" pitchFamily="66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5334000" y="-12123"/>
            <a:ext cx="3755136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395547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4380" marR="5080" indent="-742315">
              <a:lnSpc>
                <a:spcPct val="100000"/>
              </a:lnSpc>
              <a:spcBef>
                <a:spcPts val="100"/>
              </a:spcBef>
            </a:pPr>
            <a:r>
              <a:rPr lang="hr-HR" sz="2800" spc="-50" noProof="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Albion</a:t>
            </a:r>
            <a:r>
              <a:rPr lang="hr-HR" sz="2800" spc="-50" noProof="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-70" noProof="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Woodbury</a:t>
            </a:r>
            <a:r>
              <a:rPr lang="hr-HR" sz="2800" spc="-70" noProof="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25" noProof="0" dirty="0" err="1" smtClean="0">
                <a:solidFill>
                  <a:srgbClr val="970000"/>
                </a:solidFill>
                <a:latin typeface="Comic Sans MS" panose="030F0702030302020204" pitchFamily="66" charset="0"/>
              </a:rPr>
              <a:t>Small</a:t>
            </a:r>
            <a:r>
              <a:rPr lang="hr-HR" sz="2800" spc="25" noProof="0" dirty="0" smtClean="0">
                <a:solidFill>
                  <a:srgbClr val="970000"/>
                </a:solidFill>
                <a:latin typeface="Comic Sans MS" panose="030F0702030302020204" pitchFamily="66" charset="0"/>
              </a:rPr>
              <a:t>  </a:t>
            </a:r>
            <a:r>
              <a:rPr lang="hr-HR" sz="2800" i="1" spc="-100" noProof="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(1854.-1926.)</a:t>
            </a:r>
            <a:endParaRPr lang="hr-HR" sz="2800" i="1" spc="-100" noProof="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5912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0" y="209550"/>
            <a:ext cx="376961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475" marR="5080" indent="-232410" algn="ctr">
              <a:lnSpc>
                <a:spcPct val="100000"/>
              </a:lnSpc>
              <a:spcBef>
                <a:spcPts val="100"/>
              </a:spcBef>
            </a:pPr>
            <a:r>
              <a:rPr lang="hr-HR" sz="2800" spc="-160" noProof="0" dirty="0" smtClean="0">
                <a:latin typeface="Comic Sans MS" panose="030F0702030302020204" pitchFamily="66" charset="0"/>
              </a:rPr>
              <a:t>Robert </a:t>
            </a:r>
            <a:r>
              <a:rPr lang="hr-HR" sz="2800" spc="-125" noProof="0" dirty="0" err="1" smtClean="0">
                <a:latin typeface="Comic Sans MS" panose="030F0702030302020204" pitchFamily="66" charset="0"/>
              </a:rPr>
              <a:t>Ezra</a:t>
            </a:r>
            <a:r>
              <a:rPr lang="hr-HR" sz="2800" spc="-125" noProof="0" dirty="0" smtClean="0">
                <a:latin typeface="Comic Sans MS" panose="030F0702030302020204" pitchFamily="66" charset="0"/>
              </a:rPr>
              <a:t> </a:t>
            </a:r>
            <a:r>
              <a:rPr lang="hr-HR" sz="2800" spc="5" noProof="0" dirty="0" smtClean="0">
                <a:solidFill>
                  <a:srgbClr val="970000"/>
                </a:solidFill>
                <a:latin typeface="Comic Sans MS" panose="030F0702030302020204" pitchFamily="66" charset="0"/>
              </a:rPr>
              <a:t>Park  </a:t>
            </a:r>
            <a:r>
              <a:rPr lang="hr-HR" sz="2800" i="1" spc="-110" noProof="0" dirty="0" smtClean="0">
                <a:latin typeface="Comic Sans MS" panose="030F0702030302020204" pitchFamily="66" charset="0"/>
              </a:rPr>
              <a:t>(1864.-1944.)</a:t>
            </a:r>
            <a:endParaRPr lang="hr-HR" sz="2800" i="1" spc="-110" noProof="0" dirty="0">
              <a:latin typeface="Comic Sans MS" panose="030F0702030302020204" pitchFamily="66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6200" y="1352550"/>
            <a:ext cx="4953000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5"/>
              </a:spcBef>
              <a:buChar char="-"/>
              <a:tabLst>
                <a:tab pos="329565" algn="l"/>
                <a:tab pos="330200" algn="l"/>
              </a:tabLst>
            </a:pPr>
            <a:r>
              <a:rPr lang="hr-HR" sz="1600" b="1" spc="-5" dirty="0" smtClean="0">
                <a:solidFill>
                  <a:srgbClr val="EEEEEE"/>
                </a:solidFill>
                <a:latin typeface="Arial"/>
                <a:cs typeface="Arial"/>
              </a:rPr>
              <a:t>predstavnik </a:t>
            </a:r>
            <a:r>
              <a:rPr lang="hr-HR" sz="1600" b="1" dirty="0" smtClean="0">
                <a:solidFill>
                  <a:srgbClr val="EEEEEE"/>
                </a:solidFill>
                <a:latin typeface="Arial"/>
                <a:cs typeface="Arial"/>
              </a:rPr>
              <a:t>čikaške</a:t>
            </a:r>
            <a:r>
              <a:rPr lang="hr-HR" sz="1600" b="1" spc="-75" dirty="0" smtClean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lang="hr-HR" sz="1600" b="1" spc="-5" dirty="0" smtClean="0">
                <a:solidFill>
                  <a:srgbClr val="EEEEEE"/>
                </a:solidFill>
                <a:latin typeface="Arial"/>
                <a:cs typeface="Arial"/>
              </a:rPr>
              <a:t>škole</a:t>
            </a:r>
          </a:p>
          <a:p>
            <a:pPr marL="329565" indent="-317500">
              <a:lnSpc>
                <a:spcPct val="100000"/>
              </a:lnSpc>
              <a:spcBef>
                <a:spcPts val="105"/>
              </a:spcBef>
              <a:buChar char="-"/>
              <a:tabLst>
                <a:tab pos="329565" algn="l"/>
                <a:tab pos="330200" algn="l"/>
              </a:tabLst>
            </a:pPr>
            <a:endParaRPr lang="hr-HR" sz="1600" b="1" dirty="0" smtClean="0">
              <a:latin typeface="Arial"/>
              <a:cs typeface="Arial"/>
            </a:endParaRPr>
          </a:p>
          <a:p>
            <a:pPr marL="329565" marR="10795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1600" b="1" spc="-5" dirty="0" smtClean="0">
                <a:solidFill>
                  <a:srgbClr val="EEEEEE"/>
                </a:solidFill>
                <a:latin typeface="Arial"/>
                <a:cs typeface="Arial"/>
              </a:rPr>
              <a:t>velik</a:t>
            </a:r>
            <a:r>
              <a:rPr lang="en-US" sz="1600" b="1" spc="-5" dirty="0" smtClean="0">
                <a:solidFill>
                  <a:srgbClr val="EEEEEE"/>
                </a:solidFill>
                <a:latin typeface="Arial"/>
                <a:cs typeface="Arial"/>
              </a:rPr>
              <a:t>a</a:t>
            </a:r>
            <a:r>
              <a:rPr lang="hr-HR" sz="1600" b="1" spc="-5" dirty="0" smtClean="0">
                <a:solidFill>
                  <a:srgbClr val="EEEEEE"/>
                </a:solidFill>
                <a:latin typeface="Arial"/>
                <a:cs typeface="Arial"/>
              </a:rPr>
              <a:t> ulogu </a:t>
            </a:r>
            <a:r>
              <a:rPr lang="hr-HR" sz="1600" b="1" dirty="0" smtClean="0">
                <a:solidFill>
                  <a:srgbClr val="EEEEEE"/>
                </a:solidFill>
                <a:latin typeface="Arial"/>
                <a:cs typeface="Arial"/>
              </a:rPr>
              <a:t>u </a:t>
            </a:r>
            <a:r>
              <a:rPr lang="en-US" sz="1600" b="1" spc="-5" dirty="0" err="1" smtClean="0">
                <a:solidFill>
                  <a:srgbClr val="EEEEEE"/>
                </a:solidFill>
                <a:latin typeface="Arial"/>
                <a:cs typeface="Arial"/>
              </a:rPr>
              <a:t>transformaciji</a:t>
            </a:r>
            <a:r>
              <a:rPr lang="en-US" sz="1600" b="1" spc="-5" dirty="0" smtClean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lang="hr-HR" sz="1600" b="1" spc="-5" dirty="0" smtClean="0">
                <a:solidFill>
                  <a:srgbClr val="EEEEEE"/>
                </a:solidFill>
                <a:latin typeface="Arial"/>
                <a:cs typeface="Arial"/>
              </a:rPr>
              <a:t>američke sociologije  </a:t>
            </a:r>
          </a:p>
          <a:p>
            <a:pPr marL="12065" marR="107950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z="1600" b="1" spc="-5" dirty="0">
                <a:solidFill>
                  <a:srgbClr val="EEEEEE"/>
                </a:solidFill>
                <a:latin typeface="Arial"/>
                <a:cs typeface="Arial"/>
              </a:rPr>
              <a:t>	</a:t>
            </a:r>
            <a:r>
              <a:rPr lang="hr-HR" sz="1600" b="1" spc="-5" dirty="0" smtClean="0">
                <a:solidFill>
                  <a:srgbClr val="EEEEEE"/>
                </a:solidFill>
                <a:latin typeface="Arial"/>
                <a:cs typeface="Arial"/>
              </a:rPr>
              <a:t>		</a:t>
            </a:r>
            <a:r>
              <a:rPr lang="hr-HR" sz="1600" b="1" i="1" dirty="0" smtClean="0">
                <a:solidFill>
                  <a:srgbClr val="EEEEEE"/>
                </a:solidFill>
                <a:latin typeface="Arial"/>
                <a:cs typeface="Arial"/>
              </a:rPr>
              <a:t>sa spekulativne na empirijsku</a:t>
            </a:r>
            <a:r>
              <a:rPr lang="hr-HR" sz="1600" b="1" i="1" spc="-140" dirty="0" smtClean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lang="hr-HR" sz="1600" b="1" i="1" dirty="0" smtClean="0">
                <a:solidFill>
                  <a:srgbClr val="EEEEEE"/>
                </a:solidFill>
                <a:latin typeface="Arial"/>
                <a:cs typeface="Arial"/>
              </a:rPr>
              <a:t>metodu</a:t>
            </a:r>
          </a:p>
          <a:p>
            <a:pPr marL="329565" marR="10795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b="1" dirty="0">
              <a:solidFill>
                <a:srgbClr val="EEEEEE"/>
              </a:solidFill>
              <a:latin typeface="Arial"/>
              <a:cs typeface="Arial"/>
            </a:endParaRPr>
          </a:p>
          <a:p>
            <a:pPr marL="329565" marR="10795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1600" b="1" dirty="0">
                <a:solidFill>
                  <a:srgbClr val="EEEEEE"/>
                </a:solidFill>
                <a:latin typeface="Arial"/>
                <a:cs typeface="Arial"/>
              </a:rPr>
              <a:t>s</a:t>
            </a:r>
            <a:r>
              <a:rPr lang="hr-HR" sz="1600" b="1" dirty="0" smtClean="0">
                <a:solidFill>
                  <a:srgbClr val="EEEEEE"/>
                </a:solidFill>
                <a:latin typeface="Arial"/>
                <a:cs typeface="Arial"/>
              </a:rPr>
              <a:t>voju sociologiju razvija pod utjecajem Georga Simmela</a:t>
            </a:r>
            <a:endParaRPr lang="en-US" sz="1600" b="1" dirty="0" smtClean="0">
              <a:solidFill>
                <a:srgbClr val="EEEEEE"/>
              </a:solidFill>
              <a:latin typeface="Arial"/>
              <a:cs typeface="Arial"/>
            </a:endParaRPr>
          </a:p>
          <a:p>
            <a:pPr marL="329565" marR="10795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b="1" dirty="0" smtClean="0">
              <a:latin typeface="Arial"/>
              <a:cs typeface="Arial"/>
            </a:endParaRPr>
          </a:p>
          <a:p>
            <a:pPr marL="329565" marR="10795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5912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0" y="209550"/>
            <a:ext cx="376961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475" marR="5080" indent="-232410" algn="ctr">
              <a:lnSpc>
                <a:spcPct val="100000"/>
              </a:lnSpc>
              <a:spcBef>
                <a:spcPts val="100"/>
              </a:spcBef>
            </a:pPr>
            <a:r>
              <a:rPr lang="hr-HR" sz="2800" spc="-160" noProof="0" dirty="0" smtClean="0">
                <a:latin typeface="Comic Sans MS" panose="030F0702030302020204" pitchFamily="66" charset="0"/>
              </a:rPr>
              <a:t>Robert </a:t>
            </a:r>
            <a:r>
              <a:rPr lang="hr-HR" sz="2800" spc="-125" noProof="0" dirty="0" err="1" smtClean="0">
                <a:latin typeface="Comic Sans MS" panose="030F0702030302020204" pitchFamily="66" charset="0"/>
              </a:rPr>
              <a:t>Ezra</a:t>
            </a:r>
            <a:r>
              <a:rPr lang="hr-HR" sz="2800" spc="-125" noProof="0" dirty="0" smtClean="0">
                <a:latin typeface="Comic Sans MS" panose="030F0702030302020204" pitchFamily="66" charset="0"/>
              </a:rPr>
              <a:t> </a:t>
            </a:r>
            <a:r>
              <a:rPr lang="hr-HR" sz="2800" spc="5" noProof="0" dirty="0" smtClean="0">
                <a:solidFill>
                  <a:srgbClr val="970000"/>
                </a:solidFill>
                <a:latin typeface="Comic Sans MS" panose="030F0702030302020204" pitchFamily="66" charset="0"/>
              </a:rPr>
              <a:t>Park  </a:t>
            </a:r>
            <a:r>
              <a:rPr lang="hr-HR" sz="2800" i="1" spc="-110" noProof="0" dirty="0" smtClean="0">
                <a:latin typeface="Comic Sans MS" panose="030F0702030302020204" pitchFamily="66" charset="0"/>
              </a:rPr>
              <a:t>(1864.-1944.)</a:t>
            </a:r>
            <a:endParaRPr lang="hr-HR" sz="2800" i="1" spc="-110" noProof="0" dirty="0">
              <a:latin typeface="Comic Sans MS" panose="030F0702030302020204" pitchFamily="66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6200" y="1352550"/>
            <a:ext cx="495300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10795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b="1" dirty="0" smtClean="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1600" b="1" dirty="0" smtClean="0">
                <a:solidFill>
                  <a:srgbClr val="EEEEEE"/>
                </a:solidFill>
                <a:latin typeface="Arial"/>
                <a:cs typeface="Arial"/>
              </a:rPr>
              <a:t>interakcija</a:t>
            </a:r>
            <a:r>
              <a:rPr lang="hr-HR" sz="1600" b="1" spc="-50" dirty="0" smtClean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lang="hr-HR" sz="1600" b="1" dirty="0" smtClean="0">
                <a:solidFill>
                  <a:srgbClr val="EEEEEE"/>
                </a:solidFill>
                <a:latin typeface="Arial"/>
                <a:cs typeface="Arial"/>
              </a:rPr>
              <a:t>(komunikacija)</a:t>
            </a:r>
            <a:endParaRPr lang="hr-HR" sz="1600" b="1" dirty="0" smtClean="0">
              <a:latin typeface="Arial"/>
              <a:cs typeface="Arial"/>
            </a:endParaRPr>
          </a:p>
          <a:p>
            <a:pPr marL="329565" marR="508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1600" b="1" spc="-5" dirty="0" smtClean="0">
                <a:solidFill>
                  <a:srgbClr val="EEEEEE"/>
                </a:solidFill>
                <a:latin typeface="Arial"/>
                <a:cs typeface="Arial"/>
              </a:rPr>
              <a:t>komunikacija ima </a:t>
            </a:r>
            <a:r>
              <a:rPr lang="hr-HR" sz="1600" b="1" dirty="0" smtClean="0">
                <a:solidFill>
                  <a:srgbClr val="EEEEEE"/>
                </a:solidFill>
                <a:latin typeface="Arial"/>
                <a:cs typeface="Arial"/>
              </a:rPr>
              <a:t>3 </a:t>
            </a:r>
            <a:r>
              <a:rPr lang="hr-HR" sz="1600" b="1" spc="-5" dirty="0" smtClean="0">
                <a:solidFill>
                  <a:srgbClr val="EEEEEE"/>
                </a:solidFill>
                <a:latin typeface="Arial"/>
                <a:cs typeface="Arial"/>
              </a:rPr>
              <a:t>elementa: </a:t>
            </a:r>
          </a:p>
          <a:p>
            <a:pPr marL="786765" marR="5080" lvl="1" indent="-317500">
              <a:buChar char="-"/>
              <a:tabLst>
                <a:tab pos="329565" algn="l"/>
                <a:tab pos="330200" algn="l"/>
              </a:tabLst>
            </a:pPr>
            <a:r>
              <a:rPr lang="hr-HR" sz="1600" b="1" dirty="0" smtClean="0">
                <a:solidFill>
                  <a:srgbClr val="EEEEEE"/>
                </a:solidFill>
                <a:latin typeface="Arial"/>
                <a:cs typeface="Arial"/>
              </a:rPr>
              <a:t>izraz</a:t>
            </a:r>
          </a:p>
          <a:p>
            <a:pPr marL="786765" marR="5080" lvl="1" indent="-317500">
              <a:buChar char="-"/>
              <a:tabLst>
                <a:tab pos="329565" algn="l"/>
                <a:tab pos="330200" algn="l"/>
              </a:tabLst>
            </a:pPr>
            <a:r>
              <a:rPr lang="hr-HR" sz="1600" b="1" spc="-5" dirty="0" smtClean="0">
                <a:solidFill>
                  <a:srgbClr val="EEEEEE"/>
                </a:solidFill>
                <a:latin typeface="Arial"/>
                <a:cs typeface="Arial"/>
              </a:rPr>
              <a:t>tumačenje</a:t>
            </a:r>
            <a:r>
              <a:rPr lang="hr-HR" sz="1600" b="1" spc="-185" dirty="0" smtClean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endParaRPr lang="hr-HR" sz="1600" b="1" dirty="0" smtClean="0">
              <a:solidFill>
                <a:srgbClr val="EEEEEE"/>
              </a:solidFill>
              <a:latin typeface="Arial"/>
              <a:cs typeface="Arial"/>
            </a:endParaRPr>
          </a:p>
          <a:p>
            <a:pPr marL="786765" marR="5080" lvl="1" indent="-317500">
              <a:buChar char="-"/>
              <a:tabLst>
                <a:tab pos="329565" algn="l"/>
                <a:tab pos="330200" algn="l"/>
              </a:tabLst>
            </a:pPr>
            <a:r>
              <a:rPr lang="hr-HR" sz="1600" b="1" spc="-5" dirty="0" smtClean="0">
                <a:solidFill>
                  <a:srgbClr val="EEEEEE"/>
                </a:solidFill>
                <a:latin typeface="Arial"/>
                <a:cs typeface="Arial"/>
              </a:rPr>
              <a:t>Odgovor</a:t>
            </a:r>
            <a:endParaRPr lang="en-US" sz="1600" b="1" spc="-5" dirty="0" smtClean="0">
              <a:solidFill>
                <a:srgbClr val="EEEEEE"/>
              </a:solidFill>
              <a:latin typeface="Arial"/>
              <a:cs typeface="Arial"/>
            </a:endParaRPr>
          </a:p>
          <a:p>
            <a:pPr marL="786765" marR="5080" lvl="1" indent="-317500">
              <a:buChar char="-"/>
              <a:tabLst>
                <a:tab pos="329565" algn="l"/>
                <a:tab pos="330200" algn="l"/>
              </a:tabLst>
            </a:pPr>
            <a:endParaRPr lang="hr-HR" sz="1600" b="1" dirty="0" smtClean="0">
              <a:latin typeface="Arial"/>
              <a:cs typeface="Arial"/>
            </a:endParaRPr>
          </a:p>
          <a:p>
            <a:pPr marL="329565" marR="240665" indent="-317500">
              <a:lnSpc>
                <a:spcPct val="100000"/>
              </a:lnSpc>
              <a:buChar char="-"/>
              <a:tabLst>
                <a:tab pos="330200" algn="l"/>
              </a:tabLst>
            </a:pPr>
            <a:r>
              <a:rPr lang="hr-HR" sz="1600" b="1" spc="-5" dirty="0" smtClean="0">
                <a:solidFill>
                  <a:srgbClr val="EEEEEE"/>
                </a:solidFill>
                <a:latin typeface="Arial"/>
                <a:cs typeface="Arial"/>
              </a:rPr>
              <a:t>komunikacija </a:t>
            </a:r>
            <a:r>
              <a:rPr lang="hr-HR" sz="1600" b="1" dirty="0" smtClean="0">
                <a:solidFill>
                  <a:srgbClr val="EEEEEE"/>
                </a:solidFill>
                <a:latin typeface="Arial"/>
                <a:cs typeface="Arial"/>
              </a:rPr>
              <a:t>= </a:t>
            </a:r>
            <a:r>
              <a:rPr lang="hr-HR" sz="1600" b="1" spc="-5" dirty="0" smtClean="0">
                <a:solidFill>
                  <a:srgbClr val="EEEEEE"/>
                </a:solidFill>
                <a:latin typeface="Arial"/>
                <a:cs typeface="Arial"/>
              </a:rPr>
              <a:t>proces prenošenja (psihičkih  sadržaja); bez njega nema društva ni razvoja  ličnosti</a:t>
            </a:r>
            <a:endParaRPr lang="hr-HR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82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14350"/>
            <a:ext cx="4773040" cy="2400657"/>
          </a:xfrm>
        </p:spPr>
        <p:txBody>
          <a:bodyPr/>
          <a:lstStyle/>
          <a:p>
            <a:pPr marL="329565" marR="59690" indent="-317500" algn="just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1800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proučavao asimilaciju useljenika </a:t>
            </a:r>
            <a:r>
              <a:rPr lang="hr-HR" sz="1800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u </a:t>
            </a:r>
            <a:r>
              <a:rPr lang="hr-HR" sz="1800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Americi, kao  </a:t>
            </a:r>
            <a:r>
              <a:rPr lang="hr-HR" sz="1800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i </a:t>
            </a:r>
            <a:r>
              <a:rPr lang="hr-HR" sz="1800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život pojedinaca nastalih miješanjem raznih  </a:t>
            </a:r>
            <a:r>
              <a:rPr lang="hr-HR" sz="1800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rasa</a:t>
            </a:r>
          </a:p>
          <a:p>
            <a:pPr marL="329565" marR="5969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800" noProof="0" dirty="0" smtClean="0">
              <a:latin typeface="Comic Sans MS" panose="030F0702030302020204" pitchFamily="66" charset="0"/>
            </a:endParaRPr>
          </a:p>
          <a:p>
            <a:pPr marL="329565" marR="130810" indent="-317500" algn="just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1800" b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“</a:t>
            </a:r>
            <a:r>
              <a:rPr lang="hr-HR" sz="1800" b="1" i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marginalni </a:t>
            </a:r>
            <a:r>
              <a:rPr lang="hr-HR" sz="1800" b="1" i="1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čovjek</a:t>
            </a:r>
            <a:r>
              <a:rPr lang="hr-HR" sz="1800" b="1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” </a:t>
            </a:r>
            <a:r>
              <a:rPr lang="hr-HR" sz="1800" spc="-5" dirty="0">
                <a:solidFill>
                  <a:srgbClr val="EEEEEE"/>
                </a:solidFill>
                <a:latin typeface="Comic Sans MS" panose="030F0702030302020204" pitchFamily="66" charset="0"/>
              </a:rPr>
              <a:t>-</a:t>
            </a:r>
            <a:r>
              <a:rPr lang="hr-HR" sz="1800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 onaj koji izlazi iz jedne  </a:t>
            </a:r>
            <a:r>
              <a:rPr lang="hr-HR" sz="1800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kulture u drugu i </a:t>
            </a:r>
            <a:r>
              <a:rPr lang="hr-HR" sz="1800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predstavlja njihovu</a:t>
            </a:r>
            <a:r>
              <a:rPr lang="hr-HR" sz="1800" spc="-9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 </a:t>
            </a:r>
            <a:r>
              <a:rPr lang="hr-HR" sz="1800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poveznicu</a:t>
            </a:r>
          </a:p>
          <a:p>
            <a:pPr marL="329565" marR="13081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noProof="0" dirty="0" smtClean="0">
              <a:latin typeface="Comic Sans MS" panose="030F0702030302020204" pitchFamily="66" charset="0"/>
            </a:endParaRPr>
          </a:p>
          <a:p>
            <a:endParaRPr lang="hr-HR" noProof="0" dirty="0">
              <a:latin typeface="Comic Sans MS" panose="030F0702030302020204" pitchFamily="66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5484876" y="8660"/>
            <a:ext cx="365912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38550"/>
            <a:ext cx="1905000" cy="129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7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14350"/>
            <a:ext cx="4773040" cy="2954655"/>
          </a:xfrm>
        </p:spPr>
        <p:txBody>
          <a:bodyPr/>
          <a:lstStyle/>
          <a:p>
            <a:pPr marL="329565" marR="13081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noProof="0" dirty="0" smtClean="0">
              <a:latin typeface="Comic Sans MS" panose="030F0702030302020204" pitchFamily="66" charset="0"/>
            </a:endParaRPr>
          </a:p>
          <a:p>
            <a:pPr marL="329565" marR="19050" indent="-317500" algn="just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1800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sociologija </a:t>
            </a:r>
            <a:r>
              <a:rPr lang="hr-HR" sz="1800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kao </a:t>
            </a:r>
          </a:p>
          <a:p>
            <a:pPr marL="12065" marR="19050" algn="just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z="1800" spc="-5" dirty="0">
                <a:solidFill>
                  <a:srgbClr val="EEEEEE"/>
                </a:solidFill>
                <a:latin typeface="Comic Sans MS" panose="030F0702030302020204" pitchFamily="66" charset="0"/>
              </a:rPr>
              <a:t>	</a:t>
            </a:r>
            <a:r>
              <a:rPr lang="hr-HR" sz="1800" spc="-5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		</a:t>
            </a:r>
            <a:r>
              <a:rPr lang="hr-HR" sz="1800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znanost; </a:t>
            </a:r>
          </a:p>
          <a:p>
            <a:pPr marL="12065" marR="19050" algn="just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z="1800" b="1" i="1" dirty="0">
                <a:solidFill>
                  <a:srgbClr val="EEEEEE"/>
                </a:solidFill>
                <a:latin typeface="Comic Sans MS" panose="030F0702030302020204" pitchFamily="66" charset="0"/>
              </a:rPr>
              <a:t>o </a:t>
            </a:r>
            <a:r>
              <a:rPr lang="hr-HR" sz="1800" b="1" i="1" spc="-5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kolektivnom ponašanju,  </a:t>
            </a:r>
            <a:r>
              <a:rPr lang="hr-HR" sz="1800" b="1" i="1" dirty="0">
                <a:solidFill>
                  <a:srgbClr val="EEEEEE"/>
                </a:solidFill>
                <a:latin typeface="Comic Sans MS" panose="030F0702030302020204" pitchFamily="66" charset="0"/>
              </a:rPr>
              <a:t>koja je </a:t>
            </a:r>
            <a:r>
              <a:rPr lang="hr-HR" sz="1800" b="1" i="1" spc="-5" dirty="0">
                <a:solidFill>
                  <a:srgbClr val="EEEEEE"/>
                </a:solidFill>
                <a:latin typeface="Comic Sans MS" panose="030F0702030302020204" pitchFamily="66" charset="0"/>
              </a:rPr>
              <a:t>posljedica interakcije ili zajedničkih  impulsa više </a:t>
            </a:r>
            <a:r>
              <a:rPr lang="hr-HR" sz="1800" b="1" i="1" spc="-5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ljudi</a:t>
            </a:r>
          </a:p>
          <a:p>
            <a:pPr marL="12065" marR="19050" algn="just">
              <a:lnSpc>
                <a:spcPct val="100000"/>
              </a:lnSpc>
              <a:tabLst>
                <a:tab pos="329565" algn="l"/>
                <a:tab pos="330200" algn="l"/>
              </a:tabLst>
            </a:pPr>
            <a:endParaRPr lang="hr-HR" sz="1800" spc="-5" dirty="0">
              <a:solidFill>
                <a:srgbClr val="EEEEEE"/>
              </a:solidFill>
              <a:latin typeface="Comic Sans MS" panose="030F0702030302020204" pitchFamily="66" charset="0"/>
            </a:endParaRPr>
          </a:p>
          <a:p>
            <a:pPr marL="12065" marR="19050" algn="just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z="1800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			</a:t>
            </a:r>
            <a:r>
              <a:rPr lang="hr-HR" sz="1800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treba otkriti </a:t>
            </a:r>
            <a:r>
              <a:rPr lang="hr-HR" sz="1800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procese </a:t>
            </a:r>
            <a:r>
              <a:rPr lang="hr-HR" sz="1800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u </a:t>
            </a:r>
            <a:r>
              <a:rPr lang="hr-HR" sz="1800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tom  ponašanju, </a:t>
            </a:r>
            <a:r>
              <a:rPr lang="hr-HR" sz="1800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kao i </a:t>
            </a:r>
            <a:r>
              <a:rPr lang="hr-HR" sz="1800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zakone po kojima </a:t>
            </a:r>
            <a:r>
              <a:rPr lang="hr-HR" sz="1800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se </a:t>
            </a:r>
            <a:r>
              <a:rPr lang="hr-HR" sz="1800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ono  razvija</a:t>
            </a:r>
            <a:endParaRPr lang="hr-HR" sz="1800" noProof="0" dirty="0" smtClean="0">
              <a:latin typeface="Comic Sans MS" panose="030F0702030302020204" pitchFamily="66" charset="0"/>
            </a:endParaRPr>
          </a:p>
          <a:p>
            <a:endParaRPr lang="hr-HR" noProof="0" dirty="0">
              <a:latin typeface="Comic Sans MS" panose="030F0702030302020204" pitchFamily="66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5484876" y="8660"/>
            <a:ext cx="365912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38550"/>
            <a:ext cx="1905000" cy="129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40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" y="-19050"/>
            <a:ext cx="914400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66820" y="1307084"/>
            <a:ext cx="1174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999999"/>
                </a:solidFill>
                <a:latin typeface="Arial Narrow"/>
                <a:cs typeface="Arial Narrow"/>
              </a:rPr>
              <a:t>u</a:t>
            </a:r>
            <a:r>
              <a:rPr sz="2400" b="1" spc="80" dirty="0">
                <a:solidFill>
                  <a:srgbClr val="999999"/>
                </a:solidFill>
                <a:latin typeface="Arial Narrow"/>
                <a:cs typeface="Arial Narrow"/>
              </a:rPr>
              <a:t>t</a:t>
            </a:r>
            <a:r>
              <a:rPr sz="2400" b="1" spc="70" dirty="0">
                <a:solidFill>
                  <a:srgbClr val="999999"/>
                </a:solidFill>
                <a:latin typeface="Arial Narrow"/>
                <a:cs typeface="Arial Narrow"/>
              </a:rPr>
              <a:t>a</a:t>
            </a:r>
            <a:r>
              <a:rPr sz="2400" b="1" spc="65" dirty="0">
                <a:solidFill>
                  <a:srgbClr val="999999"/>
                </a:solidFill>
                <a:latin typeface="Arial Narrow"/>
                <a:cs typeface="Arial Narrow"/>
              </a:rPr>
              <a:t>kmica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23332" y="1383791"/>
            <a:ext cx="893444" cy="741045"/>
          </a:xfrm>
          <a:custGeom>
            <a:avLst/>
            <a:gdLst/>
            <a:ahLst/>
            <a:cxnLst/>
            <a:rect l="l" t="t" r="r" b="b"/>
            <a:pathLst>
              <a:path w="893445" h="741044">
                <a:moveTo>
                  <a:pt x="893063" y="555498"/>
                </a:moveTo>
                <a:lnTo>
                  <a:pt x="522731" y="555498"/>
                </a:lnTo>
                <a:lnTo>
                  <a:pt x="707897" y="740664"/>
                </a:lnTo>
                <a:lnTo>
                  <a:pt x="893063" y="555498"/>
                </a:lnTo>
                <a:close/>
              </a:path>
              <a:path w="893445" h="741044">
                <a:moveTo>
                  <a:pt x="476376" y="0"/>
                </a:moveTo>
                <a:lnTo>
                  <a:pt x="0" y="0"/>
                </a:lnTo>
                <a:lnTo>
                  <a:pt x="0" y="185166"/>
                </a:lnTo>
                <a:lnTo>
                  <a:pt x="476376" y="185166"/>
                </a:lnTo>
                <a:lnTo>
                  <a:pt x="520282" y="192250"/>
                </a:lnTo>
                <a:lnTo>
                  <a:pt x="558421" y="211972"/>
                </a:lnTo>
                <a:lnTo>
                  <a:pt x="588500" y="242032"/>
                </a:lnTo>
                <a:lnTo>
                  <a:pt x="608229" y="280133"/>
                </a:lnTo>
                <a:lnTo>
                  <a:pt x="615314" y="323977"/>
                </a:lnTo>
                <a:lnTo>
                  <a:pt x="615314" y="555498"/>
                </a:lnTo>
                <a:lnTo>
                  <a:pt x="800480" y="555498"/>
                </a:lnTo>
                <a:lnTo>
                  <a:pt x="800480" y="323977"/>
                </a:lnTo>
                <a:lnTo>
                  <a:pt x="796968" y="276098"/>
                </a:lnTo>
                <a:lnTo>
                  <a:pt x="786764" y="230402"/>
                </a:lnTo>
                <a:lnTo>
                  <a:pt x="770369" y="187389"/>
                </a:lnTo>
                <a:lnTo>
                  <a:pt x="748284" y="147561"/>
                </a:lnTo>
                <a:lnTo>
                  <a:pt x="721008" y="111418"/>
                </a:lnTo>
                <a:lnTo>
                  <a:pt x="689042" y="79460"/>
                </a:lnTo>
                <a:lnTo>
                  <a:pt x="652886" y="52190"/>
                </a:lnTo>
                <a:lnTo>
                  <a:pt x="613042" y="30108"/>
                </a:lnTo>
                <a:lnTo>
                  <a:pt x="570008" y="13715"/>
                </a:lnTo>
                <a:lnTo>
                  <a:pt x="524287" y="3512"/>
                </a:lnTo>
                <a:lnTo>
                  <a:pt x="476376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3332" y="1383791"/>
            <a:ext cx="893444" cy="741045"/>
          </a:xfrm>
          <a:custGeom>
            <a:avLst/>
            <a:gdLst/>
            <a:ahLst/>
            <a:cxnLst/>
            <a:rect l="l" t="t" r="r" b="b"/>
            <a:pathLst>
              <a:path w="893445" h="741044">
                <a:moveTo>
                  <a:pt x="0" y="0"/>
                </a:moveTo>
                <a:lnTo>
                  <a:pt x="476376" y="0"/>
                </a:lnTo>
                <a:lnTo>
                  <a:pt x="524287" y="3512"/>
                </a:lnTo>
                <a:lnTo>
                  <a:pt x="570008" y="13715"/>
                </a:lnTo>
                <a:lnTo>
                  <a:pt x="613042" y="30108"/>
                </a:lnTo>
                <a:lnTo>
                  <a:pt x="652886" y="52190"/>
                </a:lnTo>
                <a:lnTo>
                  <a:pt x="689042" y="79460"/>
                </a:lnTo>
                <a:lnTo>
                  <a:pt x="721008" y="111418"/>
                </a:lnTo>
                <a:lnTo>
                  <a:pt x="748284" y="147561"/>
                </a:lnTo>
                <a:lnTo>
                  <a:pt x="770369" y="187389"/>
                </a:lnTo>
                <a:lnTo>
                  <a:pt x="786764" y="230402"/>
                </a:lnTo>
                <a:lnTo>
                  <a:pt x="796968" y="276098"/>
                </a:lnTo>
                <a:lnTo>
                  <a:pt x="800480" y="323977"/>
                </a:lnTo>
                <a:lnTo>
                  <a:pt x="800480" y="555498"/>
                </a:lnTo>
                <a:lnTo>
                  <a:pt x="893063" y="555498"/>
                </a:lnTo>
                <a:lnTo>
                  <a:pt x="707897" y="740664"/>
                </a:lnTo>
                <a:lnTo>
                  <a:pt x="522731" y="555498"/>
                </a:lnTo>
                <a:lnTo>
                  <a:pt x="615314" y="555498"/>
                </a:lnTo>
                <a:lnTo>
                  <a:pt x="615314" y="323977"/>
                </a:lnTo>
                <a:lnTo>
                  <a:pt x="608229" y="280133"/>
                </a:lnTo>
                <a:lnTo>
                  <a:pt x="588500" y="242032"/>
                </a:lnTo>
                <a:lnTo>
                  <a:pt x="558421" y="211972"/>
                </a:lnTo>
                <a:lnTo>
                  <a:pt x="520282" y="192250"/>
                </a:lnTo>
                <a:lnTo>
                  <a:pt x="476376" y="185166"/>
                </a:lnTo>
                <a:lnTo>
                  <a:pt x="0" y="1851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66613" y="2398902"/>
            <a:ext cx="776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0" dirty="0">
                <a:solidFill>
                  <a:srgbClr val="CCCCCC"/>
                </a:solidFill>
                <a:latin typeface="Arial Narrow"/>
                <a:cs typeface="Arial Narrow"/>
              </a:rPr>
              <a:t>sukob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39567" y="1307591"/>
            <a:ext cx="741045" cy="893444"/>
          </a:xfrm>
          <a:custGeom>
            <a:avLst/>
            <a:gdLst/>
            <a:ahLst/>
            <a:cxnLst/>
            <a:rect l="l" t="t" r="r" b="b"/>
            <a:pathLst>
              <a:path w="741045" h="893444">
                <a:moveTo>
                  <a:pt x="555498" y="0"/>
                </a:moveTo>
                <a:lnTo>
                  <a:pt x="555498" y="92583"/>
                </a:lnTo>
                <a:lnTo>
                  <a:pt x="323976" y="92583"/>
                </a:lnTo>
                <a:lnTo>
                  <a:pt x="276098" y="96095"/>
                </a:lnTo>
                <a:lnTo>
                  <a:pt x="230402" y="106298"/>
                </a:lnTo>
                <a:lnTo>
                  <a:pt x="187389" y="122691"/>
                </a:lnTo>
                <a:lnTo>
                  <a:pt x="147561" y="144773"/>
                </a:lnTo>
                <a:lnTo>
                  <a:pt x="111418" y="172043"/>
                </a:lnTo>
                <a:lnTo>
                  <a:pt x="79460" y="204001"/>
                </a:lnTo>
                <a:lnTo>
                  <a:pt x="52190" y="240144"/>
                </a:lnTo>
                <a:lnTo>
                  <a:pt x="30108" y="279972"/>
                </a:lnTo>
                <a:lnTo>
                  <a:pt x="13715" y="322985"/>
                </a:lnTo>
                <a:lnTo>
                  <a:pt x="3512" y="368681"/>
                </a:lnTo>
                <a:lnTo>
                  <a:pt x="0" y="416560"/>
                </a:lnTo>
                <a:lnTo>
                  <a:pt x="0" y="893064"/>
                </a:lnTo>
                <a:lnTo>
                  <a:pt x="185165" y="893064"/>
                </a:lnTo>
                <a:lnTo>
                  <a:pt x="185165" y="416560"/>
                </a:lnTo>
                <a:lnTo>
                  <a:pt x="192250" y="372716"/>
                </a:lnTo>
                <a:lnTo>
                  <a:pt x="211972" y="334615"/>
                </a:lnTo>
                <a:lnTo>
                  <a:pt x="242032" y="304555"/>
                </a:lnTo>
                <a:lnTo>
                  <a:pt x="280133" y="284833"/>
                </a:lnTo>
                <a:lnTo>
                  <a:pt x="323976" y="277749"/>
                </a:lnTo>
                <a:lnTo>
                  <a:pt x="648081" y="277749"/>
                </a:lnTo>
                <a:lnTo>
                  <a:pt x="740664" y="185166"/>
                </a:lnTo>
                <a:lnTo>
                  <a:pt x="555498" y="0"/>
                </a:lnTo>
                <a:close/>
              </a:path>
              <a:path w="741045" h="893444">
                <a:moveTo>
                  <a:pt x="648081" y="277749"/>
                </a:moveTo>
                <a:lnTo>
                  <a:pt x="555498" y="277749"/>
                </a:lnTo>
                <a:lnTo>
                  <a:pt x="555498" y="370332"/>
                </a:lnTo>
                <a:lnTo>
                  <a:pt x="648081" y="27774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39567" y="1307591"/>
            <a:ext cx="741045" cy="893444"/>
          </a:xfrm>
          <a:custGeom>
            <a:avLst/>
            <a:gdLst/>
            <a:ahLst/>
            <a:cxnLst/>
            <a:rect l="l" t="t" r="r" b="b"/>
            <a:pathLst>
              <a:path w="741045" h="893444">
                <a:moveTo>
                  <a:pt x="0" y="893064"/>
                </a:moveTo>
                <a:lnTo>
                  <a:pt x="0" y="416560"/>
                </a:lnTo>
                <a:lnTo>
                  <a:pt x="3512" y="368681"/>
                </a:lnTo>
                <a:lnTo>
                  <a:pt x="13715" y="322985"/>
                </a:lnTo>
                <a:lnTo>
                  <a:pt x="30108" y="279972"/>
                </a:lnTo>
                <a:lnTo>
                  <a:pt x="52190" y="240144"/>
                </a:lnTo>
                <a:lnTo>
                  <a:pt x="79460" y="204001"/>
                </a:lnTo>
                <a:lnTo>
                  <a:pt x="111418" y="172043"/>
                </a:lnTo>
                <a:lnTo>
                  <a:pt x="147561" y="144773"/>
                </a:lnTo>
                <a:lnTo>
                  <a:pt x="187389" y="122691"/>
                </a:lnTo>
                <a:lnTo>
                  <a:pt x="230402" y="106298"/>
                </a:lnTo>
                <a:lnTo>
                  <a:pt x="276098" y="96095"/>
                </a:lnTo>
                <a:lnTo>
                  <a:pt x="323976" y="92583"/>
                </a:lnTo>
                <a:lnTo>
                  <a:pt x="555498" y="92583"/>
                </a:lnTo>
                <a:lnTo>
                  <a:pt x="555498" y="0"/>
                </a:lnTo>
                <a:lnTo>
                  <a:pt x="740664" y="185166"/>
                </a:lnTo>
                <a:lnTo>
                  <a:pt x="555498" y="370332"/>
                </a:lnTo>
                <a:lnTo>
                  <a:pt x="555498" y="277749"/>
                </a:lnTo>
                <a:lnTo>
                  <a:pt x="323976" y="277749"/>
                </a:lnTo>
                <a:lnTo>
                  <a:pt x="280133" y="284833"/>
                </a:lnTo>
                <a:lnTo>
                  <a:pt x="242032" y="304555"/>
                </a:lnTo>
                <a:lnTo>
                  <a:pt x="211972" y="334615"/>
                </a:lnTo>
                <a:lnTo>
                  <a:pt x="192250" y="372716"/>
                </a:lnTo>
                <a:lnTo>
                  <a:pt x="185165" y="416560"/>
                </a:lnTo>
                <a:lnTo>
                  <a:pt x="185165" y="893064"/>
                </a:lnTo>
                <a:lnTo>
                  <a:pt x="0" y="893064"/>
                </a:lnTo>
                <a:close/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9532" y="3025139"/>
            <a:ext cx="741045" cy="894715"/>
          </a:xfrm>
          <a:custGeom>
            <a:avLst/>
            <a:gdLst/>
            <a:ahLst/>
            <a:cxnLst/>
            <a:rect l="l" t="t" r="r" b="b"/>
            <a:pathLst>
              <a:path w="741045" h="894714">
                <a:moveTo>
                  <a:pt x="185165" y="524256"/>
                </a:moveTo>
                <a:lnTo>
                  <a:pt x="0" y="709422"/>
                </a:lnTo>
                <a:lnTo>
                  <a:pt x="185165" y="894588"/>
                </a:lnTo>
                <a:lnTo>
                  <a:pt x="185165" y="802005"/>
                </a:lnTo>
                <a:lnTo>
                  <a:pt x="416559" y="802005"/>
                </a:lnTo>
                <a:lnTo>
                  <a:pt x="464470" y="798492"/>
                </a:lnTo>
                <a:lnTo>
                  <a:pt x="510191" y="788288"/>
                </a:lnTo>
                <a:lnTo>
                  <a:pt x="553225" y="771893"/>
                </a:lnTo>
                <a:lnTo>
                  <a:pt x="593069" y="749808"/>
                </a:lnTo>
                <a:lnTo>
                  <a:pt x="629225" y="722532"/>
                </a:lnTo>
                <a:lnTo>
                  <a:pt x="661191" y="690566"/>
                </a:lnTo>
                <a:lnTo>
                  <a:pt x="688467" y="654410"/>
                </a:lnTo>
                <a:lnTo>
                  <a:pt x="709292" y="616839"/>
                </a:lnTo>
                <a:lnTo>
                  <a:pt x="185165" y="616839"/>
                </a:lnTo>
                <a:lnTo>
                  <a:pt x="185165" y="524256"/>
                </a:lnTo>
                <a:close/>
              </a:path>
              <a:path w="741045" h="894714">
                <a:moveTo>
                  <a:pt x="740663" y="0"/>
                </a:moveTo>
                <a:lnTo>
                  <a:pt x="555497" y="0"/>
                </a:lnTo>
                <a:lnTo>
                  <a:pt x="555497" y="477901"/>
                </a:lnTo>
                <a:lnTo>
                  <a:pt x="548412" y="521806"/>
                </a:lnTo>
                <a:lnTo>
                  <a:pt x="528683" y="559945"/>
                </a:lnTo>
                <a:lnTo>
                  <a:pt x="498604" y="590024"/>
                </a:lnTo>
                <a:lnTo>
                  <a:pt x="460465" y="609753"/>
                </a:lnTo>
                <a:lnTo>
                  <a:pt x="416559" y="616839"/>
                </a:lnTo>
                <a:lnTo>
                  <a:pt x="709292" y="616839"/>
                </a:lnTo>
                <a:lnTo>
                  <a:pt x="710552" y="614566"/>
                </a:lnTo>
                <a:lnTo>
                  <a:pt x="726947" y="571532"/>
                </a:lnTo>
                <a:lnTo>
                  <a:pt x="737151" y="525811"/>
                </a:lnTo>
                <a:lnTo>
                  <a:pt x="740663" y="477901"/>
                </a:lnTo>
                <a:lnTo>
                  <a:pt x="740663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9532" y="3025139"/>
            <a:ext cx="741045" cy="894715"/>
          </a:xfrm>
          <a:custGeom>
            <a:avLst/>
            <a:gdLst/>
            <a:ahLst/>
            <a:cxnLst/>
            <a:rect l="l" t="t" r="r" b="b"/>
            <a:pathLst>
              <a:path w="741045" h="894714">
                <a:moveTo>
                  <a:pt x="740663" y="0"/>
                </a:moveTo>
                <a:lnTo>
                  <a:pt x="740663" y="477901"/>
                </a:lnTo>
                <a:lnTo>
                  <a:pt x="737151" y="525811"/>
                </a:lnTo>
                <a:lnTo>
                  <a:pt x="726947" y="571532"/>
                </a:lnTo>
                <a:lnTo>
                  <a:pt x="710552" y="614566"/>
                </a:lnTo>
                <a:lnTo>
                  <a:pt x="688467" y="654410"/>
                </a:lnTo>
                <a:lnTo>
                  <a:pt x="661191" y="690566"/>
                </a:lnTo>
                <a:lnTo>
                  <a:pt x="629225" y="722532"/>
                </a:lnTo>
                <a:lnTo>
                  <a:pt x="593069" y="749808"/>
                </a:lnTo>
                <a:lnTo>
                  <a:pt x="553225" y="771893"/>
                </a:lnTo>
                <a:lnTo>
                  <a:pt x="510191" y="788288"/>
                </a:lnTo>
                <a:lnTo>
                  <a:pt x="464470" y="798492"/>
                </a:lnTo>
                <a:lnTo>
                  <a:pt x="416559" y="802005"/>
                </a:lnTo>
                <a:lnTo>
                  <a:pt x="185165" y="802005"/>
                </a:lnTo>
                <a:lnTo>
                  <a:pt x="185165" y="894588"/>
                </a:lnTo>
                <a:lnTo>
                  <a:pt x="0" y="709422"/>
                </a:lnTo>
                <a:lnTo>
                  <a:pt x="185165" y="524256"/>
                </a:lnTo>
                <a:lnTo>
                  <a:pt x="185165" y="616839"/>
                </a:lnTo>
                <a:lnTo>
                  <a:pt x="416559" y="616839"/>
                </a:lnTo>
                <a:lnTo>
                  <a:pt x="460465" y="609753"/>
                </a:lnTo>
                <a:lnTo>
                  <a:pt x="498604" y="590024"/>
                </a:lnTo>
                <a:lnTo>
                  <a:pt x="528683" y="559945"/>
                </a:lnTo>
                <a:lnTo>
                  <a:pt x="548412" y="521806"/>
                </a:lnTo>
                <a:lnTo>
                  <a:pt x="555497" y="477901"/>
                </a:lnTo>
                <a:lnTo>
                  <a:pt x="555497" y="0"/>
                </a:lnTo>
                <a:lnTo>
                  <a:pt x="740663" y="0"/>
                </a:lnTo>
                <a:close/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5648" y="3102355"/>
            <a:ext cx="812165" cy="741045"/>
          </a:xfrm>
          <a:custGeom>
            <a:avLst/>
            <a:gdLst/>
            <a:ahLst/>
            <a:cxnLst/>
            <a:rect l="l" t="t" r="r" b="b"/>
            <a:pathLst>
              <a:path w="812164" h="741045">
                <a:moveTo>
                  <a:pt x="185165" y="0"/>
                </a:moveTo>
                <a:lnTo>
                  <a:pt x="0" y="185038"/>
                </a:lnTo>
                <a:lnTo>
                  <a:pt x="92582" y="185038"/>
                </a:lnTo>
                <a:lnTo>
                  <a:pt x="92464" y="398652"/>
                </a:lnTo>
                <a:lnTo>
                  <a:pt x="95576" y="444956"/>
                </a:lnTo>
                <a:lnTo>
                  <a:pt x="104666" y="489486"/>
                </a:lnTo>
                <a:lnTo>
                  <a:pt x="119318" y="531711"/>
                </a:lnTo>
                <a:lnTo>
                  <a:pt x="139126" y="571222"/>
                </a:lnTo>
                <a:lnTo>
                  <a:pt x="163682" y="607613"/>
                </a:lnTo>
                <a:lnTo>
                  <a:pt x="192579" y="640476"/>
                </a:lnTo>
                <a:lnTo>
                  <a:pt x="225411" y="669406"/>
                </a:lnTo>
                <a:lnTo>
                  <a:pt x="261770" y="693993"/>
                </a:lnTo>
                <a:lnTo>
                  <a:pt x="301249" y="713833"/>
                </a:lnTo>
                <a:lnTo>
                  <a:pt x="343442" y="728517"/>
                </a:lnTo>
                <a:lnTo>
                  <a:pt x="387941" y="737638"/>
                </a:lnTo>
                <a:lnTo>
                  <a:pt x="434339" y="740791"/>
                </a:lnTo>
                <a:lnTo>
                  <a:pt x="811911" y="740918"/>
                </a:lnTo>
                <a:lnTo>
                  <a:pt x="811911" y="555752"/>
                </a:lnTo>
                <a:lnTo>
                  <a:pt x="434467" y="555625"/>
                </a:lnTo>
                <a:lnTo>
                  <a:pt x="384895" y="547566"/>
                </a:lnTo>
                <a:lnTo>
                  <a:pt x="341840" y="525260"/>
                </a:lnTo>
                <a:lnTo>
                  <a:pt x="307886" y="491287"/>
                </a:lnTo>
                <a:lnTo>
                  <a:pt x="285618" y="448225"/>
                </a:lnTo>
                <a:lnTo>
                  <a:pt x="277621" y="398652"/>
                </a:lnTo>
                <a:lnTo>
                  <a:pt x="277749" y="185166"/>
                </a:lnTo>
                <a:lnTo>
                  <a:pt x="370331" y="185166"/>
                </a:lnTo>
                <a:lnTo>
                  <a:pt x="18516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25648" y="3102355"/>
            <a:ext cx="812165" cy="741045"/>
          </a:xfrm>
          <a:custGeom>
            <a:avLst/>
            <a:gdLst/>
            <a:ahLst/>
            <a:cxnLst/>
            <a:rect l="l" t="t" r="r" b="b"/>
            <a:pathLst>
              <a:path w="812164" h="741045">
                <a:moveTo>
                  <a:pt x="811911" y="740918"/>
                </a:moveTo>
                <a:lnTo>
                  <a:pt x="434339" y="740791"/>
                </a:lnTo>
                <a:lnTo>
                  <a:pt x="387941" y="737638"/>
                </a:lnTo>
                <a:lnTo>
                  <a:pt x="343442" y="728517"/>
                </a:lnTo>
                <a:lnTo>
                  <a:pt x="301249" y="713833"/>
                </a:lnTo>
                <a:lnTo>
                  <a:pt x="261770" y="693993"/>
                </a:lnTo>
                <a:lnTo>
                  <a:pt x="225411" y="669406"/>
                </a:lnTo>
                <a:lnTo>
                  <a:pt x="192579" y="640476"/>
                </a:lnTo>
                <a:lnTo>
                  <a:pt x="163682" y="607613"/>
                </a:lnTo>
                <a:lnTo>
                  <a:pt x="139126" y="571222"/>
                </a:lnTo>
                <a:lnTo>
                  <a:pt x="119318" y="531711"/>
                </a:lnTo>
                <a:lnTo>
                  <a:pt x="104666" y="489486"/>
                </a:lnTo>
                <a:lnTo>
                  <a:pt x="95576" y="444956"/>
                </a:lnTo>
                <a:lnTo>
                  <a:pt x="92456" y="398525"/>
                </a:lnTo>
                <a:lnTo>
                  <a:pt x="92582" y="185038"/>
                </a:lnTo>
                <a:lnTo>
                  <a:pt x="0" y="185038"/>
                </a:lnTo>
                <a:lnTo>
                  <a:pt x="185165" y="0"/>
                </a:lnTo>
                <a:lnTo>
                  <a:pt x="370331" y="185166"/>
                </a:lnTo>
                <a:lnTo>
                  <a:pt x="277749" y="185166"/>
                </a:lnTo>
                <a:lnTo>
                  <a:pt x="277621" y="398652"/>
                </a:lnTo>
                <a:lnTo>
                  <a:pt x="285618" y="448225"/>
                </a:lnTo>
                <a:lnTo>
                  <a:pt x="307886" y="491287"/>
                </a:lnTo>
                <a:lnTo>
                  <a:pt x="341840" y="525260"/>
                </a:lnTo>
                <a:lnTo>
                  <a:pt x="384895" y="547566"/>
                </a:lnTo>
                <a:lnTo>
                  <a:pt x="434467" y="555625"/>
                </a:lnTo>
                <a:lnTo>
                  <a:pt x="811911" y="555752"/>
                </a:lnTo>
                <a:lnTo>
                  <a:pt x="811911" y="740918"/>
                </a:lnTo>
                <a:close/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11807" y="2448560"/>
            <a:ext cx="1373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5" dirty="0">
                <a:solidFill>
                  <a:srgbClr val="666666"/>
                </a:solidFill>
                <a:latin typeface="Arial Narrow"/>
                <a:cs typeface="Arial Narrow"/>
              </a:rPr>
              <a:t>asimilacija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11170" y="795908"/>
            <a:ext cx="29178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EEEEEE"/>
                </a:solidFill>
                <a:latin typeface="Book Antiqua"/>
                <a:cs typeface="Book Antiqua"/>
              </a:rPr>
              <a:t>nesvjesna </a:t>
            </a:r>
            <a:r>
              <a:rPr sz="1400" spc="-30" dirty="0">
                <a:solidFill>
                  <a:srgbClr val="EEEEEE"/>
                </a:solidFill>
                <a:latin typeface="Book Antiqua"/>
                <a:cs typeface="Book Antiqua"/>
              </a:rPr>
              <a:t>borba </a:t>
            </a:r>
            <a:r>
              <a:rPr sz="1400" spc="-45" dirty="0">
                <a:solidFill>
                  <a:srgbClr val="EEEEEE"/>
                </a:solidFill>
                <a:latin typeface="Book Antiqua"/>
                <a:cs typeface="Book Antiqua"/>
              </a:rPr>
              <a:t>izme</a:t>
            </a:r>
            <a:r>
              <a:rPr sz="1400" spc="-45" dirty="0">
                <a:solidFill>
                  <a:srgbClr val="EEEEEE"/>
                </a:solidFill>
                <a:latin typeface="Cambria"/>
                <a:cs typeface="Cambria"/>
              </a:rPr>
              <a:t>đ</a:t>
            </a:r>
            <a:r>
              <a:rPr sz="1400" spc="-45" dirty="0">
                <a:solidFill>
                  <a:srgbClr val="EEEEEE"/>
                </a:solidFill>
                <a:latin typeface="Book Antiqua"/>
                <a:cs typeface="Book Antiqua"/>
              </a:rPr>
              <a:t>u </a:t>
            </a:r>
            <a:r>
              <a:rPr sz="1400" spc="-60" dirty="0">
                <a:solidFill>
                  <a:srgbClr val="EEEEEE"/>
                </a:solidFill>
                <a:latin typeface="Book Antiqua"/>
                <a:cs typeface="Book Antiqua"/>
              </a:rPr>
              <a:t>svih </a:t>
            </a:r>
            <a:r>
              <a:rPr sz="1400" spc="-55" dirty="0">
                <a:solidFill>
                  <a:srgbClr val="EEEEEE"/>
                </a:solidFill>
                <a:latin typeface="Book Antiqua"/>
                <a:cs typeface="Book Antiqua"/>
              </a:rPr>
              <a:t>živih</a:t>
            </a:r>
            <a:r>
              <a:rPr sz="1400" spc="55" dirty="0">
                <a:solidFill>
                  <a:srgbClr val="EEEEEE"/>
                </a:solidFill>
                <a:latin typeface="Book Antiqua"/>
                <a:cs typeface="Book Antiqua"/>
              </a:rPr>
              <a:t> </a:t>
            </a:r>
            <a:r>
              <a:rPr sz="1400" spc="-25" dirty="0">
                <a:solidFill>
                  <a:srgbClr val="EEEEEE"/>
                </a:solidFill>
                <a:latin typeface="Book Antiqua"/>
                <a:cs typeface="Book Antiqua"/>
              </a:rPr>
              <a:t>bi</a:t>
            </a:r>
            <a:r>
              <a:rPr sz="1400" spc="-25" dirty="0">
                <a:solidFill>
                  <a:srgbClr val="EEEEEE"/>
                </a:solidFill>
                <a:latin typeface="Cambria"/>
                <a:cs typeface="Cambria"/>
              </a:rPr>
              <a:t>ć</a:t>
            </a:r>
            <a:r>
              <a:rPr sz="1400" spc="-25" dirty="0">
                <a:solidFill>
                  <a:srgbClr val="EEEEEE"/>
                </a:solidFill>
                <a:latin typeface="Book Antiqua"/>
                <a:cs typeface="Book Antiqua"/>
              </a:rPr>
              <a:t>a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43192" y="1550288"/>
            <a:ext cx="2008505" cy="19488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5"/>
              </a:spcBef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sz="1400" spc="-35" dirty="0">
                <a:solidFill>
                  <a:srgbClr val="EEEEEE"/>
                </a:solidFill>
                <a:latin typeface="Book Antiqua"/>
                <a:cs typeface="Book Antiqua"/>
              </a:rPr>
              <a:t>svjesnost</a:t>
            </a:r>
            <a:endParaRPr sz="1400">
              <a:latin typeface="Book Antiqua"/>
              <a:cs typeface="Book Antiqua"/>
            </a:endParaRPr>
          </a:p>
          <a:p>
            <a:pPr marL="329565" marR="5080" indent="-317500">
              <a:lnSpc>
                <a:spcPct val="100000"/>
              </a:lnSpc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sz="1400" spc="-40" dirty="0">
                <a:solidFill>
                  <a:srgbClr val="EEEEEE"/>
                </a:solidFill>
                <a:latin typeface="Book Antiqua"/>
                <a:cs typeface="Book Antiqua"/>
              </a:rPr>
              <a:t>svjesno organiziranje  </a:t>
            </a:r>
            <a:r>
              <a:rPr sz="1400" spc="-25" dirty="0">
                <a:solidFill>
                  <a:srgbClr val="EEEEEE"/>
                </a:solidFill>
                <a:latin typeface="Book Antiqua"/>
                <a:cs typeface="Book Antiqua"/>
              </a:rPr>
              <a:t>borbe </a:t>
            </a:r>
            <a:r>
              <a:rPr sz="1400" dirty="0">
                <a:solidFill>
                  <a:srgbClr val="EEEEEE"/>
                </a:solidFill>
                <a:latin typeface="Book Antiqua"/>
                <a:cs typeface="Book Antiqua"/>
              </a:rPr>
              <a:t>(u </a:t>
            </a:r>
            <a:r>
              <a:rPr sz="1400" spc="-30" dirty="0">
                <a:solidFill>
                  <a:srgbClr val="EEEEEE"/>
                </a:solidFill>
                <a:latin typeface="Book Antiqua"/>
                <a:cs typeface="Book Antiqua"/>
              </a:rPr>
              <a:t>krajnosti</a:t>
            </a:r>
            <a:r>
              <a:rPr sz="1400" spc="-50" dirty="0">
                <a:solidFill>
                  <a:srgbClr val="EEEEEE"/>
                </a:solidFill>
                <a:latin typeface="Book Antiqua"/>
                <a:cs typeface="Book Antiqua"/>
              </a:rPr>
              <a:t> </a:t>
            </a:r>
            <a:r>
              <a:rPr sz="1400" spc="-5" dirty="0">
                <a:solidFill>
                  <a:srgbClr val="EEEEEE"/>
                </a:solidFill>
                <a:latin typeface="Book Antiqua"/>
                <a:cs typeface="Book Antiqua"/>
              </a:rPr>
              <a:t>rat)</a:t>
            </a:r>
            <a:endParaRPr sz="1400">
              <a:latin typeface="Book Antiqua"/>
              <a:cs typeface="Book Antiqua"/>
            </a:endParaRPr>
          </a:p>
          <a:p>
            <a:pPr marL="329565" marR="79375" indent="-317500">
              <a:lnSpc>
                <a:spcPct val="100000"/>
              </a:lnSpc>
              <a:spcBef>
                <a:spcPts val="10"/>
              </a:spcBef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sz="1400" spc="-30" dirty="0">
                <a:solidFill>
                  <a:srgbClr val="EEEEEE"/>
                </a:solidFill>
                <a:latin typeface="Book Antiqua"/>
                <a:cs typeface="Book Antiqua"/>
              </a:rPr>
              <a:t>odre</a:t>
            </a:r>
            <a:r>
              <a:rPr sz="1400" spc="-30" dirty="0">
                <a:solidFill>
                  <a:srgbClr val="EEEEEE"/>
                </a:solidFill>
                <a:latin typeface="Cambria"/>
                <a:cs typeface="Cambria"/>
              </a:rPr>
              <a:t>đ</a:t>
            </a:r>
            <a:r>
              <a:rPr sz="1400" spc="-30" dirty="0">
                <a:solidFill>
                  <a:srgbClr val="EEEEEE"/>
                </a:solidFill>
                <a:latin typeface="Book Antiqua"/>
                <a:cs typeface="Book Antiqua"/>
              </a:rPr>
              <a:t>uje </a:t>
            </a:r>
            <a:r>
              <a:rPr sz="1400" spc="-20" dirty="0">
                <a:solidFill>
                  <a:srgbClr val="EEEEEE"/>
                </a:solidFill>
                <a:latin typeface="Book Antiqua"/>
                <a:cs typeface="Book Antiqua"/>
              </a:rPr>
              <a:t>mjesto  </a:t>
            </a:r>
            <a:r>
              <a:rPr sz="1400" spc="-35" dirty="0">
                <a:solidFill>
                  <a:srgbClr val="EEEEEE"/>
                </a:solidFill>
                <a:latin typeface="Book Antiqua"/>
                <a:cs typeface="Book Antiqua"/>
              </a:rPr>
              <a:t>pojedinca </a:t>
            </a:r>
            <a:r>
              <a:rPr sz="1400" spc="-25" dirty="0">
                <a:solidFill>
                  <a:srgbClr val="EEEEEE"/>
                </a:solidFill>
                <a:latin typeface="Book Antiqua"/>
                <a:cs typeface="Book Antiqua"/>
              </a:rPr>
              <a:t>i </a:t>
            </a:r>
            <a:r>
              <a:rPr sz="1400" spc="-55" dirty="0">
                <a:solidFill>
                  <a:srgbClr val="EEEEEE"/>
                </a:solidFill>
                <a:latin typeface="Book Antiqua"/>
                <a:cs typeface="Book Antiqua"/>
              </a:rPr>
              <a:t>skupina </a:t>
            </a:r>
            <a:r>
              <a:rPr sz="1400" spc="-75" dirty="0">
                <a:solidFill>
                  <a:srgbClr val="EEEEEE"/>
                </a:solidFill>
                <a:latin typeface="Book Antiqua"/>
                <a:cs typeface="Book Antiqua"/>
              </a:rPr>
              <a:t>u  </a:t>
            </a:r>
            <a:r>
              <a:rPr sz="1400" spc="-65" dirty="0">
                <a:solidFill>
                  <a:srgbClr val="EEEEEE"/>
                </a:solidFill>
                <a:latin typeface="Book Antiqua"/>
                <a:cs typeface="Book Antiqua"/>
              </a:rPr>
              <a:t>društvu</a:t>
            </a:r>
            <a:endParaRPr sz="1400">
              <a:latin typeface="Book Antiqua"/>
              <a:cs typeface="Book Antiqua"/>
            </a:endParaRPr>
          </a:p>
          <a:p>
            <a:pPr marL="329565" indent="-317500">
              <a:lnSpc>
                <a:spcPts val="1670"/>
              </a:lnSpc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sz="1400" u="sng" spc="-40" dirty="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Book Antiqua"/>
                <a:cs typeface="Book Antiqua"/>
              </a:rPr>
              <a:t>rasni</a:t>
            </a:r>
            <a:r>
              <a:rPr sz="1400" u="sng" spc="-10" dirty="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Book Antiqua"/>
                <a:cs typeface="Book Antiqua"/>
              </a:rPr>
              <a:t> </a:t>
            </a:r>
            <a:r>
              <a:rPr sz="1400" u="sng" spc="-45" dirty="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Book Antiqua"/>
                <a:cs typeface="Book Antiqua"/>
              </a:rPr>
              <a:t>sukobi</a:t>
            </a:r>
            <a:endParaRPr sz="1400">
              <a:latin typeface="Book Antiqua"/>
              <a:cs typeface="Book Antiqua"/>
            </a:endParaRPr>
          </a:p>
          <a:p>
            <a:pPr marL="329565" indent="-317500">
              <a:lnSpc>
                <a:spcPct val="100000"/>
              </a:lnSpc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sz="1400" spc="-45" dirty="0">
                <a:solidFill>
                  <a:srgbClr val="EEEEEE"/>
                </a:solidFill>
                <a:latin typeface="Book Antiqua"/>
                <a:cs typeface="Book Antiqua"/>
              </a:rPr>
              <a:t>uvijek</a:t>
            </a:r>
            <a:r>
              <a:rPr sz="1400" spc="-5" dirty="0">
                <a:solidFill>
                  <a:srgbClr val="EEEEEE"/>
                </a:solidFill>
                <a:latin typeface="Book Antiqua"/>
                <a:cs typeface="Book Antiqua"/>
              </a:rPr>
              <a:t> </a:t>
            </a:r>
            <a:r>
              <a:rPr sz="1400" spc="-65" dirty="0">
                <a:solidFill>
                  <a:srgbClr val="EEEEEE"/>
                </a:solidFill>
                <a:latin typeface="Book Antiqua"/>
                <a:cs typeface="Book Antiqua"/>
              </a:rPr>
              <a:t>završavaju</a:t>
            </a:r>
            <a:endParaRPr sz="1400">
              <a:latin typeface="Book Antiqua"/>
              <a:cs typeface="Book Antiqua"/>
            </a:endParaRPr>
          </a:p>
          <a:p>
            <a:pPr marL="329565">
              <a:lnSpc>
                <a:spcPct val="100000"/>
              </a:lnSpc>
              <a:spcBef>
                <a:spcPts val="10"/>
              </a:spcBef>
            </a:pPr>
            <a:r>
              <a:rPr sz="1400" spc="-45" dirty="0">
                <a:solidFill>
                  <a:srgbClr val="EEEEEE"/>
                </a:solidFill>
                <a:latin typeface="Book Antiqua"/>
                <a:cs typeface="Book Antiqua"/>
              </a:rPr>
              <a:t>prilago</a:t>
            </a:r>
            <a:r>
              <a:rPr sz="1400" spc="-45" dirty="0">
                <a:solidFill>
                  <a:srgbClr val="EEEEEE"/>
                </a:solidFill>
                <a:latin typeface="Cambria"/>
                <a:cs typeface="Cambria"/>
              </a:rPr>
              <a:t>đ</a:t>
            </a:r>
            <a:r>
              <a:rPr sz="1400" spc="-45" dirty="0">
                <a:solidFill>
                  <a:srgbClr val="EEEEEE"/>
                </a:solidFill>
                <a:latin typeface="Book Antiqua"/>
                <a:cs typeface="Book Antiqua"/>
              </a:rPr>
              <a:t>avanjem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17011" y="3466610"/>
            <a:ext cx="3762375" cy="161544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455295">
              <a:lnSpc>
                <a:spcPct val="100000"/>
              </a:lnSpc>
              <a:spcBef>
                <a:spcPts val="880"/>
              </a:spcBef>
            </a:pPr>
            <a:r>
              <a:rPr sz="2400" spc="110" dirty="0">
                <a:latin typeface="Arial Narrow"/>
                <a:cs typeface="Arial Narrow"/>
              </a:rPr>
              <a:t>prilagođavanje</a:t>
            </a:r>
            <a:endParaRPr sz="2400" dirty="0">
              <a:latin typeface="Arial Narrow"/>
              <a:cs typeface="Arial Narrow"/>
            </a:endParaRPr>
          </a:p>
          <a:p>
            <a:pPr marL="12700" marR="372110">
              <a:lnSpc>
                <a:spcPct val="100000"/>
              </a:lnSpc>
              <a:spcBef>
                <a:spcPts val="465"/>
              </a:spcBef>
            </a:pP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adaptacija </a:t>
            </a:r>
            <a:r>
              <a:rPr sz="1400" spc="-114" dirty="0">
                <a:solidFill>
                  <a:srgbClr val="D9D9D9"/>
                </a:solidFill>
                <a:latin typeface="Book Antiqua"/>
                <a:cs typeface="Book Antiqua"/>
              </a:rPr>
              <a:t>= </a:t>
            </a: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prirodno </a:t>
            </a:r>
            <a:r>
              <a:rPr sz="1400" spc="-45" dirty="0">
                <a:solidFill>
                  <a:srgbClr val="D9D9D9"/>
                </a:solidFill>
                <a:latin typeface="Book Antiqua"/>
                <a:cs typeface="Book Antiqua"/>
              </a:rPr>
              <a:t>prilago</a:t>
            </a:r>
            <a:r>
              <a:rPr sz="1400" spc="-45" dirty="0">
                <a:solidFill>
                  <a:srgbClr val="D9D9D9"/>
                </a:solidFill>
                <a:latin typeface="Cambria"/>
                <a:cs typeface="Cambria"/>
              </a:rPr>
              <a:t>đ</a:t>
            </a:r>
            <a:r>
              <a:rPr sz="1400" spc="-45" dirty="0">
                <a:solidFill>
                  <a:srgbClr val="D9D9D9"/>
                </a:solidFill>
                <a:latin typeface="Book Antiqua"/>
                <a:cs typeface="Book Antiqua"/>
              </a:rPr>
              <a:t>avanje  </a:t>
            </a: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akomodacija </a:t>
            </a:r>
            <a:r>
              <a:rPr sz="1400" spc="-114" dirty="0">
                <a:solidFill>
                  <a:srgbClr val="D9D9D9"/>
                </a:solidFill>
                <a:latin typeface="Book Antiqua"/>
                <a:cs typeface="Book Antiqua"/>
              </a:rPr>
              <a:t>= </a:t>
            </a:r>
            <a:r>
              <a:rPr sz="1400" spc="-50" dirty="0">
                <a:solidFill>
                  <a:srgbClr val="D9D9D9"/>
                </a:solidFill>
                <a:latin typeface="Book Antiqua"/>
                <a:cs typeface="Book Antiqua"/>
              </a:rPr>
              <a:t>društveno </a:t>
            </a:r>
            <a:r>
              <a:rPr sz="1400" spc="-30" dirty="0">
                <a:solidFill>
                  <a:srgbClr val="D9D9D9"/>
                </a:solidFill>
                <a:latin typeface="Book Antiqua"/>
                <a:cs typeface="Book Antiqua"/>
              </a:rPr>
              <a:t>prenošenje 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izmjena  </a:t>
            </a:r>
            <a:r>
              <a:rPr sz="1400" spc="-65" dirty="0">
                <a:solidFill>
                  <a:srgbClr val="D9D9D9"/>
                </a:solidFill>
                <a:latin typeface="Book Antiqua"/>
                <a:cs typeface="Book Antiqua"/>
              </a:rPr>
              <a:t>stavova </a:t>
            </a:r>
            <a:r>
              <a:rPr sz="1400" spc="-25" dirty="0">
                <a:solidFill>
                  <a:srgbClr val="D9D9D9"/>
                </a:solidFill>
                <a:latin typeface="Book Antiqua"/>
                <a:cs typeface="Book Antiqua"/>
              </a:rPr>
              <a:t>i </a:t>
            </a: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ponašanja 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ljudi</a:t>
            </a:r>
            <a:r>
              <a:rPr sz="1400" spc="85" dirty="0">
                <a:solidFill>
                  <a:srgbClr val="D9D9D9"/>
                </a:solidFill>
                <a:latin typeface="Book Antiqua"/>
                <a:cs typeface="Book Antiqua"/>
              </a:rPr>
              <a:t> </a:t>
            </a:r>
            <a:r>
              <a:rPr sz="1400" spc="-20" dirty="0">
                <a:solidFill>
                  <a:srgbClr val="D9D9D9"/>
                </a:solidFill>
                <a:latin typeface="Book Antiqua"/>
                <a:cs typeface="Book Antiqua"/>
              </a:rPr>
              <a:t>(kultura)</a:t>
            </a:r>
            <a:endParaRPr sz="1400" dirty="0">
              <a:latin typeface="Book Antiqua"/>
              <a:cs typeface="Book Antiqua"/>
            </a:endParaRPr>
          </a:p>
          <a:p>
            <a:pPr marL="12700" marR="5080">
              <a:lnSpc>
                <a:spcPts val="1670"/>
              </a:lnSpc>
              <a:spcBef>
                <a:spcPts val="65"/>
              </a:spcBef>
            </a:pP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prirodno </a:t>
            </a:r>
            <a:r>
              <a:rPr sz="1400" spc="-65" dirty="0">
                <a:solidFill>
                  <a:srgbClr val="D9D9D9"/>
                </a:solidFill>
                <a:latin typeface="Book Antiqua"/>
                <a:cs typeface="Book Antiqua"/>
              </a:rPr>
              <a:t>vodi </a:t>
            </a:r>
            <a:r>
              <a:rPr sz="1400" spc="-60" dirty="0">
                <a:solidFill>
                  <a:srgbClr val="D9D9D9"/>
                </a:solidFill>
                <a:latin typeface="Book Antiqua"/>
                <a:cs typeface="Book Antiqua"/>
              </a:rPr>
              <a:t>do </a:t>
            </a:r>
            <a:r>
              <a:rPr sz="1400" spc="-45" dirty="0">
                <a:solidFill>
                  <a:srgbClr val="D9D9D9"/>
                </a:solidFill>
                <a:latin typeface="Book Antiqua"/>
                <a:cs typeface="Book Antiqua"/>
              </a:rPr>
              <a:t>prihva</a:t>
            </a:r>
            <a:r>
              <a:rPr sz="1400" spc="-45" dirty="0">
                <a:solidFill>
                  <a:srgbClr val="D9D9D9"/>
                </a:solidFill>
                <a:latin typeface="Cambria"/>
                <a:cs typeface="Cambria"/>
              </a:rPr>
              <a:t>ć</a:t>
            </a:r>
            <a:r>
              <a:rPr sz="1400" spc="-45" dirty="0">
                <a:solidFill>
                  <a:srgbClr val="D9D9D9"/>
                </a:solidFill>
                <a:latin typeface="Book Antiqua"/>
                <a:cs typeface="Book Antiqua"/>
              </a:rPr>
              <a:t>anja 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pojedinca </a:t>
            </a:r>
            <a:r>
              <a:rPr sz="1400" spc="-75" dirty="0">
                <a:solidFill>
                  <a:srgbClr val="D9D9D9"/>
                </a:solidFill>
                <a:latin typeface="Book Antiqua"/>
                <a:cs typeface="Book Antiqua"/>
              </a:rPr>
              <a:t>u </a:t>
            </a:r>
            <a:r>
              <a:rPr sz="1400" spc="-60" dirty="0">
                <a:solidFill>
                  <a:srgbClr val="D9D9D9"/>
                </a:solidFill>
                <a:latin typeface="Book Antiqua"/>
                <a:cs typeface="Book Antiqua"/>
              </a:rPr>
              <a:t>skupinu  </a:t>
            </a:r>
            <a:r>
              <a:rPr sz="1400" spc="-5" dirty="0">
                <a:solidFill>
                  <a:srgbClr val="D9D9D9"/>
                </a:solidFill>
                <a:latin typeface="Book Antiqua"/>
                <a:cs typeface="Book Antiqua"/>
              </a:rPr>
              <a:t>kojoj </a:t>
            </a:r>
            <a:r>
              <a:rPr sz="1400" spc="-45" dirty="0">
                <a:solidFill>
                  <a:srgbClr val="D9D9D9"/>
                </a:solidFill>
                <a:latin typeface="Book Antiqua"/>
                <a:cs typeface="Book Antiqua"/>
              </a:rPr>
              <a:t>se</a:t>
            </a:r>
            <a:r>
              <a:rPr sz="1400" spc="-20" dirty="0">
                <a:solidFill>
                  <a:srgbClr val="D9D9D9"/>
                </a:solidFill>
                <a:latin typeface="Book Antiqua"/>
                <a:cs typeface="Book Antiqua"/>
              </a:rPr>
              <a:t> </a:t>
            </a:r>
            <a:r>
              <a:rPr sz="1400" spc="-50" dirty="0">
                <a:solidFill>
                  <a:srgbClr val="D9D9D9"/>
                </a:solidFill>
                <a:latin typeface="Book Antiqua"/>
                <a:cs typeface="Book Antiqua"/>
              </a:rPr>
              <a:t>prilagodio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7763" y="2985516"/>
            <a:ext cx="1772920" cy="1217930"/>
          </a:xfrm>
          <a:custGeom>
            <a:avLst/>
            <a:gdLst/>
            <a:ahLst/>
            <a:cxnLst/>
            <a:rect l="l" t="t" r="r" b="b"/>
            <a:pathLst>
              <a:path w="1772920" h="1217929">
                <a:moveTo>
                  <a:pt x="886206" y="0"/>
                </a:moveTo>
                <a:lnTo>
                  <a:pt x="830161" y="1197"/>
                </a:lnTo>
                <a:lnTo>
                  <a:pt x="775043" y="4742"/>
                </a:lnTo>
                <a:lnTo>
                  <a:pt x="720955" y="10564"/>
                </a:lnTo>
                <a:lnTo>
                  <a:pt x="668000" y="18591"/>
                </a:lnTo>
                <a:lnTo>
                  <a:pt x="616284" y="28752"/>
                </a:lnTo>
                <a:lnTo>
                  <a:pt x="565908" y="40976"/>
                </a:lnTo>
                <a:lnTo>
                  <a:pt x="516979" y="55191"/>
                </a:lnTo>
                <a:lnTo>
                  <a:pt x="469598" y="71326"/>
                </a:lnTo>
                <a:lnTo>
                  <a:pt x="423870" y="89310"/>
                </a:lnTo>
                <a:lnTo>
                  <a:pt x="379899" y="109071"/>
                </a:lnTo>
                <a:lnTo>
                  <a:pt x="337789" y="130539"/>
                </a:lnTo>
                <a:lnTo>
                  <a:pt x="297643" y="153641"/>
                </a:lnTo>
                <a:lnTo>
                  <a:pt x="259565" y="178307"/>
                </a:lnTo>
                <a:lnTo>
                  <a:pt x="223660" y="204466"/>
                </a:lnTo>
                <a:lnTo>
                  <a:pt x="190030" y="232046"/>
                </a:lnTo>
                <a:lnTo>
                  <a:pt x="158780" y="260976"/>
                </a:lnTo>
                <a:lnTo>
                  <a:pt x="130013" y="291184"/>
                </a:lnTo>
                <a:lnTo>
                  <a:pt x="103833" y="322600"/>
                </a:lnTo>
                <a:lnTo>
                  <a:pt x="80345" y="355152"/>
                </a:lnTo>
                <a:lnTo>
                  <a:pt x="59652" y="388769"/>
                </a:lnTo>
                <a:lnTo>
                  <a:pt x="41857" y="423379"/>
                </a:lnTo>
                <a:lnTo>
                  <a:pt x="27065" y="458911"/>
                </a:lnTo>
                <a:lnTo>
                  <a:pt x="15380" y="495294"/>
                </a:lnTo>
                <a:lnTo>
                  <a:pt x="6904" y="532457"/>
                </a:lnTo>
                <a:lnTo>
                  <a:pt x="1743" y="570329"/>
                </a:lnTo>
                <a:lnTo>
                  <a:pt x="0" y="608837"/>
                </a:lnTo>
                <a:lnTo>
                  <a:pt x="1743" y="647342"/>
                </a:lnTo>
                <a:lnTo>
                  <a:pt x="6904" y="685210"/>
                </a:lnTo>
                <a:lnTo>
                  <a:pt x="15380" y="722370"/>
                </a:lnTo>
                <a:lnTo>
                  <a:pt x="27065" y="758751"/>
                </a:lnTo>
                <a:lnTo>
                  <a:pt x="41857" y="794282"/>
                </a:lnTo>
                <a:lnTo>
                  <a:pt x="59652" y="828891"/>
                </a:lnTo>
                <a:lnTo>
                  <a:pt x="80345" y="862507"/>
                </a:lnTo>
                <a:lnTo>
                  <a:pt x="103833" y="895058"/>
                </a:lnTo>
                <a:lnTo>
                  <a:pt x="130013" y="926474"/>
                </a:lnTo>
                <a:lnTo>
                  <a:pt x="158780" y="956682"/>
                </a:lnTo>
                <a:lnTo>
                  <a:pt x="190030" y="985613"/>
                </a:lnTo>
                <a:lnTo>
                  <a:pt x="223660" y="1013193"/>
                </a:lnTo>
                <a:lnTo>
                  <a:pt x="259565" y="1039353"/>
                </a:lnTo>
                <a:lnTo>
                  <a:pt x="297643" y="1064021"/>
                </a:lnTo>
                <a:lnTo>
                  <a:pt x="337789" y="1087125"/>
                </a:lnTo>
                <a:lnTo>
                  <a:pt x="379899" y="1108594"/>
                </a:lnTo>
                <a:lnTo>
                  <a:pt x="423870" y="1128356"/>
                </a:lnTo>
                <a:lnTo>
                  <a:pt x="469598" y="1146342"/>
                </a:lnTo>
                <a:lnTo>
                  <a:pt x="516979" y="1162478"/>
                </a:lnTo>
                <a:lnTo>
                  <a:pt x="565908" y="1176695"/>
                </a:lnTo>
                <a:lnTo>
                  <a:pt x="616284" y="1188919"/>
                </a:lnTo>
                <a:lnTo>
                  <a:pt x="668000" y="1199081"/>
                </a:lnTo>
                <a:lnTo>
                  <a:pt x="720955" y="1207109"/>
                </a:lnTo>
                <a:lnTo>
                  <a:pt x="775043" y="1212932"/>
                </a:lnTo>
                <a:lnTo>
                  <a:pt x="830161" y="1216478"/>
                </a:lnTo>
                <a:lnTo>
                  <a:pt x="886206" y="1217675"/>
                </a:lnTo>
                <a:lnTo>
                  <a:pt x="942253" y="1216478"/>
                </a:lnTo>
                <a:lnTo>
                  <a:pt x="997373" y="1212932"/>
                </a:lnTo>
                <a:lnTo>
                  <a:pt x="1051463" y="1207109"/>
                </a:lnTo>
                <a:lnTo>
                  <a:pt x="1104419" y="1199081"/>
                </a:lnTo>
                <a:lnTo>
                  <a:pt x="1156137" y="1188919"/>
                </a:lnTo>
                <a:lnTo>
                  <a:pt x="1206513" y="1176695"/>
                </a:lnTo>
                <a:lnTo>
                  <a:pt x="1255443" y="1162478"/>
                </a:lnTo>
                <a:lnTo>
                  <a:pt x="1302824" y="1146342"/>
                </a:lnTo>
                <a:lnTo>
                  <a:pt x="1348552" y="1128356"/>
                </a:lnTo>
                <a:lnTo>
                  <a:pt x="1392523" y="1108594"/>
                </a:lnTo>
                <a:lnTo>
                  <a:pt x="1434633" y="1087125"/>
                </a:lnTo>
                <a:lnTo>
                  <a:pt x="1474778" y="1064021"/>
                </a:lnTo>
                <a:lnTo>
                  <a:pt x="1512855" y="1039353"/>
                </a:lnTo>
                <a:lnTo>
                  <a:pt x="1548760" y="1013193"/>
                </a:lnTo>
                <a:lnTo>
                  <a:pt x="1582389" y="985613"/>
                </a:lnTo>
                <a:lnTo>
                  <a:pt x="1613638" y="956682"/>
                </a:lnTo>
                <a:lnTo>
                  <a:pt x="1642404" y="926474"/>
                </a:lnTo>
                <a:lnTo>
                  <a:pt x="1668582" y="895058"/>
                </a:lnTo>
                <a:lnTo>
                  <a:pt x="1692070" y="862507"/>
                </a:lnTo>
                <a:lnTo>
                  <a:pt x="1712762" y="828891"/>
                </a:lnTo>
                <a:lnTo>
                  <a:pt x="1730556" y="794282"/>
                </a:lnTo>
                <a:lnTo>
                  <a:pt x="1745347" y="758751"/>
                </a:lnTo>
                <a:lnTo>
                  <a:pt x="1757032" y="722370"/>
                </a:lnTo>
                <a:lnTo>
                  <a:pt x="1765507" y="685210"/>
                </a:lnTo>
                <a:lnTo>
                  <a:pt x="1770668" y="647342"/>
                </a:lnTo>
                <a:lnTo>
                  <a:pt x="1772412" y="608837"/>
                </a:lnTo>
                <a:lnTo>
                  <a:pt x="1770668" y="570329"/>
                </a:lnTo>
                <a:lnTo>
                  <a:pt x="1765507" y="532457"/>
                </a:lnTo>
                <a:lnTo>
                  <a:pt x="1757032" y="495294"/>
                </a:lnTo>
                <a:lnTo>
                  <a:pt x="1745347" y="458911"/>
                </a:lnTo>
                <a:lnTo>
                  <a:pt x="1730556" y="423379"/>
                </a:lnTo>
                <a:lnTo>
                  <a:pt x="1712762" y="388769"/>
                </a:lnTo>
                <a:lnTo>
                  <a:pt x="1692070" y="355152"/>
                </a:lnTo>
                <a:lnTo>
                  <a:pt x="1668582" y="322600"/>
                </a:lnTo>
                <a:lnTo>
                  <a:pt x="1642404" y="291184"/>
                </a:lnTo>
                <a:lnTo>
                  <a:pt x="1613638" y="260976"/>
                </a:lnTo>
                <a:lnTo>
                  <a:pt x="1582389" y="232046"/>
                </a:lnTo>
                <a:lnTo>
                  <a:pt x="1548760" y="204466"/>
                </a:lnTo>
                <a:lnTo>
                  <a:pt x="1512855" y="178307"/>
                </a:lnTo>
                <a:lnTo>
                  <a:pt x="1474778" y="153641"/>
                </a:lnTo>
                <a:lnTo>
                  <a:pt x="1434633" y="130539"/>
                </a:lnTo>
                <a:lnTo>
                  <a:pt x="1392523" y="109071"/>
                </a:lnTo>
                <a:lnTo>
                  <a:pt x="1348552" y="89310"/>
                </a:lnTo>
                <a:lnTo>
                  <a:pt x="1302824" y="71326"/>
                </a:lnTo>
                <a:lnTo>
                  <a:pt x="1255443" y="55191"/>
                </a:lnTo>
                <a:lnTo>
                  <a:pt x="1206513" y="40976"/>
                </a:lnTo>
                <a:lnTo>
                  <a:pt x="1156137" y="28752"/>
                </a:lnTo>
                <a:lnTo>
                  <a:pt x="1104419" y="18591"/>
                </a:lnTo>
                <a:lnTo>
                  <a:pt x="1051463" y="10564"/>
                </a:lnTo>
                <a:lnTo>
                  <a:pt x="997373" y="4742"/>
                </a:lnTo>
                <a:lnTo>
                  <a:pt x="942253" y="1197"/>
                </a:lnTo>
                <a:lnTo>
                  <a:pt x="886206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7763" y="2985516"/>
            <a:ext cx="1772920" cy="1217930"/>
          </a:xfrm>
          <a:custGeom>
            <a:avLst/>
            <a:gdLst/>
            <a:ahLst/>
            <a:cxnLst/>
            <a:rect l="l" t="t" r="r" b="b"/>
            <a:pathLst>
              <a:path w="1772920" h="1217929">
                <a:moveTo>
                  <a:pt x="0" y="608837"/>
                </a:moveTo>
                <a:lnTo>
                  <a:pt x="1743" y="570329"/>
                </a:lnTo>
                <a:lnTo>
                  <a:pt x="6904" y="532457"/>
                </a:lnTo>
                <a:lnTo>
                  <a:pt x="15380" y="495294"/>
                </a:lnTo>
                <a:lnTo>
                  <a:pt x="27065" y="458911"/>
                </a:lnTo>
                <a:lnTo>
                  <a:pt x="41857" y="423379"/>
                </a:lnTo>
                <a:lnTo>
                  <a:pt x="59652" y="388769"/>
                </a:lnTo>
                <a:lnTo>
                  <a:pt x="80345" y="355152"/>
                </a:lnTo>
                <a:lnTo>
                  <a:pt x="103833" y="322600"/>
                </a:lnTo>
                <a:lnTo>
                  <a:pt x="130013" y="291184"/>
                </a:lnTo>
                <a:lnTo>
                  <a:pt x="158780" y="260976"/>
                </a:lnTo>
                <a:lnTo>
                  <a:pt x="190030" y="232046"/>
                </a:lnTo>
                <a:lnTo>
                  <a:pt x="223660" y="204466"/>
                </a:lnTo>
                <a:lnTo>
                  <a:pt x="259565" y="178307"/>
                </a:lnTo>
                <a:lnTo>
                  <a:pt x="297643" y="153641"/>
                </a:lnTo>
                <a:lnTo>
                  <a:pt x="337789" y="130539"/>
                </a:lnTo>
                <a:lnTo>
                  <a:pt x="379899" y="109071"/>
                </a:lnTo>
                <a:lnTo>
                  <a:pt x="423870" y="89310"/>
                </a:lnTo>
                <a:lnTo>
                  <a:pt x="469598" y="71326"/>
                </a:lnTo>
                <a:lnTo>
                  <a:pt x="516979" y="55191"/>
                </a:lnTo>
                <a:lnTo>
                  <a:pt x="565908" y="40976"/>
                </a:lnTo>
                <a:lnTo>
                  <a:pt x="616284" y="28752"/>
                </a:lnTo>
                <a:lnTo>
                  <a:pt x="668000" y="18591"/>
                </a:lnTo>
                <a:lnTo>
                  <a:pt x="720955" y="10564"/>
                </a:lnTo>
                <a:lnTo>
                  <a:pt x="775043" y="4742"/>
                </a:lnTo>
                <a:lnTo>
                  <a:pt x="830161" y="1197"/>
                </a:lnTo>
                <a:lnTo>
                  <a:pt x="886206" y="0"/>
                </a:lnTo>
                <a:lnTo>
                  <a:pt x="942253" y="1197"/>
                </a:lnTo>
                <a:lnTo>
                  <a:pt x="997373" y="4742"/>
                </a:lnTo>
                <a:lnTo>
                  <a:pt x="1051463" y="10564"/>
                </a:lnTo>
                <a:lnTo>
                  <a:pt x="1104419" y="18591"/>
                </a:lnTo>
                <a:lnTo>
                  <a:pt x="1156137" y="28752"/>
                </a:lnTo>
                <a:lnTo>
                  <a:pt x="1206513" y="40976"/>
                </a:lnTo>
                <a:lnTo>
                  <a:pt x="1255443" y="55191"/>
                </a:lnTo>
                <a:lnTo>
                  <a:pt x="1302824" y="71326"/>
                </a:lnTo>
                <a:lnTo>
                  <a:pt x="1348552" y="89310"/>
                </a:lnTo>
                <a:lnTo>
                  <a:pt x="1392523" y="109071"/>
                </a:lnTo>
                <a:lnTo>
                  <a:pt x="1434633" y="130539"/>
                </a:lnTo>
                <a:lnTo>
                  <a:pt x="1474778" y="153641"/>
                </a:lnTo>
                <a:lnTo>
                  <a:pt x="1512855" y="178307"/>
                </a:lnTo>
                <a:lnTo>
                  <a:pt x="1548760" y="204466"/>
                </a:lnTo>
                <a:lnTo>
                  <a:pt x="1582389" y="232046"/>
                </a:lnTo>
                <a:lnTo>
                  <a:pt x="1613638" y="260976"/>
                </a:lnTo>
                <a:lnTo>
                  <a:pt x="1642404" y="291184"/>
                </a:lnTo>
                <a:lnTo>
                  <a:pt x="1668582" y="322600"/>
                </a:lnTo>
                <a:lnTo>
                  <a:pt x="1692070" y="355152"/>
                </a:lnTo>
                <a:lnTo>
                  <a:pt x="1712762" y="388769"/>
                </a:lnTo>
                <a:lnTo>
                  <a:pt x="1730556" y="423379"/>
                </a:lnTo>
                <a:lnTo>
                  <a:pt x="1745347" y="458911"/>
                </a:lnTo>
                <a:lnTo>
                  <a:pt x="1757032" y="495294"/>
                </a:lnTo>
                <a:lnTo>
                  <a:pt x="1765507" y="532457"/>
                </a:lnTo>
                <a:lnTo>
                  <a:pt x="1770668" y="570329"/>
                </a:lnTo>
                <a:lnTo>
                  <a:pt x="1772412" y="608837"/>
                </a:lnTo>
                <a:lnTo>
                  <a:pt x="1770668" y="647342"/>
                </a:lnTo>
                <a:lnTo>
                  <a:pt x="1765507" y="685210"/>
                </a:lnTo>
                <a:lnTo>
                  <a:pt x="1757032" y="722370"/>
                </a:lnTo>
                <a:lnTo>
                  <a:pt x="1745347" y="758751"/>
                </a:lnTo>
                <a:lnTo>
                  <a:pt x="1730556" y="794282"/>
                </a:lnTo>
                <a:lnTo>
                  <a:pt x="1712762" y="828891"/>
                </a:lnTo>
                <a:lnTo>
                  <a:pt x="1692070" y="862507"/>
                </a:lnTo>
                <a:lnTo>
                  <a:pt x="1668582" y="895058"/>
                </a:lnTo>
                <a:lnTo>
                  <a:pt x="1642404" y="926474"/>
                </a:lnTo>
                <a:lnTo>
                  <a:pt x="1613638" y="956682"/>
                </a:lnTo>
                <a:lnTo>
                  <a:pt x="1582389" y="985613"/>
                </a:lnTo>
                <a:lnTo>
                  <a:pt x="1548760" y="1013193"/>
                </a:lnTo>
                <a:lnTo>
                  <a:pt x="1512855" y="1039353"/>
                </a:lnTo>
                <a:lnTo>
                  <a:pt x="1474778" y="1064021"/>
                </a:lnTo>
                <a:lnTo>
                  <a:pt x="1434633" y="1087125"/>
                </a:lnTo>
                <a:lnTo>
                  <a:pt x="1392523" y="1108594"/>
                </a:lnTo>
                <a:lnTo>
                  <a:pt x="1348552" y="1128356"/>
                </a:lnTo>
                <a:lnTo>
                  <a:pt x="1302824" y="1146342"/>
                </a:lnTo>
                <a:lnTo>
                  <a:pt x="1255443" y="1162478"/>
                </a:lnTo>
                <a:lnTo>
                  <a:pt x="1206513" y="1176695"/>
                </a:lnTo>
                <a:lnTo>
                  <a:pt x="1156137" y="1188919"/>
                </a:lnTo>
                <a:lnTo>
                  <a:pt x="1104419" y="1199081"/>
                </a:lnTo>
                <a:lnTo>
                  <a:pt x="1051463" y="1207109"/>
                </a:lnTo>
                <a:lnTo>
                  <a:pt x="997373" y="1212932"/>
                </a:lnTo>
                <a:lnTo>
                  <a:pt x="942253" y="1216478"/>
                </a:lnTo>
                <a:lnTo>
                  <a:pt x="886206" y="1217675"/>
                </a:lnTo>
                <a:lnTo>
                  <a:pt x="830161" y="1216478"/>
                </a:lnTo>
                <a:lnTo>
                  <a:pt x="775043" y="1212932"/>
                </a:lnTo>
                <a:lnTo>
                  <a:pt x="720955" y="1207109"/>
                </a:lnTo>
                <a:lnTo>
                  <a:pt x="668000" y="1199081"/>
                </a:lnTo>
                <a:lnTo>
                  <a:pt x="616284" y="1188919"/>
                </a:lnTo>
                <a:lnTo>
                  <a:pt x="565908" y="1176695"/>
                </a:lnTo>
                <a:lnTo>
                  <a:pt x="516979" y="1162478"/>
                </a:lnTo>
                <a:lnTo>
                  <a:pt x="469598" y="1146342"/>
                </a:lnTo>
                <a:lnTo>
                  <a:pt x="423870" y="1128356"/>
                </a:lnTo>
                <a:lnTo>
                  <a:pt x="379899" y="1108594"/>
                </a:lnTo>
                <a:lnTo>
                  <a:pt x="337789" y="1087125"/>
                </a:lnTo>
                <a:lnTo>
                  <a:pt x="297643" y="1064021"/>
                </a:lnTo>
                <a:lnTo>
                  <a:pt x="259565" y="1039353"/>
                </a:lnTo>
                <a:lnTo>
                  <a:pt x="223660" y="1013193"/>
                </a:lnTo>
                <a:lnTo>
                  <a:pt x="190030" y="985613"/>
                </a:lnTo>
                <a:lnTo>
                  <a:pt x="158780" y="956682"/>
                </a:lnTo>
                <a:lnTo>
                  <a:pt x="130013" y="926474"/>
                </a:lnTo>
                <a:lnTo>
                  <a:pt x="103833" y="895058"/>
                </a:lnTo>
                <a:lnTo>
                  <a:pt x="80345" y="862507"/>
                </a:lnTo>
                <a:lnTo>
                  <a:pt x="59652" y="828891"/>
                </a:lnTo>
                <a:lnTo>
                  <a:pt x="41857" y="794282"/>
                </a:lnTo>
                <a:lnTo>
                  <a:pt x="27065" y="758751"/>
                </a:lnTo>
                <a:lnTo>
                  <a:pt x="15380" y="722370"/>
                </a:lnTo>
                <a:lnTo>
                  <a:pt x="6904" y="685210"/>
                </a:lnTo>
                <a:lnTo>
                  <a:pt x="1743" y="647342"/>
                </a:lnTo>
                <a:lnTo>
                  <a:pt x="0" y="608837"/>
                </a:lnTo>
                <a:close/>
              </a:path>
            </a:pathLst>
          </a:custGeom>
          <a:ln w="762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70176" y="4034193"/>
            <a:ext cx="763270" cy="299720"/>
          </a:xfrm>
          <a:custGeom>
            <a:avLst/>
            <a:gdLst/>
            <a:ahLst/>
            <a:cxnLst/>
            <a:rect l="l" t="t" r="r" b="b"/>
            <a:pathLst>
              <a:path w="763269" h="299720">
                <a:moveTo>
                  <a:pt x="73599" y="29730"/>
                </a:moveTo>
                <a:lnTo>
                  <a:pt x="69153" y="41630"/>
                </a:lnTo>
                <a:lnTo>
                  <a:pt x="758571" y="299631"/>
                </a:lnTo>
                <a:lnTo>
                  <a:pt x="763016" y="287731"/>
                </a:lnTo>
                <a:lnTo>
                  <a:pt x="73599" y="29730"/>
                </a:lnTo>
                <a:close/>
              </a:path>
              <a:path w="763269" h="299720">
                <a:moveTo>
                  <a:pt x="84709" y="0"/>
                </a:moveTo>
                <a:lnTo>
                  <a:pt x="0" y="8978"/>
                </a:lnTo>
                <a:lnTo>
                  <a:pt x="58038" y="71373"/>
                </a:lnTo>
                <a:lnTo>
                  <a:pt x="69153" y="41630"/>
                </a:lnTo>
                <a:lnTo>
                  <a:pt x="57276" y="37185"/>
                </a:lnTo>
                <a:lnTo>
                  <a:pt x="61722" y="25285"/>
                </a:lnTo>
                <a:lnTo>
                  <a:pt x="75260" y="25285"/>
                </a:lnTo>
                <a:lnTo>
                  <a:pt x="84709" y="0"/>
                </a:lnTo>
                <a:close/>
              </a:path>
              <a:path w="763269" h="299720">
                <a:moveTo>
                  <a:pt x="61722" y="25285"/>
                </a:moveTo>
                <a:lnTo>
                  <a:pt x="57276" y="37185"/>
                </a:lnTo>
                <a:lnTo>
                  <a:pt x="69153" y="41630"/>
                </a:lnTo>
                <a:lnTo>
                  <a:pt x="73599" y="29730"/>
                </a:lnTo>
                <a:lnTo>
                  <a:pt x="61722" y="25285"/>
                </a:lnTo>
                <a:close/>
              </a:path>
              <a:path w="763269" h="299720">
                <a:moveTo>
                  <a:pt x="75260" y="25285"/>
                </a:moveTo>
                <a:lnTo>
                  <a:pt x="61722" y="25285"/>
                </a:lnTo>
                <a:lnTo>
                  <a:pt x="73599" y="29730"/>
                </a:lnTo>
                <a:lnTo>
                  <a:pt x="75260" y="2528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4280" y="3275457"/>
            <a:ext cx="874394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spc="-5" dirty="0">
                <a:latin typeface="Arial"/>
                <a:cs typeface="Arial"/>
              </a:rPr>
              <a:t>št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Arial"/>
                <a:cs typeface="Arial"/>
              </a:rPr>
              <a:t>ravnoteža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6808" y="4237735"/>
            <a:ext cx="17456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hr-HR" sz="1200" i="1" dirty="0" smtClean="0">
                <a:solidFill>
                  <a:schemeClr val="bg2"/>
                </a:solidFill>
                <a:latin typeface="Arial"/>
                <a:cs typeface="Arial"/>
              </a:rPr>
              <a:t>nestabilna</a:t>
            </a:r>
            <a:r>
              <a:rPr sz="1200" i="1" dirty="0" smtClean="0">
                <a:solidFill>
                  <a:schemeClr val="bg2"/>
                </a:solidFill>
                <a:latin typeface="Arial"/>
                <a:cs typeface="Arial"/>
              </a:rPr>
              <a:t>, </a:t>
            </a:r>
            <a:r>
              <a:rPr sz="1200" i="1" spc="-5" dirty="0">
                <a:solidFill>
                  <a:schemeClr val="bg2"/>
                </a:solidFill>
                <a:latin typeface="Arial"/>
                <a:cs typeface="Arial"/>
              </a:rPr>
              <a:t>potrebno je  prilagođavanje </a:t>
            </a:r>
            <a:r>
              <a:rPr sz="1200" i="1" dirty="0">
                <a:solidFill>
                  <a:schemeClr val="bg2"/>
                </a:solidFill>
                <a:latin typeface="Arial"/>
                <a:cs typeface="Arial"/>
              </a:rPr>
              <a:t>kako ne</a:t>
            </a:r>
            <a:r>
              <a:rPr sz="1200" i="1" spc="-145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chemeClr val="bg2"/>
                </a:solidFill>
                <a:latin typeface="Arial"/>
                <a:cs typeface="Arial"/>
              </a:rPr>
              <a:t>bi  došlo do</a:t>
            </a:r>
            <a:r>
              <a:rPr sz="1200" i="1" spc="-55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chemeClr val="bg2"/>
                </a:solidFill>
                <a:latin typeface="Arial"/>
                <a:cs typeface="Arial"/>
              </a:rPr>
              <a:t>sukoba</a:t>
            </a:r>
            <a:endParaRPr sz="12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1056" y="624586"/>
            <a:ext cx="1855470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139700" indent="-317500">
              <a:lnSpc>
                <a:spcPct val="99900"/>
              </a:lnSpc>
              <a:spcBef>
                <a:spcPts val="105"/>
              </a:spcBef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prihva</a:t>
            </a:r>
            <a:r>
              <a:rPr sz="1400" spc="-40" dirty="0">
                <a:solidFill>
                  <a:srgbClr val="D9D9D9"/>
                </a:solidFill>
                <a:latin typeface="Cambria"/>
                <a:cs typeface="Cambria"/>
              </a:rPr>
              <a:t>ć</a:t>
            </a: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anje </a:t>
            </a:r>
            <a:r>
              <a:rPr sz="1400" spc="-60" dirty="0">
                <a:solidFill>
                  <a:srgbClr val="D9D9D9"/>
                </a:solidFill>
                <a:latin typeface="Book Antiqua"/>
                <a:cs typeface="Book Antiqua"/>
              </a:rPr>
              <a:t>svih  </a:t>
            </a: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kulturnih </a:t>
            </a:r>
            <a:r>
              <a:rPr sz="1400" spc="-50" dirty="0">
                <a:solidFill>
                  <a:srgbClr val="D9D9D9"/>
                </a:solidFill>
                <a:latin typeface="Book Antiqua"/>
                <a:cs typeface="Book Antiqua"/>
              </a:rPr>
              <a:t>sadržaja  skupine </a:t>
            </a:r>
            <a:r>
              <a:rPr sz="1400" spc="-25" dirty="0">
                <a:solidFill>
                  <a:srgbClr val="D9D9D9"/>
                </a:solidFill>
                <a:latin typeface="Book Antiqua"/>
                <a:cs typeface="Book Antiqua"/>
              </a:rPr>
              <a:t>i </a:t>
            </a:r>
            <a:r>
              <a:rPr sz="1400" spc="-30" dirty="0">
                <a:solidFill>
                  <a:srgbClr val="D9D9D9"/>
                </a:solidFill>
                <a:latin typeface="Book Antiqua"/>
                <a:cs typeface="Book Antiqua"/>
              </a:rPr>
              <a:t>intimno  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uklju</a:t>
            </a:r>
            <a:r>
              <a:rPr sz="1400" spc="-35" dirty="0">
                <a:solidFill>
                  <a:srgbClr val="D9D9D9"/>
                </a:solidFill>
                <a:latin typeface="Cambria"/>
                <a:cs typeface="Cambria"/>
              </a:rPr>
              <a:t>č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ivanje </a:t>
            </a:r>
            <a:r>
              <a:rPr sz="1400" spc="-75" dirty="0">
                <a:solidFill>
                  <a:srgbClr val="D9D9D9"/>
                </a:solidFill>
                <a:latin typeface="Book Antiqua"/>
                <a:cs typeface="Book Antiqua"/>
              </a:rPr>
              <a:t>u </a:t>
            </a:r>
            <a:r>
              <a:rPr sz="1400" spc="-30" dirty="0">
                <a:solidFill>
                  <a:srgbClr val="D9D9D9"/>
                </a:solidFill>
                <a:latin typeface="Book Antiqua"/>
                <a:cs typeface="Book Antiqua"/>
              </a:rPr>
              <a:t>nju,  </a:t>
            </a:r>
            <a:r>
              <a:rPr sz="1400" spc="-55" dirty="0">
                <a:solidFill>
                  <a:srgbClr val="D9D9D9"/>
                </a:solidFill>
                <a:latin typeface="Book Antiqua"/>
                <a:cs typeface="Book Antiqua"/>
              </a:rPr>
              <a:t>kao </a:t>
            </a:r>
            <a:r>
              <a:rPr sz="1400" spc="-30" dirty="0">
                <a:solidFill>
                  <a:srgbClr val="D9D9D9"/>
                </a:solidFill>
                <a:latin typeface="Book Antiqua"/>
                <a:cs typeface="Book Antiqua"/>
              </a:rPr>
              <a:t>što </a:t>
            </a:r>
            <a:r>
              <a:rPr sz="1400" spc="5" dirty="0">
                <a:solidFill>
                  <a:srgbClr val="D9D9D9"/>
                </a:solidFill>
                <a:latin typeface="Book Antiqua"/>
                <a:cs typeface="Book Antiqua"/>
              </a:rPr>
              <a:t>je 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ona  </a:t>
            </a:r>
            <a:r>
              <a:rPr sz="1400" spc="-50" dirty="0">
                <a:solidFill>
                  <a:srgbClr val="D9D9D9"/>
                </a:solidFill>
                <a:latin typeface="Book Antiqua"/>
                <a:cs typeface="Book Antiqua"/>
              </a:rPr>
              <a:t>prihvatila</a:t>
            </a:r>
            <a:r>
              <a:rPr sz="1400" spc="-20" dirty="0">
                <a:solidFill>
                  <a:srgbClr val="D9D9D9"/>
                </a:solidFill>
                <a:latin typeface="Book Antiqua"/>
                <a:cs typeface="Book Antiqua"/>
              </a:rPr>
              <a:t> 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njega</a:t>
            </a:r>
            <a:endParaRPr sz="1400" dirty="0">
              <a:latin typeface="Book Antiqua"/>
              <a:cs typeface="Book Antiqua"/>
            </a:endParaRPr>
          </a:p>
          <a:p>
            <a:pPr marL="329565" indent="-317500">
              <a:lnSpc>
                <a:spcPct val="100000"/>
              </a:lnSpc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pojedinac-skupina</a:t>
            </a:r>
            <a:r>
              <a:rPr sz="1400" spc="-70" dirty="0">
                <a:solidFill>
                  <a:srgbClr val="D9D9D9"/>
                </a:solidFill>
                <a:latin typeface="Book Antiqua"/>
                <a:cs typeface="Book Antiqua"/>
              </a:rPr>
              <a:t> </a:t>
            </a:r>
            <a:r>
              <a:rPr sz="1400" spc="-25" dirty="0">
                <a:solidFill>
                  <a:srgbClr val="D9D9D9"/>
                </a:solidFill>
                <a:latin typeface="Book Antiqua"/>
                <a:cs typeface="Book Antiqua"/>
              </a:rPr>
              <a:t>i</a:t>
            </a:r>
            <a:endParaRPr sz="1400" dirty="0">
              <a:latin typeface="Book Antiqua"/>
              <a:cs typeface="Book Antiqua"/>
            </a:endParaRPr>
          </a:p>
          <a:p>
            <a:pPr marL="329565">
              <a:lnSpc>
                <a:spcPct val="100000"/>
              </a:lnSpc>
              <a:spcBef>
                <a:spcPts val="15"/>
              </a:spcBef>
            </a:pPr>
            <a:r>
              <a:rPr sz="1400" spc="-50" dirty="0">
                <a:solidFill>
                  <a:srgbClr val="D9D9D9"/>
                </a:solidFill>
                <a:latin typeface="Book Antiqua"/>
                <a:cs typeface="Book Antiqua"/>
              </a:rPr>
              <a:t>skupine</a:t>
            </a:r>
            <a:r>
              <a:rPr sz="1400" spc="-60" dirty="0">
                <a:solidFill>
                  <a:srgbClr val="D9D9D9"/>
                </a:solidFill>
                <a:latin typeface="Book Antiqua"/>
                <a:cs typeface="Book Antiqua"/>
              </a:rPr>
              <a:t> 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me</a:t>
            </a:r>
            <a:r>
              <a:rPr sz="1400" spc="-35" dirty="0">
                <a:solidFill>
                  <a:srgbClr val="D9D9D9"/>
                </a:solidFill>
                <a:latin typeface="Cambria"/>
                <a:cs typeface="Cambria"/>
              </a:rPr>
              <a:t>đ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usobno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1056" y="2330577"/>
            <a:ext cx="10718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0"/>
              </a:spcBef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sz="1400" spc="-30" dirty="0">
                <a:solidFill>
                  <a:srgbClr val="D9D9D9"/>
                </a:solidFill>
                <a:latin typeface="Book Antiqua"/>
                <a:cs typeface="Book Antiqua"/>
              </a:rPr>
              <a:t>n</a:t>
            </a:r>
            <a:r>
              <a:rPr sz="1400" spc="-45" dirty="0">
                <a:solidFill>
                  <a:srgbClr val="D9D9D9"/>
                </a:solidFill>
                <a:latin typeface="Book Antiqua"/>
                <a:cs typeface="Book Antiqua"/>
              </a:rPr>
              <a:t>e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s</a:t>
            </a:r>
            <a:r>
              <a:rPr sz="1400" spc="-50" dirty="0">
                <a:solidFill>
                  <a:srgbClr val="D9D9D9"/>
                </a:solidFill>
                <a:latin typeface="Book Antiqua"/>
                <a:cs typeface="Book Antiqua"/>
              </a:rPr>
              <a:t>v</a:t>
            </a:r>
            <a:r>
              <a:rPr sz="1400" spc="-30" dirty="0">
                <a:solidFill>
                  <a:srgbClr val="D9D9D9"/>
                </a:solidFill>
                <a:latin typeface="Book Antiqua"/>
                <a:cs typeface="Book Antiqua"/>
              </a:rPr>
              <a:t>j</a:t>
            </a:r>
            <a:r>
              <a:rPr sz="1400" spc="-45" dirty="0">
                <a:solidFill>
                  <a:srgbClr val="D9D9D9"/>
                </a:solidFill>
                <a:latin typeface="Book Antiqua"/>
                <a:cs typeface="Book Antiqua"/>
              </a:rPr>
              <a:t>e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s</a:t>
            </a:r>
            <a:r>
              <a:rPr sz="1400" spc="-30" dirty="0">
                <a:solidFill>
                  <a:srgbClr val="D9D9D9"/>
                </a:solidFill>
                <a:latin typeface="Book Antiqua"/>
                <a:cs typeface="Book Antiqua"/>
              </a:rPr>
              <a:t>n</a:t>
            </a:r>
            <a:r>
              <a:rPr sz="1400" spc="-25" dirty="0">
                <a:solidFill>
                  <a:srgbClr val="D9D9D9"/>
                </a:solidFill>
                <a:latin typeface="Book Antiqua"/>
                <a:cs typeface="Book Antiqua"/>
              </a:rPr>
              <a:t>o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69922" y="1960245"/>
            <a:ext cx="1024255" cy="993140"/>
          </a:xfrm>
          <a:custGeom>
            <a:avLst/>
            <a:gdLst/>
            <a:ahLst/>
            <a:cxnLst/>
            <a:rect l="l" t="t" r="r" b="b"/>
            <a:pathLst>
              <a:path w="1024254" h="993139">
                <a:moveTo>
                  <a:pt x="90572" y="955039"/>
                </a:moveTo>
                <a:lnTo>
                  <a:pt x="78761" y="975359"/>
                </a:lnTo>
                <a:lnTo>
                  <a:pt x="88118" y="982979"/>
                </a:lnTo>
                <a:lnTo>
                  <a:pt x="97510" y="988059"/>
                </a:lnTo>
                <a:lnTo>
                  <a:pt x="106926" y="991869"/>
                </a:lnTo>
                <a:lnTo>
                  <a:pt x="116353" y="993139"/>
                </a:lnTo>
                <a:lnTo>
                  <a:pt x="125567" y="993139"/>
                </a:lnTo>
                <a:lnTo>
                  <a:pt x="134530" y="990600"/>
                </a:lnTo>
                <a:lnTo>
                  <a:pt x="143232" y="985519"/>
                </a:lnTo>
                <a:lnTo>
                  <a:pt x="151659" y="979169"/>
                </a:lnTo>
                <a:lnTo>
                  <a:pt x="156741" y="972819"/>
                </a:lnTo>
                <a:lnTo>
                  <a:pt x="123719" y="972819"/>
                </a:lnTo>
                <a:lnTo>
                  <a:pt x="115845" y="970279"/>
                </a:lnTo>
                <a:lnTo>
                  <a:pt x="109771" y="967739"/>
                </a:lnTo>
                <a:lnTo>
                  <a:pt x="103542" y="965200"/>
                </a:lnTo>
                <a:lnTo>
                  <a:pt x="97147" y="960119"/>
                </a:lnTo>
                <a:lnTo>
                  <a:pt x="90572" y="955039"/>
                </a:lnTo>
                <a:close/>
              </a:path>
              <a:path w="1024254" h="993139">
                <a:moveTo>
                  <a:pt x="158025" y="923289"/>
                </a:moveTo>
                <a:lnTo>
                  <a:pt x="113686" y="923289"/>
                </a:lnTo>
                <a:lnTo>
                  <a:pt x="125243" y="925829"/>
                </a:lnTo>
                <a:lnTo>
                  <a:pt x="130831" y="929639"/>
                </a:lnTo>
                <a:lnTo>
                  <a:pt x="141245" y="939800"/>
                </a:lnTo>
                <a:lnTo>
                  <a:pt x="143785" y="944879"/>
                </a:lnTo>
                <a:lnTo>
                  <a:pt x="144293" y="955039"/>
                </a:lnTo>
                <a:lnTo>
                  <a:pt x="142007" y="960119"/>
                </a:lnTo>
                <a:lnTo>
                  <a:pt x="130831" y="970279"/>
                </a:lnTo>
                <a:lnTo>
                  <a:pt x="123719" y="972819"/>
                </a:lnTo>
                <a:lnTo>
                  <a:pt x="156741" y="972819"/>
                </a:lnTo>
                <a:lnTo>
                  <a:pt x="157757" y="971550"/>
                </a:lnTo>
                <a:lnTo>
                  <a:pt x="162153" y="963929"/>
                </a:lnTo>
                <a:lnTo>
                  <a:pt x="164857" y="956309"/>
                </a:lnTo>
                <a:lnTo>
                  <a:pt x="165883" y="947419"/>
                </a:lnTo>
                <a:lnTo>
                  <a:pt x="165074" y="939800"/>
                </a:lnTo>
                <a:lnTo>
                  <a:pt x="162454" y="930909"/>
                </a:lnTo>
                <a:lnTo>
                  <a:pt x="158025" y="923289"/>
                </a:lnTo>
                <a:close/>
              </a:path>
              <a:path w="1024254" h="993139">
                <a:moveTo>
                  <a:pt x="46122" y="833119"/>
                </a:moveTo>
                <a:lnTo>
                  <a:pt x="8110" y="855979"/>
                </a:lnTo>
                <a:lnTo>
                  <a:pt x="0" y="880109"/>
                </a:lnTo>
                <a:lnTo>
                  <a:pt x="631" y="887729"/>
                </a:lnTo>
                <a:lnTo>
                  <a:pt x="3212" y="895350"/>
                </a:lnTo>
                <a:lnTo>
                  <a:pt x="7627" y="902969"/>
                </a:lnTo>
                <a:lnTo>
                  <a:pt x="13864" y="909319"/>
                </a:lnTo>
                <a:lnTo>
                  <a:pt x="20341" y="916939"/>
                </a:lnTo>
                <a:lnTo>
                  <a:pt x="26818" y="920750"/>
                </a:lnTo>
                <a:lnTo>
                  <a:pt x="39772" y="925829"/>
                </a:lnTo>
                <a:lnTo>
                  <a:pt x="47138" y="927100"/>
                </a:lnTo>
                <a:lnTo>
                  <a:pt x="55393" y="925829"/>
                </a:lnTo>
                <a:lnTo>
                  <a:pt x="96795" y="923289"/>
                </a:lnTo>
                <a:lnTo>
                  <a:pt x="158025" y="923289"/>
                </a:lnTo>
                <a:lnTo>
                  <a:pt x="151786" y="915669"/>
                </a:lnTo>
                <a:lnTo>
                  <a:pt x="145980" y="910589"/>
                </a:lnTo>
                <a:lnTo>
                  <a:pt x="139817" y="906779"/>
                </a:lnTo>
                <a:lnTo>
                  <a:pt x="133320" y="902969"/>
                </a:lnTo>
                <a:lnTo>
                  <a:pt x="129917" y="901700"/>
                </a:lnTo>
                <a:lnTo>
                  <a:pt x="48916" y="901700"/>
                </a:lnTo>
                <a:lnTo>
                  <a:pt x="44090" y="900429"/>
                </a:lnTo>
                <a:lnTo>
                  <a:pt x="21357" y="882650"/>
                </a:lnTo>
                <a:lnTo>
                  <a:pt x="21357" y="877569"/>
                </a:lnTo>
                <a:lnTo>
                  <a:pt x="21484" y="872489"/>
                </a:lnTo>
                <a:lnTo>
                  <a:pt x="23770" y="867409"/>
                </a:lnTo>
                <a:lnTo>
                  <a:pt x="28469" y="863600"/>
                </a:lnTo>
                <a:lnTo>
                  <a:pt x="34692" y="857250"/>
                </a:lnTo>
                <a:lnTo>
                  <a:pt x="41169" y="854709"/>
                </a:lnTo>
                <a:lnTo>
                  <a:pt x="78349" y="854709"/>
                </a:lnTo>
                <a:lnTo>
                  <a:pt x="81174" y="849629"/>
                </a:lnTo>
                <a:lnTo>
                  <a:pt x="71840" y="843279"/>
                </a:lnTo>
                <a:lnTo>
                  <a:pt x="62886" y="838200"/>
                </a:lnTo>
                <a:lnTo>
                  <a:pt x="54314" y="834389"/>
                </a:lnTo>
                <a:lnTo>
                  <a:pt x="46122" y="833119"/>
                </a:lnTo>
                <a:close/>
              </a:path>
              <a:path w="1024254" h="993139">
                <a:moveTo>
                  <a:pt x="135149" y="749300"/>
                </a:moveTo>
                <a:lnTo>
                  <a:pt x="125698" y="749300"/>
                </a:lnTo>
                <a:lnTo>
                  <a:pt x="116210" y="751839"/>
                </a:lnTo>
                <a:lnTo>
                  <a:pt x="83397" y="784859"/>
                </a:lnTo>
                <a:lnTo>
                  <a:pt x="80285" y="803909"/>
                </a:lnTo>
                <a:lnTo>
                  <a:pt x="82474" y="814069"/>
                </a:lnTo>
                <a:lnTo>
                  <a:pt x="152294" y="892809"/>
                </a:lnTo>
                <a:lnTo>
                  <a:pt x="192299" y="915669"/>
                </a:lnTo>
                <a:lnTo>
                  <a:pt x="201918" y="915669"/>
                </a:lnTo>
                <a:lnTo>
                  <a:pt x="211524" y="913129"/>
                </a:lnTo>
                <a:lnTo>
                  <a:pt x="221107" y="908050"/>
                </a:lnTo>
                <a:lnTo>
                  <a:pt x="230653" y="899159"/>
                </a:lnTo>
                <a:lnTo>
                  <a:pt x="234154" y="895350"/>
                </a:lnTo>
                <a:lnTo>
                  <a:pt x="202840" y="895350"/>
                </a:lnTo>
                <a:lnTo>
                  <a:pt x="196490" y="892809"/>
                </a:lnTo>
                <a:lnTo>
                  <a:pt x="191561" y="891539"/>
                </a:lnTo>
                <a:lnTo>
                  <a:pt x="186299" y="889000"/>
                </a:lnTo>
                <a:lnTo>
                  <a:pt x="180703" y="883919"/>
                </a:lnTo>
                <a:lnTo>
                  <a:pt x="174773" y="878839"/>
                </a:lnTo>
                <a:lnTo>
                  <a:pt x="117369" y="821689"/>
                </a:lnTo>
                <a:lnTo>
                  <a:pt x="101748" y="793750"/>
                </a:lnTo>
                <a:lnTo>
                  <a:pt x="104542" y="787400"/>
                </a:lnTo>
                <a:lnTo>
                  <a:pt x="118258" y="773429"/>
                </a:lnTo>
                <a:lnTo>
                  <a:pt x="124735" y="770889"/>
                </a:lnTo>
                <a:lnTo>
                  <a:pt x="172836" y="770889"/>
                </a:lnTo>
                <a:lnTo>
                  <a:pt x="164260" y="763269"/>
                </a:lnTo>
                <a:lnTo>
                  <a:pt x="154422" y="755650"/>
                </a:lnTo>
                <a:lnTo>
                  <a:pt x="144726" y="751839"/>
                </a:lnTo>
                <a:lnTo>
                  <a:pt x="135149" y="749300"/>
                </a:lnTo>
                <a:close/>
              </a:path>
              <a:path w="1024254" h="993139">
                <a:moveTo>
                  <a:pt x="111924" y="897889"/>
                </a:moveTo>
                <a:lnTo>
                  <a:pt x="96287" y="897889"/>
                </a:lnTo>
                <a:lnTo>
                  <a:pt x="48916" y="901700"/>
                </a:lnTo>
                <a:lnTo>
                  <a:pt x="129917" y="901700"/>
                </a:lnTo>
                <a:lnTo>
                  <a:pt x="126513" y="900429"/>
                </a:lnTo>
                <a:lnTo>
                  <a:pt x="111924" y="897889"/>
                </a:lnTo>
                <a:close/>
              </a:path>
              <a:path w="1024254" h="993139">
                <a:moveTo>
                  <a:pt x="172836" y="770889"/>
                </a:moveTo>
                <a:lnTo>
                  <a:pt x="124735" y="770889"/>
                </a:lnTo>
                <a:lnTo>
                  <a:pt x="130958" y="772159"/>
                </a:lnTo>
                <a:lnTo>
                  <a:pt x="135719" y="774700"/>
                </a:lnTo>
                <a:lnTo>
                  <a:pt x="209571" y="843279"/>
                </a:lnTo>
                <a:lnTo>
                  <a:pt x="225700" y="872489"/>
                </a:lnTo>
                <a:lnTo>
                  <a:pt x="223160" y="878839"/>
                </a:lnTo>
                <a:lnTo>
                  <a:pt x="209444" y="891539"/>
                </a:lnTo>
                <a:lnTo>
                  <a:pt x="202840" y="895350"/>
                </a:lnTo>
                <a:lnTo>
                  <a:pt x="234154" y="895350"/>
                </a:lnTo>
                <a:lnTo>
                  <a:pt x="238821" y="890269"/>
                </a:lnTo>
                <a:lnTo>
                  <a:pt x="244274" y="880109"/>
                </a:lnTo>
                <a:lnTo>
                  <a:pt x="247013" y="871219"/>
                </a:lnTo>
                <a:lnTo>
                  <a:pt x="247036" y="861059"/>
                </a:lnTo>
                <a:lnTo>
                  <a:pt x="244605" y="852169"/>
                </a:lnTo>
                <a:lnTo>
                  <a:pt x="239972" y="842009"/>
                </a:lnTo>
                <a:lnTo>
                  <a:pt x="233124" y="831850"/>
                </a:lnTo>
                <a:lnTo>
                  <a:pt x="224049" y="821689"/>
                </a:lnTo>
                <a:lnTo>
                  <a:pt x="174265" y="772159"/>
                </a:lnTo>
                <a:lnTo>
                  <a:pt x="172836" y="770889"/>
                </a:lnTo>
                <a:close/>
              </a:path>
              <a:path w="1024254" h="993139">
                <a:moveTo>
                  <a:pt x="78349" y="854709"/>
                </a:moveTo>
                <a:lnTo>
                  <a:pt x="41169" y="854709"/>
                </a:lnTo>
                <a:lnTo>
                  <a:pt x="47646" y="855979"/>
                </a:lnTo>
                <a:lnTo>
                  <a:pt x="52744" y="858519"/>
                </a:lnTo>
                <a:lnTo>
                  <a:pt x="58140" y="861059"/>
                </a:lnTo>
                <a:lnTo>
                  <a:pt x="63845" y="864869"/>
                </a:lnTo>
                <a:lnTo>
                  <a:pt x="69871" y="869950"/>
                </a:lnTo>
                <a:lnTo>
                  <a:pt x="78349" y="854709"/>
                </a:lnTo>
                <a:close/>
              </a:path>
              <a:path w="1024254" h="993139">
                <a:moveTo>
                  <a:pt x="218715" y="664209"/>
                </a:moveTo>
                <a:lnTo>
                  <a:pt x="210044" y="664209"/>
                </a:lnTo>
                <a:lnTo>
                  <a:pt x="201348" y="666750"/>
                </a:lnTo>
                <a:lnTo>
                  <a:pt x="169900" y="698500"/>
                </a:lnTo>
                <a:lnTo>
                  <a:pt x="167270" y="708659"/>
                </a:lnTo>
                <a:lnTo>
                  <a:pt x="167534" y="717550"/>
                </a:lnTo>
                <a:lnTo>
                  <a:pt x="192426" y="758189"/>
                </a:lnTo>
                <a:lnTo>
                  <a:pt x="238654" y="805179"/>
                </a:lnTo>
                <a:lnTo>
                  <a:pt x="278532" y="829309"/>
                </a:lnTo>
                <a:lnTo>
                  <a:pt x="288248" y="829309"/>
                </a:lnTo>
                <a:lnTo>
                  <a:pt x="297963" y="826769"/>
                </a:lnTo>
                <a:lnTo>
                  <a:pt x="307679" y="821689"/>
                </a:lnTo>
                <a:lnTo>
                  <a:pt x="317394" y="812800"/>
                </a:lnTo>
                <a:lnTo>
                  <a:pt x="322959" y="806450"/>
                </a:lnTo>
                <a:lnTo>
                  <a:pt x="282088" y="806450"/>
                </a:lnTo>
                <a:lnTo>
                  <a:pt x="277262" y="803909"/>
                </a:lnTo>
                <a:lnTo>
                  <a:pt x="272436" y="800100"/>
                </a:lnTo>
                <a:lnTo>
                  <a:pt x="266594" y="796289"/>
                </a:lnTo>
                <a:lnTo>
                  <a:pt x="201824" y="731519"/>
                </a:lnTo>
                <a:lnTo>
                  <a:pt x="197252" y="725169"/>
                </a:lnTo>
                <a:lnTo>
                  <a:pt x="194204" y="721359"/>
                </a:lnTo>
                <a:lnTo>
                  <a:pt x="191283" y="716279"/>
                </a:lnTo>
                <a:lnTo>
                  <a:pt x="190013" y="712469"/>
                </a:lnTo>
                <a:lnTo>
                  <a:pt x="190267" y="707389"/>
                </a:lnTo>
                <a:lnTo>
                  <a:pt x="190648" y="703579"/>
                </a:lnTo>
                <a:lnTo>
                  <a:pt x="193315" y="698500"/>
                </a:lnTo>
                <a:lnTo>
                  <a:pt x="203094" y="688339"/>
                </a:lnTo>
                <a:lnTo>
                  <a:pt x="207539" y="685800"/>
                </a:lnTo>
                <a:lnTo>
                  <a:pt x="255815" y="685800"/>
                </a:lnTo>
                <a:lnTo>
                  <a:pt x="254529" y="684529"/>
                </a:lnTo>
                <a:lnTo>
                  <a:pt x="245290" y="675639"/>
                </a:lnTo>
                <a:lnTo>
                  <a:pt x="236241" y="669289"/>
                </a:lnTo>
                <a:lnTo>
                  <a:pt x="227383" y="665479"/>
                </a:lnTo>
                <a:lnTo>
                  <a:pt x="218715" y="664209"/>
                </a:lnTo>
                <a:close/>
              </a:path>
              <a:path w="1024254" h="993139">
                <a:moveTo>
                  <a:pt x="300249" y="730250"/>
                </a:moveTo>
                <a:lnTo>
                  <a:pt x="282977" y="746759"/>
                </a:lnTo>
                <a:lnTo>
                  <a:pt x="292629" y="756919"/>
                </a:lnTo>
                <a:lnTo>
                  <a:pt x="298725" y="763269"/>
                </a:lnTo>
                <a:lnTo>
                  <a:pt x="303297" y="768350"/>
                </a:lnTo>
                <a:lnTo>
                  <a:pt x="306345" y="772159"/>
                </a:lnTo>
                <a:lnTo>
                  <a:pt x="309266" y="775969"/>
                </a:lnTo>
                <a:lnTo>
                  <a:pt x="310663" y="781050"/>
                </a:lnTo>
                <a:lnTo>
                  <a:pt x="310155" y="789939"/>
                </a:lnTo>
                <a:lnTo>
                  <a:pt x="307742" y="793750"/>
                </a:lnTo>
                <a:lnTo>
                  <a:pt x="298852" y="802639"/>
                </a:lnTo>
                <a:lnTo>
                  <a:pt x="294661" y="805179"/>
                </a:lnTo>
                <a:lnTo>
                  <a:pt x="290597" y="806450"/>
                </a:lnTo>
                <a:lnTo>
                  <a:pt x="322959" y="806450"/>
                </a:lnTo>
                <a:lnTo>
                  <a:pt x="325185" y="803909"/>
                </a:lnTo>
                <a:lnTo>
                  <a:pt x="330285" y="795019"/>
                </a:lnTo>
                <a:lnTo>
                  <a:pt x="332718" y="786129"/>
                </a:lnTo>
                <a:lnTo>
                  <a:pt x="332507" y="777239"/>
                </a:lnTo>
                <a:lnTo>
                  <a:pt x="329957" y="768350"/>
                </a:lnTo>
                <a:lnTo>
                  <a:pt x="325348" y="758189"/>
                </a:lnTo>
                <a:lnTo>
                  <a:pt x="318666" y="749300"/>
                </a:lnTo>
                <a:lnTo>
                  <a:pt x="309901" y="739139"/>
                </a:lnTo>
                <a:lnTo>
                  <a:pt x="300249" y="730250"/>
                </a:lnTo>
                <a:close/>
              </a:path>
              <a:path w="1024254" h="993139">
                <a:moveTo>
                  <a:pt x="254021" y="612139"/>
                </a:moveTo>
                <a:lnTo>
                  <a:pt x="236114" y="629919"/>
                </a:lnTo>
                <a:lnTo>
                  <a:pt x="367051" y="760729"/>
                </a:lnTo>
                <a:lnTo>
                  <a:pt x="384958" y="742950"/>
                </a:lnTo>
                <a:lnTo>
                  <a:pt x="254021" y="612139"/>
                </a:lnTo>
                <a:close/>
              </a:path>
              <a:path w="1024254" h="993139">
                <a:moveTo>
                  <a:pt x="313330" y="552450"/>
                </a:moveTo>
                <a:lnTo>
                  <a:pt x="295677" y="570229"/>
                </a:lnTo>
                <a:lnTo>
                  <a:pt x="398801" y="728979"/>
                </a:lnTo>
                <a:lnTo>
                  <a:pt x="415946" y="711200"/>
                </a:lnTo>
                <a:lnTo>
                  <a:pt x="389276" y="671829"/>
                </a:lnTo>
                <a:lnTo>
                  <a:pt x="404516" y="656589"/>
                </a:lnTo>
                <a:lnTo>
                  <a:pt x="378608" y="656589"/>
                </a:lnTo>
                <a:lnTo>
                  <a:pt x="330475" y="586739"/>
                </a:lnTo>
                <a:lnTo>
                  <a:pt x="366289" y="586739"/>
                </a:lnTo>
                <a:lnTo>
                  <a:pt x="313330" y="552450"/>
                </a:lnTo>
                <a:close/>
              </a:path>
              <a:path w="1024254" h="993139">
                <a:moveTo>
                  <a:pt x="255815" y="685800"/>
                </a:moveTo>
                <a:lnTo>
                  <a:pt x="215921" y="685800"/>
                </a:lnTo>
                <a:lnTo>
                  <a:pt x="219858" y="687069"/>
                </a:lnTo>
                <a:lnTo>
                  <a:pt x="223541" y="689609"/>
                </a:lnTo>
                <a:lnTo>
                  <a:pt x="227351" y="692150"/>
                </a:lnTo>
                <a:lnTo>
                  <a:pt x="232304" y="695959"/>
                </a:lnTo>
                <a:lnTo>
                  <a:pt x="238273" y="702309"/>
                </a:lnTo>
                <a:lnTo>
                  <a:pt x="247544" y="711200"/>
                </a:lnTo>
                <a:lnTo>
                  <a:pt x="264816" y="694689"/>
                </a:lnTo>
                <a:lnTo>
                  <a:pt x="255815" y="685800"/>
                </a:lnTo>
                <a:close/>
              </a:path>
              <a:path w="1024254" h="993139">
                <a:moveTo>
                  <a:pt x="456516" y="645159"/>
                </a:moveTo>
                <a:lnTo>
                  <a:pt x="415946" y="645159"/>
                </a:lnTo>
                <a:lnTo>
                  <a:pt x="454935" y="673100"/>
                </a:lnTo>
                <a:lnTo>
                  <a:pt x="472207" y="655319"/>
                </a:lnTo>
                <a:lnTo>
                  <a:pt x="456516" y="645159"/>
                </a:lnTo>
                <a:close/>
              </a:path>
              <a:path w="1024254" h="993139">
                <a:moveTo>
                  <a:pt x="366289" y="586739"/>
                </a:moveTo>
                <a:lnTo>
                  <a:pt x="330475" y="586739"/>
                </a:lnTo>
                <a:lnTo>
                  <a:pt x="400452" y="635000"/>
                </a:lnTo>
                <a:lnTo>
                  <a:pt x="378608" y="656589"/>
                </a:lnTo>
                <a:lnTo>
                  <a:pt x="404516" y="656589"/>
                </a:lnTo>
                <a:lnTo>
                  <a:pt x="415946" y="645159"/>
                </a:lnTo>
                <a:lnTo>
                  <a:pt x="456516" y="645159"/>
                </a:lnTo>
                <a:lnTo>
                  <a:pt x="366289" y="586739"/>
                </a:lnTo>
                <a:close/>
              </a:path>
              <a:path w="1024254" h="993139">
                <a:moveTo>
                  <a:pt x="382926" y="482600"/>
                </a:moveTo>
                <a:lnTo>
                  <a:pt x="364765" y="500379"/>
                </a:lnTo>
                <a:lnTo>
                  <a:pt x="471572" y="607059"/>
                </a:lnTo>
                <a:lnTo>
                  <a:pt x="475255" y="612139"/>
                </a:lnTo>
                <a:lnTo>
                  <a:pt x="478811" y="619759"/>
                </a:lnTo>
                <a:lnTo>
                  <a:pt x="478938" y="623569"/>
                </a:lnTo>
                <a:lnTo>
                  <a:pt x="475636" y="631189"/>
                </a:lnTo>
                <a:lnTo>
                  <a:pt x="472080" y="635000"/>
                </a:lnTo>
                <a:lnTo>
                  <a:pt x="466619" y="641350"/>
                </a:lnTo>
                <a:lnTo>
                  <a:pt x="479700" y="654050"/>
                </a:lnTo>
                <a:lnTo>
                  <a:pt x="495829" y="637539"/>
                </a:lnTo>
                <a:lnTo>
                  <a:pt x="500528" y="631189"/>
                </a:lnTo>
                <a:lnTo>
                  <a:pt x="504338" y="618489"/>
                </a:lnTo>
                <a:lnTo>
                  <a:pt x="503703" y="612139"/>
                </a:lnTo>
                <a:lnTo>
                  <a:pt x="500655" y="605789"/>
                </a:lnTo>
                <a:lnTo>
                  <a:pt x="497917" y="600709"/>
                </a:lnTo>
                <a:lnTo>
                  <a:pt x="489725" y="589279"/>
                </a:lnTo>
                <a:lnTo>
                  <a:pt x="484272" y="584200"/>
                </a:lnTo>
                <a:lnTo>
                  <a:pt x="382926" y="482600"/>
                </a:lnTo>
                <a:close/>
              </a:path>
              <a:path w="1024254" h="993139">
                <a:moveTo>
                  <a:pt x="421534" y="444500"/>
                </a:moveTo>
                <a:lnTo>
                  <a:pt x="403246" y="462279"/>
                </a:lnTo>
                <a:lnTo>
                  <a:pt x="534183" y="593089"/>
                </a:lnTo>
                <a:lnTo>
                  <a:pt x="565701" y="561339"/>
                </a:lnTo>
                <a:lnTo>
                  <a:pt x="539390" y="561339"/>
                </a:lnTo>
                <a:lnTo>
                  <a:pt x="421534" y="444500"/>
                </a:lnTo>
                <a:close/>
              </a:path>
              <a:path w="1024254" h="993139">
                <a:moveTo>
                  <a:pt x="572791" y="528319"/>
                </a:moveTo>
                <a:lnTo>
                  <a:pt x="539390" y="561339"/>
                </a:lnTo>
                <a:lnTo>
                  <a:pt x="565701" y="561339"/>
                </a:lnTo>
                <a:lnTo>
                  <a:pt x="585872" y="541019"/>
                </a:lnTo>
                <a:lnTo>
                  <a:pt x="572791" y="528319"/>
                </a:lnTo>
                <a:close/>
              </a:path>
              <a:path w="1024254" h="993139">
                <a:moveTo>
                  <a:pt x="486812" y="378459"/>
                </a:moveTo>
                <a:lnTo>
                  <a:pt x="468905" y="396239"/>
                </a:lnTo>
                <a:lnTo>
                  <a:pt x="599842" y="527050"/>
                </a:lnTo>
                <a:lnTo>
                  <a:pt x="617749" y="509269"/>
                </a:lnTo>
                <a:lnTo>
                  <a:pt x="486812" y="378459"/>
                </a:lnTo>
                <a:close/>
              </a:path>
              <a:path w="1024254" h="993139">
                <a:moveTo>
                  <a:pt x="580655" y="336550"/>
                </a:moveTo>
                <a:lnTo>
                  <a:pt x="555265" y="336550"/>
                </a:lnTo>
                <a:lnTo>
                  <a:pt x="621559" y="480059"/>
                </a:lnTo>
                <a:lnTo>
                  <a:pt x="634640" y="492759"/>
                </a:lnTo>
                <a:lnTo>
                  <a:pt x="664855" y="462279"/>
                </a:lnTo>
                <a:lnTo>
                  <a:pt x="638831" y="462279"/>
                </a:lnTo>
                <a:lnTo>
                  <a:pt x="580655" y="336550"/>
                </a:lnTo>
                <a:close/>
              </a:path>
              <a:path w="1024254" h="993139">
                <a:moveTo>
                  <a:pt x="679471" y="421639"/>
                </a:moveTo>
                <a:lnTo>
                  <a:pt x="638831" y="462279"/>
                </a:lnTo>
                <a:lnTo>
                  <a:pt x="664855" y="462279"/>
                </a:lnTo>
                <a:lnTo>
                  <a:pt x="692552" y="434339"/>
                </a:lnTo>
                <a:lnTo>
                  <a:pt x="679471" y="421639"/>
                </a:lnTo>
                <a:close/>
              </a:path>
              <a:path w="1024254" h="993139">
                <a:moveTo>
                  <a:pt x="613939" y="251459"/>
                </a:moveTo>
                <a:lnTo>
                  <a:pt x="596413" y="269239"/>
                </a:lnTo>
                <a:lnTo>
                  <a:pt x="699537" y="427989"/>
                </a:lnTo>
                <a:lnTo>
                  <a:pt x="716682" y="410209"/>
                </a:lnTo>
                <a:lnTo>
                  <a:pt x="689885" y="372109"/>
                </a:lnTo>
                <a:lnTo>
                  <a:pt x="706395" y="355600"/>
                </a:lnTo>
                <a:lnTo>
                  <a:pt x="679217" y="355600"/>
                </a:lnTo>
                <a:lnTo>
                  <a:pt x="631084" y="285750"/>
                </a:lnTo>
                <a:lnTo>
                  <a:pt x="666898" y="285750"/>
                </a:lnTo>
                <a:lnTo>
                  <a:pt x="613939" y="251459"/>
                </a:lnTo>
                <a:close/>
              </a:path>
              <a:path w="1024254" h="993139">
                <a:moveTo>
                  <a:pt x="561615" y="303529"/>
                </a:moveTo>
                <a:lnTo>
                  <a:pt x="506116" y="359409"/>
                </a:lnTo>
                <a:lnTo>
                  <a:pt x="519197" y="372109"/>
                </a:lnTo>
                <a:lnTo>
                  <a:pt x="555265" y="336550"/>
                </a:lnTo>
                <a:lnTo>
                  <a:pt x="580655" y="336550"/>
                </a:lnTo>
                <a:lnTo>
                  <a:pt x="569489" y="312419"/>
                </a:lnTo>
                <a:lnTo>
                  <a:pt x="561615" y="303529"/>
                </a:lnTo>
                <a:close/>
              </a:path>
              <a:path w="1024254" h="993139">
                <a:moveTo>
                  <a:pt x="759086" y="345439"/>
                </a:moveTo>
                <a:lnTo>
                  <a:pt x="716555" y="345439"/>
                </a:lnTo>
                <a:lnTo>
                  <a:pt x="755544" y="372109"/>
                </a:lnTo>
                <a:lnTo>
                  <a:pt x="772816" y="354329"/>
                </a:lnTo>
                <a:lnTo>
                  <a:pt x="759086" y="345439"/>
                </a:lnTo>
                <a:close/>
              </a:path>
              <a:path w="1024254" h="993139">
                <a:moveTo>
                  <a:pt x="666898" y="285750"/>
                </a:moveTo>
                <a:lnTo>
                  <a:pt x="631084" y="285750"/>
                </a:lnTo>
                <a:lnTo>
                  <a:pt x="701061" y="334009"/>
                </a:lnTo>
                <a:lnTo>
                  <a:pt x="679217" y="355600"/>
                </a:lnTo>
                <a:lnTo>
                  <a:pt x="706395" y="355600"/>
                </a:lnTo>
                <a:lnTo>
                  <a:pt x="716555" y="345439"/>
                </a:lnTo>
                <a:lnTo>
                  <a:pt x="759086" y="345439"/>
                </a:lnTo>
                <a:lnTo>
                  <a:pt x="666898" y="285750"/>
                </a:lnTo>
                <a:close/>
              </a:path>
              <a:path w="1024254" h="993139">
                <a:moveTo>
                  <a:pt x="721889" y="160019"/>
                </a:moveTo>
                <a:lnTo>
                  <a:pt x="687091" y="176529"/>
                </a:lnTo>
                <a:lnTo>
                  <a:pt x="670500" y="205739"/>
                </a:lnTo>
                <a:lnTo>
                  <a:pt x="670708" y="214629"/>
                </a:lnTo>
                <a:lnTo>
                  <a:pt x="695600" y="255269"/>
                </a:lnTo>
                <a:lnTo>
                  <a:pt x="741828" y="300989"/>
                </a:lnTo>
                <a:lnTo>
                  <a:pt x="751970" y="311150"/>
                </a:lnTo>
                <a:lnTo>
                  <a:pt x="762005" y="317500"/>
                </a:lnTo>
                <a:lnTo>
                  <a:pt x="771921" y="322579"/>
                </a:lnTo>
                <a:lnTo>
                  <a:pt x="781706" y="325119"/>
                </a:lnTo>
                <a:lnTo>
                  <a:pt x="791440" y="326389"/>
                </a:lnTo>
                <a:lnTo>
                  <a:pt x="801185" y="323850"/>
                </a:lnTo>
                <a:lnTo>
                  <a:pt x="810906" y="317500"/>
                </a:lnTo>
                <a:lnTo>
                  <a:pt x="820568" y="309879"/>
                </a:lnTo>
                <a:lnTo>
                  <a:pt x="826147" y="303529"/>
                </a:lnTo>
                <a:lnTo>
                  <a:pt x="789834" y="303529"/>
                </a:lnTo>
                <a:lnTo>
                  <a:pt x="785389" y="302259"/>
                </a:lnTo>
                <a:lnTo>
                  <a:pt x="780563" y="299719"/>
                </a:lnTo>
                <a:lnTo>
                  <a:pt x="775610" y="297179"/>
                </a:lnTo>
                <a:lnTo>
                  <a:pt x="769895" y="292100"/>
                </a:lnTo>
                <a:lnTo>
                  <a:pt x="711348" y="233679"/>
                </a:lnTo>
                <a:lnTo>
                  <a:pt x="693187" y="209550"/>
                </a:lnTo>
                <a:lnTo>
                  <a:pt x="693568" y="204469"/>
                </a:lnTo>
                <a:lnTo>
                  <a:pt x="693822" y="199389"/>
                </a:lnTo>
                <a:lnTo>
                  <a:pt x="696489" y="195579"/>
                </a:lnTo>
                <a:lnTo>
                  <a:pt x="706268" y="185419"/>
                </a:lnTo>
                <a:lnTo>
                  <a:pt x="710840" y="182879"/>
                </a:lnTo>
                <a:lnTo>
                  <a:pt x="760018" y="182879"/>
                </a:lnTo>
                <a:lnTo>
                  <a:pt x="757703" y="180339"/>
                </a:lnTo>
                <a:lnTo>
                  <a:pt x="748536" y="172719"/>
                </a:lnTo>
                <a:lnTo>
                  <a:pt x="739511" y="166369"/>
                </a:lnTo>
                <a:lnTo>
                  <a:pt x="730629" y="162559"/>
                </a:lnTo>
                <a:lnTo>
                  <a:pt x="721889" y="160019"/>
                </a:lnTo>
                <a:close/>
              </a:path>
              <a:path w="1024254" h="993139">
                <a:moveTo>
                  <a:pt x="803423" y="226059"/>
                </a:moveTo>
                <a:lnTo>
                  <a:pt x="786151" y="243839"/>
                </a:lnTo>
                <a:lnTo>
                  <a:pt x="802026" y="260350"/>
                </a:lnTo>
                <a:lnTo>
                  <a:pt x="806598" y="265429"/>
                </a:lnTo>
                <a:lnTo>
                  <a:pt x="812440" y="273050"/>
                </a:lnTo>
                <a:lnTo>
                  <a:pt x="813837" y="276859"/>
                </a:lnTo>
                <a:lnTo>
                  <a:pt x="813710" y="281939"/>
                </a:lnTo>
                <a:lnTo>
                  <a:pt x="813456" y="285750"/>
                </a:lnTo>
                <a:lnTo>
                  <a:pt x="811043" y="290829"/>
                </a:lnTo>
                <a:lnTo>
                  <a:pt x="802026" y="299719"/>
                </a:lnTo>
                <a:lnTo>
                  <a:pt x="797962" y="302259"/>
                </a:lnTo>
                <a:lnTo>
                  <a:pt x="793898" y="302259"/>
                </a:lnTo>
                <a:lnTo>
                  <a:pt x="789834" y="303529"/>
                </a:lnTo>
                <a:lnTo>
                  <a:pt x="826147" y="303529"/>
                </a:lnTo>
                <a:lnTo>
                  <a:pt x="828379" y="300989"/>
                </a:lnTo>
                <a:lnTo>
                  <a:pt x="833522" y="292100"/>
                </a:lnTo>
                <a:lnTo>
                  <a:pt x="835999" y="283209"/>
                </a:lnTo>
                <a:lnTo>
                  <a:pt x="835808" y="273050"/>
                </a:lnTo>
                <a:lnTo>
                  <a:pt x="833241" y="264159"/>
                </a:lnTo>
                <a:lnTo>
                  <a:pt x="828601" y="255269"/>
                </a:lnTo>
                <a:lnTo>
                  <a:pt x="821914" y="246379"/>
                </a:lnTo>
                <a:lnTo>
                  <a:pt x="813202" y="236219"/>
                </a:lnTo>
                <a:lnTo>
                  <a:pt x="803423" y="226059"/>
                </a:lnTo>
                <a:close/>
              </a:path>
              <a:path w="1024254" h="993139">
                <a:moveTo>
                  <a:pt x="757322" y="107950"/>
                </a:moveTo>
                <a:lnTo>
                  <a:pt x="739415" y="125729"/>
                </a:lnTo>
                <a:lnTo>
                  <a:pt x="870352" y="256539"/>
                </a:lnTo>
                <a:lnTo>
                  <a:pt x="888259" y="238759"/>
                </a:lnTo>
                <a:lnTo>
                  <a:pt x="757322" y="107950"/>
                </a:lnTo>
                <a:close/>
              </a:path>
              <a:path w="1024254" h="993139">
                <a:moveTo>
                  <a:pt x="806344" y="59689"/>
                </a:moveTo>
                <a:lnTo>
                  <a:pt x="788310" y="77469"/>
                </a:lnTo>
                <a:lnTo>
                  <a:pt x="894990" y="184150"/>
                </a:lnTo>
                <a:lnTo>
                  <a:pt x="898800" y="189229"/>
                </a:lnTo>
                <a:lnTo>
                  <a:pt x="902356" y="195579"/>
                </a:lnTo>
                <a:lnTo>
                  <a:pt x="902356" y="199389"/>
                </a:lnTo>
                <a:lnTo>
                  <a:pt x="900832" y="203200"/>
                </a:lnTo>
                <a:lnTo>
                  <a:pt x="899181" y="207009"/>
                </a:lnTo>
                <a:lnTo>
                  <a:pt x="895625" y="212089"/>
                </a:lnTo>
                <a:lnTo>
                  <a:pt x="890164" y="217169"/>
                </a:lnTo>
                <a:lnTo>
                  <a:pt x="903245" y="229869"/>
                </a:lnTo>
                <a:lnTo>
                  <a:pt x="919374" y="214629"/>
                </a:lnTo>
                <a:lnTo>
                  <a:pt x="924073" y="207009"/>
                </a:lnTo>
                <a:lnTo>
                  <a:pt x="925978" y="200659"/>
                </a:lnTo>
                <a:lnTo>
                  <a:pt x="927756" y="194309"/>
                </a:lnTo>
                <a:lnTo>
                  <a:pt x="927248" y="187959"/>
                </a:lnTo>
                <a:lnTo>
                  <a:pt x="924200" y="181609"/>
                </a:lnTo>
                <a:lnTo>
                  <a:pt x="921388" y="176529"/>
                </a:lnTo>
                <a:lnTo>
                  <a:pt x="917707" y="171450"/>
                </a:lnTo>
                <a:lnTo>
                  <a:pt x="913145" y="166369"/>
                </a:lnTo>
                <a:lnTo>
                  <a:pt x="907690" y="160019"/>
                </a:lnTo>
                <a:lnTo>
                  <a:pt x="806344" y="59689"/>
                </a:lnTo>
                <a:close/>
              </a:path>
              <a:path w="1024254" h="993139">
                <a:moveTo>
                  <a:pt x="760018" y="182879"/>
                </a:moveTo>
                <a:lnTo>
                  <a:pt x="719095" y="182879"/>
                </a:lnTo>
                <a:lnTo>
                  <a:pt x="723032" y="184150"/>
                </a:lnTo>
                <a:lnTo>
                  <a:pt x="730652" y="189229"/>
                </a:lnTo>
                <a:lnTo>
                  <a:pt x="735478" y="193039"/>
                </a:lnTo>
                <a:lnTo>
                  <a:pt x="741574" y="199389"/>
                </a:lnTo>
                <a:lnTo>
                  <a:pt x="750718" y="208279"/>
                </a:lnTo>
                <a:lnTo>
                  <a:pt x="768117" y="191769"/>
                </a:lnTo>
                <a:lnTo>
                  <a:pt x="760018" y="182879"/>
                </a:lnTo>
                <a:close/>
              </a:path>
              <a:path w="1024254" h="993139">
                <a:moveTo>
                  <a:pt x="865018" y="0"/>
                </a:moveTo>
                <a:lnTo>
                  <a:pt x="847492" y="17779"/>
                </a:lnTo>
                <a:lnTo>
                  <a:pt x="950616" y="176529"/>
                </a:lnTo>
                <a:lnTo>
                  <a:pt x="967761" y="160019"/>
                </a:lnTo>
                <a:lnTo>
                  <a:pt x="941091" y="120650"/>
                </a:lnTo>
                <a:lnTo>
                  <a:pt x="956331" y="105409"/>
                </a:lnTo>
                <a:lnTo>
                  <a:pt x="930423" y="105409"/>
                </a:lnTo>
                <a:lnTo>
                  <a:pt x="882163" y="35559"/>
                </a:lnTo>
                <a:lnTo>
                  <a:pt x="919983" y="35559"/>
                </a:lnTo>
                <a:lnTo>
                  <a:pt x="865018" y="0"/>
                </a:lnTo>
                <a:close/>
              </a:path>
              <a:path w="1024254" h="993139">
                <a:moveTo>
                  <a:pt x="1010281" y="93979"/>
                </a:moveTo>
                <a:lnTo>
                  <a:pt x="967761" y="93979"/>
                </a:lnTo>
                <a:lnTo>
                  <a:pt x="1006623" y="120650"/>
                </a:lnTo>
                <a:lnTo>
                  <a:pt x="1024022" y="102869"/>
                </a:lnTo>
                <a:lnTo>
                  <a:pt x="1010281" y="93979"/>
                </a:lnTo>
                <a:close/>
              </a:path>
              <a:path w="1024254" h="993139">
                <a:moveTo>
                  <a:pt x="919983" y="35559"/>
                </a:moveTo>
                <a:lnTo>
                  <a:pt x="882163" y="35559"/>
                </a:lnTo>
                <a:lnTo>
                  <a:pt x="952140" y="82550"/>
                </a:lnTo>
                <a:lnTo>
                  <a:pt x="930423" y="105409"/>
                </a:lnTo>
                <a:lnTo>
                  <a:pt x="956331" y="105409"/>
                </a:lnTo>
                <a:lnTo>
                  <a:pt x="967761" y="93979"/>
                </a:lnTo>
                <a:lnTo>
                  <a:pt x="1010281" y="93979"/>
                </a:lnTo>
                <a:lnTo>
                  <a:pt x="919983" y="355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9148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3800" y="361950"/>
            <a:ext cx="495477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0" marR="5080" indent="-1073785" algn="ctr">
              <a:lnSpc>
                <a:spcPct val="100000"/>
              </a:lnSpc>
              <a:spcBef>
                <a:spcPts val="100"/>
              </a:spcBef>
            </a:pPr>
            <a:r>
              <a:rPr lang="hr-HR" sz="2800" spc="-75" noProof="0" dirty="0" err="1" smtClean="0">
                <a:solidFill>
                  <a:srgbClr val="D9D9D9"/>
                </a:solidFill>
                <a:latin typeface="Comic Sans MS" panose="030F0702030302020204" pitchFamily="66" charset="0"/>
              </a:rPr>
              <a:t>Pitrim</a:t>
            </a:r>
            <a:r>
              <a:rPr lang="hr-HR" sz="2800" spc="-75" noProof="0" dirty="0" smtClean="0">
                <a:solidFill>
                  <a:srgbClr val="D9D9D9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-40" noProof="0" dirty="0" err="1" smtClean="0">
                <a:solidFill>
                  <a:srgbClr val="970000"/>
                </a:solidFill>
                <a:latin typeface="Comic Sans MS" panose="030F0702030302020204" pitchFamily="66" charset="0"/>
              </a:rPr>
              <a:t>Sorokin</a:t>
            </a:r>
            <a:r>
              <a:rPr lang="en-US" sz="2800" spc="-40" noProof="0" dirty="0" smtClean="0">
                <a:solidFill>
                  <a:srgbClr val="970000"/>
                </a:solidFill>
                <a:latin typeface="Comic Sans MS" panose="030F0702030302020204" pitchFamily="66" charset="0"/>
              </a:rPr>
              <a:t> </a:t>
            </a:r>
            <a:r>
              <a:rPr lang="hr-HR" sz="2800" i="1" spc="-95" noProof="0" dirty="0" smtClean="0">
                <a:solidFill>
                  <a:srgbClr val="D9D9D9"/>
                </a:solidFill>
                <a:latin typeface="Comic Sans MS" panose="030F0702030302020204" pitchFamily="66" charset="0"/>
              </a:rPr>
              <a:t>(1889.-1968.)</a:t>
            </a:r>
            <a:endParaRPr lang="hr-HR" sz="2800" i="1" spc="-95" noProof="0" dirty="0">
              <a:solidFill>
                <a:srgbClr val="D9D9D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2400" y="1352550"/>
            <a:ext cx="4666615" cy="1934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276225" indent="-317500">
              <a:lnSpc>
                <a:spcPct val="100000"/>
              </a:lnSpc>
              <a:spcBef>
                <a:spcPts val="105"/>
              </a:spcBef>
              <a:buChar char="●"/>
              <a:tabLst>
                <a:tab pos="329565" algn="l"/>
                <a:tab pos="330200" algn="l"/>
              </a:tabLst>
            </a:pP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Poziva </a:t>
            </a:r>
            <a:r>
              <a:rPr b="1" dirty="0">
                <a:solidFill>
                  <a:srgbClr val="EEEEEE"/>
                </a:solidFill>
                <a:latin typeface="Arial"/>
                <a:cs typeface="Arial"/>
              </a:rPr>
              <a:t>se 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na </a:t>
            </a:r>
            <a:r>
              <a:rPr b="1" spc="-5" dirty="0" err="1">
                <a:solidFill>
                  <a:srgbClr val="EEEEEE"/>
                </a:solidFill>
                <a:latin typeface="Arial"/>
                <a:cs typeface="Arial"/>
              </a:rPr>
              <a:t>formalnosociološku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spc="-5" dirty="0" err="1" smtClean="0">
                <a:solidFill>
                  <a:srgbClr val="EEEEEE"/>
                </a:solidFill>
                <a:latin typeface="Arial"/>
                <a:cs typeface="Arial"/>
              </a:rPr>
              <a:t>školu</a:t>
            </a:r>
            <a:r>
              <a:rPr lang="hr-HR" b="1" spc="-5" dirty="0" smtClean="0">
                <a:solidFill>
                  <a:srgbClr val="EEEEEE"/>
                </a:solidFill>
                <a:latin typeface="Arial"/>
                <a:cs typeface="Arial"/>
              </a:rPr>
              <a:t>, a također </a:t>
            </a:r>
            <a:r>
              <a:rPr b="1" spc="-5" dirty="0" err="1" smtClean="0">
                <a:solidFill>
                  <a:srgbClr val="EEEEEE"/>
                </a:solidFill>
                <a:latin typeface="Arial"/>
                <a:cs typeface="Arial"/>
              </a:rPr>
              <a:t>ju</a:t>
            </a:r>
            <a:r>
              <a:rPr lang="hr-HR" b="1" spc="-5" dirty="0" smtClean="0">
                <a:solidFill>
                  <a:srgbClr val="EEEEEE"/>
                </a:solidFill>
                <a:latin typeface="Arial"/>
                <a:cs typeface="Arial"/>
              </a:rPr>
              <a:t> i</a:t>
            </a:r>
            <a:r>
              <a:rPr b="1" spc="-5" dirty="0" smtClean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dirty="0" err="1">
                <a:solidFill>
                  <a:srgbClr val="EEEEEE"/>
                </a:solidFill>
                <a:latin typeface="Arial"/>
                <a:cs typeface="Arial"/>
              </a:rPr>
              <a:t>oštro</a:t>
            </a:r>
            <a:r>
              <a:rPr b="1" dirty="0">
                <a:solidFill>
                  <a:srgbClr val="EEEEEE"/>
                </a:solidFill>
                <a:latin typeface="Arial"/>
                <a:cs typeface="Arial"/>
              </a:rPr>
              <a:t>  </a:t>
            </a:r>
            <a:r>
              <a:rPr b="1" dirty="0" err="1" smtClean="0">
                <a:solidFill>
                  <a:srgbClr val="EEEEEE"/>
                </a:solidFill>
                <a:latin typeface="Arial"/>
                <a:cs typeface="Arial"/>
              </a:rPr>
              <a:t>kritizira</a:t>
            </a:r>
            <a:endParaRPr lang="en-US" b="1" dirty="0" smtClean="0">
              <a:solidFill>
                <a:srgbClr val="EEEEEE"/>
              </a:solidFill>
              <a:latin typeface="Arial"/>
              <a:cs typeface="Arial"/>
            </a:endParaRPr>
          </a:p>
          <a:p>
            <a:pPr marL="329565" marR="276225" indent="-317500">
              <a:lnSpc>
                <a:spcPct val="100000"/>
              </a:lnSpc>
              <a:spcBef>
                <a:spcPts val="105"/>
              </a:spcBef>
              <a:buChar char="●"/>
              <a:tabLst>
                <a:tab pos="329565" algn="l"/>
                <a:tab pos="330200" algn="l"/>
              </a:tabLst>
            </a:pPr>
            <a:endParaRPr b="1" dirty="0">
              <a:latin typeface="Arial"/>
              <a:cs typeface="Arial"/>
            </a:endParaRPr>
          </a:p>
          <a:p>
            <a:pPr marL="329565" marR="952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Sociologija </a:t>
            </a:r>
            <a:r>
              <a:rPr b="1" dirty="0">
                <a:solidFill>
                  <a:srgbClr val="EEEEEE"/>
                </a:solidFill>
                <a:latin typeface="Arial"/>
                <a:cs typeface="Arial"/>
              </a:rPr>
              <a:t>kao </a:t>
            </a:r>
            <a:r>
              <a:rPr b="1" spc="-5" dirty="0" err="1">
                <a:solidFill>
                  <a:srgbClr val="EEEEEE"/>
                </a:solidFill>
                <a:latin typeface="Arial"/>
                <a:cs typeface="Arial"/>
              </a:rPr>
              <a:t>zasebna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lang="en-US" b="1" spc="-5" dirty="0" err="1" smtClean="0">
                <a:solidFill>
                  <a:srgbClr val="EEEEEE"/>
                </a:solidFill>
                <a:latin typeface="Arial"/>
                <a:cs typeface="Arial"/>
              </a:rPr>
              <a:t>znanost</a:t>
            </a:r>
            <a:r>
              <a:rPr b="1" spc="-5" dirty="0" smtClean="0">
                <a:solidFill>
                  <a:srgbClr val="EEEEEE"/>
                </a:solidFill>
                <a:latin typeface="Arial"/>
                <a:cs typeface="Arial"/>
              </a:rPr>
              <a:t>, </a:t>
            </a:r>
            <a:r>
              <a:rPr b="1" dirty="0">
                <a:solidFill>
                  <a:srgbClr val="EEEEEE"/>
                </a:solidFill>
                <a:latin typeface="Arial"/>
                <a:cs typeface="Arial"/>
              </a:rPr>
              <a:t>različita 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od svih </a:t>
            </a:r>
            <a:r>
              <a:rPr b="1" spc="-5" dirty="0" err="1">
                <a:solidFill>
                  <a:srgbClr val="EEEEEE"/>
                </a:solidFill>
                <a:latin typeface="Arial"/>
                <a:cs typeface="Arial"/>
              </a:rPr>
              <a:t>ostalih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spc="-5" dirty="0" err="1" smtClean="0">
                <a:solidFill>
                  <a:srgbClr val="EEEEEE"/>
                </a:solidFill>
                <a:latin typeface="Arial"/>
                <a:cs typeface="Arial"/>
              </a:rPr>
              <a:t>društvenih</a:t>
            </a:r>
            <a:r>
              <a:rPr b="1" spc="-40" dirty="0" smtClean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lang="en-US" b="1" spc="-5" dirty="0" err="1" smtClean="0">
                <a:solidFill>
                  <a:srgbClr val="EEEEEE"/>
                </a:solidFill>
                <a:latin typeface="Arial"/>
                <a:cs typeface="Arial"/>
              </a:rPr>
              <a:t>znanosti</a:t>
            </a:r>
            <a:endParaRPr lang="en-US" b="1" spc="-5" dirty="0" smtClean="0">
              <a:solidFill>
                <a:srgbClr val="EEEEEE"/>
              </a:solidFill>
              <a:latin typeface="Arial"/>
              <a:cs typeface="Arial"/>
            </a:endParaRPr>
          </a:p>
          <a:p>
            <a:pPr marL="329565" marR="952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endParaRPr sz="16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9148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3800" y="361950"/>
            <a:ext cx="495477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0" marR="5080" indent="-1073785" algn="ctr">
              <a:lnSpc>
                <a:spcPct val="100000"/>
              </a:lnSpc>
              <a:spcBef>
                <a:spcPts val="100"/>
              </a:spcBef>
            </a:pPr>
            <a:r>
              <a:rPr lang="hr-HR" sz="2800" spc="-75" noProof="0" dirty="0" err="1" smtClean="0">
                <a:solidFill>
                  <a:srgbClr val="D9D9D9"/>
                </a:solidFill>
                <a:latin typeface="Comic Sans MS" panose="030F0702030302020204" pitchFamily="66" charset="0"/>
              </a:rPr>
              <a:t>Pitrim</a:t>
            </a:r>
            <a:r>
              <a:rPr lang="hr-HR" sz="2800" spc="-75" noProof="0" dirty="0" smtClean="0">
                <a:solidFill>
                  <a:srgbClr val="D9D9D9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-40" noProof="0" dirty="0" err="1" smtClean="0">
                <a:solidFill>
                  <a:srgbClr val="970000"/>
                </a:solidFill>
                <a:latin typeface="Comic Sans MS" panose="030F0702030302020204" pitchFamily="66" charset="0"/>
              </a:rPr>
              <a:t>Sorokin</a:t>
            </a:r>
            <a:r>
              <a:rPr lang="en-US" sz="2800" spc="-40" noProof="0" dirty="0" smtClean="0">
                <a:solidFill>
                  <a:srgbClr val="970000"/>
                </a:solidFill>
                <a:latin typeface="Comic Sans MS" panose="030F0702030302020204" pitchFamily="66" charset="0"/>
              </a:rPr>
              <a:t> </a:t>
            </a:r>
            <a:r>
              <a:rPr lang="hr-HR" sz="2800" i="1" spc="-95" noProof="0" dirty="0" smtClean="0">
                <a:solidFill>
                  <a:srgbClr val="D9D9D9"/>
                </a:solidFill>
                <a:latin typeface="Comic Sans MS" panose="030F0702030302020204" pitchFamily="66" charset="0"/>
              </a:rPr>
              <a:t>(1889.-1968.)</a:t>
            </a:r>
            <a:endParaRPr lang="hr-HR" sz="2800" i="1" spc="-95" noProof="0" dirty="0">
              <a:solidFill>
                <a:srgbClr val="D9D9D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2400" y="1352550"/>
            <a:ext cx="4666615" cy="27526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952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endParaRPr sz="1600" b="1" dirty="0">
              <a:latin typeface="Arial"/>
              <a:cs typeface="Arial"/>
            </a:endParaRPr>
          </a:p>
          <a:p>
            <a:pPr marL="329565" marR="508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ističe </a:t>
            </a:r>
            <a:r>
              <a:rPr b="1" dirty="0">
                <a:solidFill>
                  <a:srgbClr val="EEEEEE"/>
                </a:solidFill>
                <a:latin typeface="Arial"/>
                <a:cs typeface="Arial"/>
              </a:rPr>
              <a:t>kako 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je </a:t>
            </a:r>
            <a:r>
              <a:rPr b="1" spc="-5" dirty="0" err="1" smtClean="0">
                <a:solidFill>
                  <a:srgbClr val="EEEEEE"/>
                </a:solidFill>
                <a:latin typeface="Arial"/>
                <a:cs typeface="Arial"/>
              </a:rPr>
              <a:t>predmet</a:t>
            </a:r>
            <a:r>
              <a:rPr lang="en-US" b="1" spc="-5" dirty="0" smtClean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spc="-5" dirty="0" err="1" smtClean="0">
                <a:solidFill>
                  <a:srgbClr val="EEEEEE"/>
                </a:solidFill>
                <a:latin typeface="Arial"/>
                <a:cs typeface="Arial"/>
              </a:rPr>
              <a:t>društvenih</a:t>
            </a:r>
            <a:r>
              <a:rPr b="1" spc="-5" dirty="0" smtClean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lang="en-US" b="1" spc="-5" dirty="0" err="1" smtClean="0">
                <a:solidFill>
                  <a:srgbClr val="EEEEEE"/>
                </a:solidFill>
                <a:latin typeface="Arial"/>
                <a:cs typeface="Arial"/>
              </a:rPr>
              <a:t>znanosti</a:t>
            </a:r>
            <a:r>
              <a:rPr lang="en-US" b="1" spc="-5" dirty="0" smtClean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i="1" spc="-5" dirty="0" err="1" smtClean="0">
                <a:solidFill>
                  <a:srgbClr val="EEEEEE"/>
                </a:solidFill>
                <a:latin typeface="Arial"/>
                <a:cs typeface="Arial"/>
              </a:rPr>
              <a:t>interakcija</a:t>
            </a:r>
            <a:r>
              <a:rPr b="1" i="1" spc="-5" dirty="0" smtClean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i="1" spc="-5" dirty="0" err="1" smtClean="0">
                <a:solidFill>
                  <a:srgbClr val="EEEEEE"/>
                </a:solidFill>
                <a:latin typeface="Arial"/>
                <a:cs typeface="Arial"/>
              </a:rPr>
              <a:t>ljudi</a:t>
            </a:r>
            <a:r>
              <a:rPr b="1" i="1" spc="-5" dirty="0" smtClean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EEEEEE"/>
                </a:solidFill>
                <a:latin typeface="Arial"/>
                <a:cs typeface="Arial"/>
              </a:rPr>
              <a:t>u raznim </a:t>
            </a:r>
            <a:r>
              <a:rPr b="1" i="1" spc="-5" dirty="0">
                <a:solidFill>
                  <a:srgbClr val="EEEEEE"/>
                </a:solidFill>
                <a:latin typeface="Arial"/>
                <a:cs typeface="Arial"/>
              </a:rPr>
              <a:t>oblicima </a:t>
            </a:r>
            <a:r>
              <a:rPr b="1" i="1" dirty="0" err="1">
                <a:solidFill>
                  <a:srgbClr val="EEEEEE"/>
                </a:solidFill>
                <a:latin typeface="Arial"/>
                <a:cs typeface="Arial"/>
              </a:rPr>
              <a:t>i</a:t>
            </a:r>
            <a:r>
              <a:rPr b="1" i="1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lang="en-US" b="1" i="1" spc="-5" dirty="0" err="1" smtClean="0">
                <a:solidFill>
                  <a:srgbClr val="EEEEEE"/>
                </a:solidFill>
                <a:latin typeface="Arial"/>
                <a:cs typeface="Arial"/>
              </a:rPr>
              <a:t>poljima</a:t>
            </a:r>
            <a:r>
              <a:rPr lang="en-US" b="1" i="1" spc="-5" dirty="0" smtClean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i="1" spc="-5" dirty="0" err="1" smtClean="0">
                <a:solidFill>
                  <a:srgbClr val="EEEEEE"/>
                </a:solidFill>
                <a:latin typeface="Arial"/>
                <a:cs typeface="Arial"/>
              </a:rPr>
              <a:t>života</a:t>
            </a:r>
            <a:endParaRPr lang="en-US" b="1" i="1" spc="-5" dirty="0" smtClean="0">
              <a:solidFill>
                <a:srgbClr val="EEEEEE"/>
              </a:solidFill>
              <a:latin typeface="Arial"/>
              <a:cs typeface="Arial"/>
            </a:endParaRPr>
          </a:p>
          <a:p>
            <a:pPr marL="329565" marR="508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b="1" dirty="0">
              <a:latin typeface="Arial"/>
              <a:cs typeface="Arial"/>
            </a:endParaRPr>
          </a:p>
          <a:p>
            <a:pPr marL="329565" marR="34861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svaka od njih proučava posebne oblike pojava npr.  </a:t>
            </a:r>
            <a:endParaRPr lang="hr-HR" b="1" spc="-5" dirty="0" smtClean="0">
              <a:solidFill>
                <a:srgbClr val="EEEEEE"/>
              </a:solidFill>
              <a:latin typeface="Arial"/>
              <a:cs typeface="Arial"/>
            </a:endParaRPr>
          </a:p>
          <a:p>
            <a:pPr marL="12065" marR="34861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b="1" spc="-5" dirty="0">
                <a:solidFill>
                  <a:srgbClr val="EEEEEE"/>
                </a:solidFill>
                <a:latin typeface="Arial"/>
                <a:cs typeface="Arial"/>
              </a:rPr>
              <a:t>	</a:t>
            </a:r>
            <a:r>
              <a:rPr lang="hr-HR" b="1" spc="-5" dirty="0" smtClean="0">
                <a:solidFill>
                  <a:srgbClr val="EEEEEE"/>
                </a:solidFill>
                <a:latin typeface="Arial"/>
                <a:cs typeface="Arial"/>
              </a:rPr>
              <a:t>		</a:t>
            </a:r>
            <a:r>
              <a:rPr lang="hr-HR" b="1" dirty="0">
                <a:solidFill>
                  <a:srgbClr val="EEEEEE"/>
                </a:solidFill>
                <a:latin typeface="Arial"/>
                <a:cs typeface="Arial"/>
              </a:rPr>
              <a:t>e</a:t>
            </a:r>
            <a:r>
              <a:rPr b="1" dirty="0" err="1" smtClean="0">
                <a:solidFill>
                  <a:srgbClr val="EEEEEE"/>
                </a:solidFill>
                <a:latin typeface="Arial"/>
                <a:cs typeface="Arial"/>
              </a:rPr>
              <a:t>konomija</a:t>
            </a:r>
            <a:r>
              <a:rPr lang="en-US" b="1" dirty="0" smtClean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dirty="0" smtClean="0">
                <a:solidFill>
                  <a:srgbClr val="EEEEEE"/>
                </a:solidFill>
                <a:latin typeface="Arial"/>
                <a:cs typeface="Arial"/>
              </a:rPr>
              <a:t>- 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ekonomske </a:t>
            </a:r>
            <a:r>
              <a:rPr b="1" spc="-5" dirty="0" err="1">
                <a:solidFill>
                  <a:srgbClr val="EEEEEE"/>
                </a:solidFill>
                <a:latin typeface="Arial"/>
                <a:cs typeface="Arial"/>
              </a:rPr>
              <a:t>pojave</a:t>
            </a:r>
            <a:r>
              <a:rPr b="1" spc="-5" dirty="0" smtClean="0">
                <a:solidFill>
                  <a:srgbClr val="EEEEEE"/>
                </a:solidFill>
                <a:latin typeface="Arial"/>
                <a:cs typeface="Arial"/>
              </a:rPr>
              <a:t>,</a:t>
            </a:r>
            <a:endParaRPr lang="hr-HR" b="1" spc="-5" dirty="0" smtClean="0">
              <a:solidFill>
                <a:srgbClr val="EEEEEE"/>
              </a:solidFill>
              <a:latin typeface="Arial"/>
              <a:cs typeface="Arial"/>
            </a:endParaRPr>
          </a:p>
          <a:p>
            <a:pPr marL="12065" marR="34861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b="1" spc="-5" dirty="0">
                <a:solidFill>
                  <a:srgbClr val="EEEEEE"/>
                </a:solidFill>
                <a:latin typeface="Arial"/>
                <a:cs typeface="Arial"/>
              </a:rPr>
              <a:t>	</a:t>
            </a:r>
            <a:r>
              <a:rPr lang="hr-HR" b="1" spc="-5" dirty="0" smtClean="0">
                <a:solidFill>
                  <a:srgbClr val="EEEEEE"/>
                </a:solidFill>
                <a:latin typeface="Arial"/>
                <a:cs typeface="Arial"/>
              </a:rPr>
              <a:t>		</a:t>
            </a:r>
            <a:r>
              <a:rPr b="1" spc="-5" dirty="0" smtClean="0">
                <a:solidFill>
                  <a:srgbClr val="EEEEEE"/>
                </a:solidFill>
                <a:latin typeface="Arial"/>
                <a:cs typeface="Arial"/>
              </a:rPr>
              <a:t>a </a:t>
            </a:r>
            <a:r>
              <a:rPr b="1" dirty="0" err="1" smtClean="0">
                <a:solidFill>
                  <a:srgbClr val="EEEEEE"/>
                </a:solidFill>
                <a:latin typeface="Arial"/>
                <a:cs typeface="Arial"/>
              </a:rPr>
              <a:t>politika</a:t>
            </a:r>
            <a:r>
              <a:rPr lang="en-US" b="1" dirty="0" smtClean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dirty="0" smtClean="0">
                <a:solidFill>
                  <a:srgbClr val="EEEEEE"/>
                </a:solidFill>
                <a:latin typeface="Arial"/>
                <a:cs typeface="Arial"/>
              </a:rPr>
              <a:t>- </a:t>
            </a:r>
            <a:r>
              <a:rPr b="1" spc="-5" dirty="0" err="1">
                <a:solidFill>
                  <a:srgbClr val="EEEEEE"/>
                </a:solidFill>
                <a:latin typeface="Arial"/>
                <a:cs typeface="Arial"/>
              </a:rPr>
              <a:t>političke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  </a:t>
            </a:r>
            <a:r>
              <a:rPr b="1" spc="-5" dirty="0" err="1" smtClean="0">
                <a:solidFill>
                  <a:srgbClr val="EEEEEE"/>
                </a:solidFill>
                <a:latin typeface="Arial"/>
                <a:cs typeface="Arial"/>
              </a:rPr>
              <a:t>pojave</a:t>
            </a:r>
            <a:endParaRPr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19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133350"/>
            <a:ext cx="40386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165" algn="l"/>
                <a:tab pos="431800" algn="l"/>
                <a:tab pos="1981835" algn="l"/>
              </a:tabLst>
            </a:pPr>
            <a:r>
              <a:rPr lang="en-US" sz="2400" b="1" spc="25" dirty="0" smtClean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TEME</a:t>
            </a: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-3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Razvoj</a:t>
            </a:r>
            <a:r>
              <a:rPr lang="en-US" sz="2000" b="1" spc="-3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000" b="1" spc="-3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američkog</a:t>
            </a:r>
            <a:r>
              <a:rPr lang="en-US" sz="2000" b="1" spc="-3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000" b="1" spc="-3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društva</a:t>
            </a:r>
            <a:endParaRPr lang="en-US" sz="2000" b="1" spc="-3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-3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Sociologija</a:t>
            </a:r>
            <a:r>
              <a:rPr lang="en-US" sz="2000" b="1" spc="-3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 u SAD-u</a:t>
            </a: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sz="2000" b="1" spc="-3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Društvena</a:t>
            </a:r>
            <a:r>
              <a:rPr sz="2000" b="1" spc="-185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000" b="1" spc="1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kontrola</a:t>
            </a:r>
            <a:endParaRPr sz="2000" dirty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sz="2000" b="1" spc="-5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Društveni</a:t>
            </a:r>
            <a:r>
              <a:rPr sz="2000" b="1" spc="-5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000" b="1" spc="-65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procesi </a:t>
            </a:r>
            <a:r>
              <a:rPr sz="2000" b="1" spc="110" dirty="0" err="1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sz="2000" b="1" spc="-37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000" b="1" spc="-4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tvorevine</a:t>
            </a:r>
            <a:endParaRPr lang="en-US" sz="2000" b="1" spc="-4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-4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Socijalna</a:t>
            </a:r>
            <a:r>
              <a:rPr lang="en-US" sz="2000" b="1" spc="-4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000" b="1" spc="-4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patologija</a:t>
            </a:r>
            <a:endParaRPr lang="en-US" sz="2000" b="1" spc="-4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-4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Urbana </a:t>
            </a:r>
            <a:r>
              <a:rPr lang="en-US" sz="2000" b="1" spc="-4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sociologija</a:t>
            </a:r>
            <a:endParaRPr lang="en-US" sz="2000" b="1" spc="-4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4038600" y="133350"/>
            <a:ext cx="403860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165" algn="l"/>
                <a:tab pos="431800" algn="l"/>
                <a:tab pos="1981835" algn="l"/>
              </a:tabLst>
            </a:pPr>
            <a:r>
              <a:rPr lang="en-US" sz="2400" b="1" spc="25" dirty="0" smtClean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AUTORI</a:t>
            </a:r>
          </a:p>
          <a:p>
            <a:pPr marL="431800" indent="-419100"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25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Hariett</a:t>
            </a:r>
            <a:r>
              <a:rPr lang="en-US" sz="2000" b="1" spc="25" dirty="0" smtClean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 Martineau</a:t>
            </a:r>
          </a:p>
          <a:p>
            <a:pPr marL="431800" indent="-419100"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25" dirty="0" smtClean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Edward </a:t>
            </a:r>
            <a:r>
              <a:rPr lang="en-US" sz="2000" b="1" spc="-30" dirty="0" smtClean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A. </a:t>
            </a:r>
            <a:r>
              <a:rPr lang="en-US" sz="2000" b="1" spc="15" dirty="0" smtClean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Ross</a:t>
            </a:r>
            <a:endParaRPr sz="2000" dirty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431800" indent="-419100">
              <a:lnSpc>
                <a:spcPct val="100000"/>
              </a:lnSpc>
              <a:spcBef>
                <a:spcPts val="5"/>
              </a:spcBef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sz="2000" b="1" spc="-8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Albion </a:t>
            </a:r>
            <a:r>
              <a:rPr sz="2000" b="1" spc="-20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W. </a:t>
            </a:r>
            <a:r>
              <a:rPr sz="2000" b="1" spc="-2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Small</a:t>
            </a:r>
            <a:endParaRPr sz="2000" dirty="0">
              <a:solidFill>
                <a:schemeClr val="bg1"/>
              </a:solidFill>
              <a:latin typeface="Comic Sans MS" panose="030F0702030302020204" pitchFamily="66" charset="0"/>
              <a:cs typeface="Palatino Linotype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sz="2000" b="1" spc="30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Robert </a:t>
            </a:r>
            <a:r>
              <a:rPr sz="2000" b="1" spc="70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E.</a:t>
            </a:r>
            <a:r>
              <a:rPr sz="2000" b="1" spc="-15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 </a:t>
            </a:r>
            <a:r>
              <a:rPr sz="2000" b="1" spc="75" dirty="0" smtClean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Park</a:t>
            </a:r>
            <a:endParaRPr lang="en-US" sz="2000" b="1" spc="75" dirty="0" smtClean="0">
              <a:solidFill>
                <a:schemeClr val="bg1"/>
              </a:solidFill>
              <a:latin typeface="Comic Sans MS" panose="030F0702030302020204" pitchFamily="66" charset="0"/>
              <a:cs typeface="Palatino Linotype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75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Pitirim</a:t>
            </a:r>
            <a:r>
              <a:rPr lang="en-US" sz="2000" b="1" spc="75" dirty="0" smtClean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 Sorokin</a:t>
            </a:r>
            <a:endParaRPr sz="2000" dirty="0">
              <a:solidFill>
                <a:schemeClr val="bg1"/>
              </a:solidFill>
              <a:latin typeface="Comic Sans MS" panose="030F0702030302020204" pitchFamily="66" charset="0"/>
              <a:cs typeface="Palatino Linotype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sz="2000" b="1" spc="-50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Kimball</a:t>
            </a:r>
            <a:r>
              <a:rPr sz="2000" b="1" spc="-6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 </a:t>
            </a:r>
            <a:r>
              <a:rPr sz="2000" b="1" spc="-25" dirty="0" smtClean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Young</a:t>
            </a:r>
            <a:endParaRPr lang="en-US" sz="2000" b="1" spc="-25" dirty="0" smtClean="0">
              <a:solidFill>
                <a:schemeClr val="bg1"/>
              </a:solidFill>
              <a:latin typeface="Comic Sans MS" panose="030F0702030302020204" pitchFamily="66" charset="0"/>
              <a:cs typeface="Palatino Linotype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-25" dirty="0" smtClean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Ernest Burges</a:t>
            </a: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-25" dirty="0" smtClean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Louis Wirth</a:t>
            </a:r>
            <a:endParaRPr sz="2000" dirty="0">
              <a:solidFill>
                <a:schemeClr val="bg1"/>
              </a:solidFill>
              <a:latin typeface="Comic Sans MS" panose="030F0702030302020204" pitchFamily="66" charset="0"/>
              <a:cs typeface="Palatino Linotype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sz="2000" b="1" spc="40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Talcott</a:t>
            </a:r>
            <a:r>
              <a:rPr sz="2000" b="1" spc="-7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 </a:t>
            </a:r>
            <a:r>
              <a:rPr sz="2000" b="1" spc="7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Parsons</a:t>
            </a:r>
            <a:endParaRPr sz="2000" dirty="0">
              <a:solidFill>
                <a:schemeClr val="bg1"/>
              </a:solidFill>
              <a:latin typeface="Comic Sans MS" panose="030F0702030302020204" pitchFamily="66" charset="0"/>
              <a:cs typeface="Palatino Linotyp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719" y="2571750"/>
            <a:ext cx="5431281" cy="2154436"/>
          </a:xfrm>
        </p:spPr>
        <p:txBody>
          <a:bodyPr/>
          <a:lstStyle/>
          <a:p>
            <a:pPr marL="329565" marR="984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1800" b="1" i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društvena pojava </a:t>
            </a:r>
            <a:r>
              <a:rPr lang="hr-HR" sz="1800" b="1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je </a:t>
            </a:r>
            <a:r>
              <a:rPr lang="hr-HR" sz="1800" b="1" u="sng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u osnovi </a:t>
            </a:r>
          </a:p>
          <a:p>
            <a:pPr marL="12065" marR="9842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z="1800" b="1" u="sng" spc="-5" dirty="0">
                <a:solidFill>
                  <a:srgbClr val="EEEEEE"/>
                </a:solidFill>
                <a:latin typeface="Comic Sans MS" panose="030F0702030302020204" pitchFamily="66" charset="0"/>
              </a:rPr>
              <a:t>	</a:t>
            </a:r>
            <a:r>
              <a:rPr lang="hr-HR" sz="1800" b="1" u="sng" spc="-5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		ljudskih međusobnih </a:t>
            </a:r>
            <a:r>
              <a:rPr lang="hr-HR" sz="1800" b="1" u="sng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interakcija </a:t>
            </a:r>
            <a:r>
              <a:rPr lang="hr-HR" sz="1800" b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(temeljna </a:t>
            </a:r>
            <a:r>
              <a:rPr lang="hr-HR" sz="1800" b="1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misao formalne sociologije), </a:t>
            </a:r>
          </a:p>
          <a:p>
            <a:pPr marL="12065" marR="98425">
              <a:lnSpc>
                <a:spcPct val="100000"/>
              </a:lnSpc>
              <a:tabLst>
                <a:tab pos="329565" algn="l"/>
                <a:tab pos="330200" algn="l"/>
              </a:tabLst>
            </a:pPr>
            <a:endParaRPr lang="hr-HR" sz="1800" b="1" noProof="0" dirty="0" smtClean="0">
              <a:solidFill>
                <a:srgbClr val="EEEEEE"/>
              </a:solidFill>
              <a:latin typeface="Comic Sans MS" panose="030F0702030302020204" pitchFamily="66" charset="0"/>
            </a:endParaRPr>
          </a:p>
          <a:p>
            <a:pPr marL="12065" marR="9842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z="1800" b="1" dirty="0">
                <a:solidFill>
                  <a:srgbClr val="EEEEEE"/>
                </a:solidFill>
                <a:latin typeface="Comic Sans MS" panose="030F0702030302020204" pitchFamily="66" charset="0"/>
              </a:rPr>
              <a:t>	</a:t>
            </a:r>
            <a:r>
              <a:rPr lang="hr-HR" sz="1800" b="1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		u to uključuje </a:t>
            </a:r>
            <a:r>
              <a:rPr lang="hr-HR" sz="1800" b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Weberovo naglašavanje elementa </a:t>
            </a:r>
            <a:r>
              <a:rPr lang="hr-HR" sz="1800" b="1" i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značenja</a:t>
            </a:r>
            <a:r>
              <a:rPr lang="hr-HR" sz="1800" b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 </a:t>
            </a:r>
            <a:r>
              <a:rPr lang="hr-HR" sz="1800" b="1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u </a:t>
            </a:r>
            <a:r>
              <a:rPr lang="hr-HR" sz="1800" b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društvenoj</a:t>
            </a:r>
            <a:r>
              <a:rPr lang="hr-HR" sz="1800" b="1" spc="-40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 </a:t>
            </a:r>
            <a:r>
              <a:rPr lang="hr-HR" sz="1800" b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pojavi</a:t>
            </a:r>
          </a:p>
          <a:p>
            <a:pPr marL="329565" marR="984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b="1" noProof="0" dirty="0" smtClean="0">
              <a:latin typeface="Comic Sans MS" panose="030F0702030302020204" pitchFamily="66" charset="0"/>
            </a:endParaRPr>
          </a:p>
          <a:p>
            <a:endParaRPr lang="hr-HR" sz="1600" noProof="0" dirty="0">
              <a:latin typeface="Comic Sans MS" panose="030F0702030302020204" pitchFamily="66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5715000" y="1"/>
            <a:ext cx="349148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"/>
            <a:ext cx="3962400" cy="22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15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719" y="1123951"/>
            <a:ext cx="5431281" cy="3570208"/>
          </a:xfrm>
        </p:spPr>
        <p:txBody>
          <a:bodyPr/>
          <a:lstStyle/>
          <a:p>
            <a:pPr marL="329565" marR="984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b="1" noProof="0" dirty="0" smtClean="0">
              <a:latin typeface="Comic Sans MS" panose="030F0702030302020204" pitchFamily="66" charset="0"/>
            </a:endParaRPr>
          </a:p>
          <a:p>
            <a:pPr marL="329565" indent="-317500">
              <a:lnSpc>
                <a:spcPct val="100000"/>
              </a:lnSpc>
              <a:spcBef>
                <a:spcPts val="5"/>
              </a:spcBef>
              <a:buChar char="-"/>
              <a:tabLst>
                <a:tab pos="329565" algn="l"/>
                <a:tab pos="330200" algn="l"/>
              </a:tabLst>
            </a:pPr>
            <a:r>
              <a:rPr lang="hr-HR" sz="2000" b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društvena pojava </a:t>
            </a:r>
            <a:r>
              <a:rPr lang="hr-HR" sz="2000" b="1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= </a:t>
            </a:r>
            <a:r>
              <a:rPr lang="hr-HR" sz="2000" b="1" i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ljudsko međudjelovanje</a:t>
            </a:r>
            <a:r>
              <a:rPr lang="hr-HR" sz="2000" b="1" i="1" spc="-12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 </a:t>
            </a:r>
            <a:r>
              <a:rPr lang="hr-HR" sz="2000" b="1" i="1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sa</a:t>
            </a:r>
            <a:endParaRPr lang="hr-HR" sz="2000" b="1" i="1" noProof="0" dirty="0" smtClean="0">
              <a:latin typeface="Comic Sans MS" panose="030F0702030302020204" pitchFamily="66" charset="0"/>
            </a:endParaRPr>
          </a:p>
          <a:p>
            <a:pPr marL="329565">
              <a:lnSpc>
                <a:spcPct val="100000"/>
              </a:lnSpc>
            </a:pPr>
            <a:r>
              <a:rPr lang="hr-HR" sz="2000" b="1" i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značenjem</a:t>
            </a:r>
          </a:p>
          <a:p>
            <a:pPr marL="329565">
              <a:lnSpc>
                <a:spcPct val="100000"/>
              </a:lnSpc>
            </a:pPr>
            <a:endParaRPr lang="hr-HR" sz="2000" b="1" noProof="0" dirty="0" smtClean="0">
              <a:latin typeface="Comic Sans MS" panose="030F0702030302020204" pitchFamily="66" charset="0"/>
            </a:endParaRPr>
          </a:p>
          <a:p>
            <a:pPr marL="329565" marR="2508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2000" b="1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skup </a:t>
            </a:r>
            <a:r>
              <a:rPr lang="hr-HR" sz="2000" b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značenja </a:t>
            </a:r>
            <a:r>
              <a:rPr lang="hr-HR" sz="2000" b="1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= </a:t>
            </a:r>
            <a:r>
              <a:rPr lang="hr-HR" sz="2000" b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kultura; </a:t>
            </a:r>
          </a:p>
          <a:p>
            <a:pPr marL="329565" marR="2508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2000" b="1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skup </a:t>
            </a:r>
            <a:r>
              <a:rPr lang="hr-HR" sz="2000" b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ljudi </a:t>
            </a:r>
            <a:r>
              <a:rPr lang="hr-HR" sz="2000" b="1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i </a:t>
            </a:r>
            <a:r>
              <a:rPr lang="hr-HR" sz="2000" b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njihovih </a:t>
            </a:r>
            <a:r>
              <a:rPr lang="hr-HR" sz="2000" b="1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radnji</a:t>
            </a:r>
            <a:r>
              <a:rPr lang="hr-HR" sz="2000" b="1" spc="-19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 </a:t>
            </a:r>
            <a:r>
              <a:rPr lang="hr-HR" sz="2000" b="1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=  </a:t>
            </a:r>
            <a:r>
              <a:rPr lang="hr-HR" sz="2000" b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društvo; </a:t>
            </a:r>
          </a:p>
          <a:p>
            <a:pPr marL="329565" marR="2508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2000" b="1" spc="-5" dirty="0">
              <a:solidFill>
                <a:srgbClr val="EEEEEE"/>
              </a:solidFill>
              <a:latin typeface="Comic Sans MS" panose="030F0702030302020204" pitchFamily="66" charset="0"/>
            </a:endParaRPr>
          </a:p>
          <a:p>
            <a:pPr marL="329565" marR="2508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2000" b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ličnost </a:t>
            </a:r>
            <a:r>
              <a:rPr lang="hr-HR" sz="2000" b="1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= </a:t>
            </a:r>
            <a:r>
              <a:rPr lang="hr-HR" sz="2000" b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svaki čovjek koji vrši takve </a:t>
            </a:r>
            <a:r>
              <a:rPr lang="hr-HR" sz="2000" b="1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radnje  </a:t>
            </a:r>
            <a:r>
              <a:rPr lang="hr-HR" sz="2000" b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(Society, </a:t>
            </a:r>
            <a:r>
              <a:rPr lang="hr-HR" sz="2000" b="1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culture and</a:t>
            </a:r>
            <a:r>
              <a:rPr lang="hr-HR" sz="2000" b="1" spc="-7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 </a:t>
            </a:r>
            <a:r>
              <a:rPr lang="hr-HR" sz="2000" b="1" spc="-5" noProof="0" dirty="0" smtClean="0">
                <a:solidFill>
                  <a:srgbClr val="EEEEEE"/>
                </a:solidFill>
                <a:latin typeface="Comic Sans MS" panose="030F0702030302020204" pitchFamily="66" charset="0"/>
              </a:rPr>
              <a:t>personality,1962.)</a:t>
            </a:r>
            <a:endParaRPr lang="hr-HR" sz="2000" b="1" noProof="0" dirty="0" smtClean="0">
              <a:latin typeface="Comic Sans MS" panose="030F0702030302020204" pitchFamily="66" charset="0"/>
            </a:endParaRPr>
          </a:p>
          <a:p>
            <a:endParaRPr lang="hr-HR" sz="1600" noProof="0" dirty="0">
              <a:latin typeface="Comic Sans MS" panose="030F0702030302020204" pitchFamily="66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5715000" y="1"/>
            <a:ext cx="349148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924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09550"/>
            <a:ext cx="28194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0"/>
              </a:spcBef>
            </a:pPr>
            <a:r>
              <a:rPr lang="hr-HR" sz="2800" spc="-55" noProof="0" dirty="0" err="1" smtClean="0">
                <a:latin typeface="Comic Sans MS" panose="030F0702030302020204" pitchFamily="66" charset="0"/>
              </a:rPr>
              <a:t>Kimball</a:t>
            </a:r>
            <a:r>
              <a:rPr lang="hr-HR" sz="2800" spc="-114" noProof="0" dirty="0" smtClean="0">
                <a:latin typeface="Comic Sans MS" panose="030F0702030302020204" pitchFamily="66" charset="0"/>
              </a:rPr>
              <a:t> </a:t>
            </a:r>
            <a:r>
              <a:rPr lang="hr-HR" sz="2800" spc="-45" noProof="0" dirty="0" smtClean="0">
                <a:solidFill>
                  <a:srgbClr val="970000"/>
                </a:solidFill>
                <a:latin typeface="Comic Sans MS" panose="030F0702030302020204" pitchFamily="66" charset="0"/>
              </a:rPr>
              <a:t>Young  </a:t>
            </a:r>
            <a:r>
              <a:rPr lang="hr-HR" sz="2800" i="1" spc="-105" noProof="0" dirty="0" smtClean="0">
                <a:latin typeface="Comic Sans MS" panose="030F0702030302020204" pitchFamily="66" charset="0"/>
              </a:rPr>
              <a:t>(1893.-1972.)</a:t>
            </a:r>
            <a:endParaRPr lang="hr-HR" sz="2800" i="1" spc="-105" noProof="0" dirty="0">
              <a:latin typeface="Comic Sans MS" panose="030F0702030302020204" pitchFamily="66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33505" y="22862"/>
            <a:ext cx="3596640" cy="5120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1200150"/>
            <a:ext cx="4632960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5"/>
              </a:spcBef>
              <a:buChar char="●"/>
              <a:tabLst>
                <a:tab pos="329565" algn="l"/>
                <a:tab pos="330200" algn="l"/>
              </a:tabLst>
            </a:pPr>
            <a:r>
              <a:rPr spc="-5" dirty="0" smtClean="0">
                <a:solidFill>
                  <a:srgbClr val="EEEEEE"/>
                </a:solidFill>
                <a:latin typeface="Arial"/>
                <a:cs typeface="Arial"/>
              </a:rPr>
              <a:t>“</a:t>
            </a:r>
            <a:r>
              <a:rPr lang="hr-HR" b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Uvodna sociologija”</a:t>
            </a:r>
            <a:r>
              <a:rPr lang="hr-HR" b="1" spc="-6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(1934.)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“Sociologija 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b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društveni život”</a:t>
            </a:r>
            <a:r>
              <a:rPr lang="hr-HR" b="1" spc="-6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(1959.)</a:t>
            </a:r>
          </a:p>
          <a:p>
            <a:pPr marL="378460" indent="-365760">
              <a:lnSpc>
                <a:spcPct val="100000"/>
              </a:lnSpc>
              <a:buChar char="●"/>
              <a:tabLst>
                <a:tab pos="377825" algn="l"/>
                <a:tab pos="378460" algn="l"/>
              </a:tabLst>
            </a:pPr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9565" marR="4286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b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sociologija - znanost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65" marR="42862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b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r-HR" b="1" i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univerzalnim duštvenim  </a:t>
            </a:r>
            <a:r>
              <a:rPr lang="hr-HR" b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strukturama, 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 što su </a:t>
            </a:r>
          </a:p>
          <a:p>
            <a:pPr marL="12065" marR="42862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b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skupine 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b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publika, 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o </a:t>
            </a:r>
          </a:p>
          <a:p>
            <a:pPr marL="12065" marR="428625">
              <a:lnSpc>
                <a:spcPct val="100000"/>
              </a:lnSpc>
              <a:tabLst>
                <a:tab pos="329565" algn="l"/>
                <a:tab pos="330200" algn="l"/>
              </a:tabLst>
            </a:pPr>
            <a:endParaRPr lang="hr-HR" b="1" dirty="0">
              <a:solidFill>
                <a:srgbClr val="EEEE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42862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hr-HR" b="1" i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univerzalnim društvenim </a:t>
            </a:r>
            <a:r>
              <a:rPr lang="hr-HR" b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procesima, 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 što su  natjecanje</a:t>
            </a:r>
            <a:r>
              <a:rPr lang="hr-HR" b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b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suradnja”</a:t>
            </a:r>
            <a:r>
              <a:rPr lang="hr-HR" b="1" spc="-9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(Sorokin)</a:t>
            </a:r>
          </a:p>
          <a:p>
            <a:pPr marL="329565" marR="4286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09550"/>
            <a:ext cx="28194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0"/>
              </a:spcBef>
            </a:pPr>
            <a:r>
              <a:rPr lang="hr-HR" sz="2800" spc="-55" noProof="0" dirty="0" err="1" smtClean="0">
                <a:latin typeface="Comic Sans MS" panose="030F0702030302020204" pitchFamily="66" charset="0"/>
              </a:rPr>
              <a:t>Kimball</a:t>
            </a:r>
            <a:r>
              <a:rPr lang="hr-HR" sz="2800" spc="-114" noProof="0" dirty="0" smtClean="0">
                <a:latin typeface="Comic Sans MS" panose="030F0702030302020204" pitchFamily="66" charset="0"/>
              </a:rPr>
              <a:t> </a:t>
            </a:r>
            <a:r>
              <a:rPr lang="hr-HR" sz="2800" spc="-45" noProof="0" dirty="0" smtClean="0">
                <a:solidFill>
                  <a:srgbClr val="970000"/>
                </a:solidFill>
                <a:latin typeface="Comic Sans MS" panose="030F0702030302020204" pitchFamily="66" charset="0"/>
              </a:rPr>
              <a:t>Young  </a:t>
            </a:r>
            <a:r>
              <a:rPr lang="hr-HR" sz="2800" i="1" spc="-105" noProof="0" dirty="0" smtClean="0">
                <a:latin typeface="Comic Sans MS" panose="030F0702030302020204" pitchFamily="66" charset="0"/>
              </a:rPr>
              <a:t>(1893.-1972.)</a:t>
            </a:r>
            <a:endParaRPr lang="hr-HR" sz="2800" i="1" spc="-105" noProof="0" dirty="0">
              <a:latin typeface="Comic Sans MS" panose="030F0702030302020204" pitchFamily="66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33505" y="22862"/>
            <a:ext cx="3596640" cy="5120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1200150"/>
            <a:ext cx="463296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4286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9565" marR="508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b="1" i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univerzalne </a:t>
            </a:r>
            <a:r>
              <a:rPr lang="hr-HR" b="1" i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strukture 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organizacije koje</a:t>
            </a:r>
            <a:r>
              <a:rPr lang="hr-HR" b="1" spc="-140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zadovoljavaju  nužne društvene funkcije, 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</a:t>
            </a:r>
            <a:r>
              <a:rPr lang="hr-HR" b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kojih društvo 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r-HR" b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  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opstati</a:t>
            </a:r>
          </a:p>
          <a:p>
            <a:pPr marL="329565" marR="508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9565" marR="97790" indent="-317500">
              <a:lnSpc>
                <a:spcPct val="100000"/>
              </a:lnSpc>
              <a:spcBef>
                <a:spcPts val="5"/>
              </a:spcBef>
              <a:buChar char="-"/>
              <a:tabLst>
                <a:tab pos="329565" algn="l"/>
                <a:tab pos="330200" algn="l"/>
              </a:tabLst>
            </a:pPr>
            <a:r>
              <a:rPr lang="hr-HR" b="1" i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obitelj 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socijalizacija ljudi; </a:t>
            </a:r>
          </a:p>
          <a:p>
            <a:pPr marL="329565" marR="97790" indent="-317500">
              <a:lnSpc>
                <a:spcPct val="100000"/>
              </a:lnSpc>
              <a:spcBef>
                <a:spcPts val="5"/>
              </a:spcBef>
              <a:buChar char="-"/>
              <a:tabLst>
                <a:tab pos="329565" algn="l"/>
                <a:tab pos="330200" algn="l"/>
              </a:tabLst>
            </a:pPr>
            <a:r>
              <a:rPr lang="hr-HR" b="1" i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religija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 definira </a:t>
            </a:r>
            <a:r>
              <a:rPr lang="hr-HR" b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 života</a:t>
            </a:r>
            <a:r>
              <a:rPr lang="hr-HR" b="1" spc="-15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rada; </a:t>
            </a:r>
          </a:p>
          <a:p>
            <a:pPr marL="329565" marR="97790" indent="-317500">
              <a:lnSpc>
                <a:spcPct val="100000"/>
              </a:lnSpc>
              <a:spcBef>
                <a:spcPts val="5"/>
              </a:spcBef>
              <a:buChar char="-"/>
              <a:tabLst>
                <a:tab pos="329565" algn="l"/>
                <a:tab pos="330200" algn="l"/>
              </a:tabLst>
            </a:pPr>
            <a:r>
              <a:rPr lang="hr-HR" b="1" i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vlada </a:t>
            </a:r>
            <a:r>
              <a:rPr lang="hr-HR" b="1" spc="-5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 održavanje</a:t>
            </a:r>
            <a:r>
              <a:rPr lang="hr-HR" b="1" spc="-70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smtClean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21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22859"/>
            <a:ext cx="3596640" cy="5120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810000" y="51435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29565" algn="l"/>
                <a:tab pos="330200" algn="l"/>
              </a:tabLst>
            </a:pP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interakcija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kao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osnovni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društveni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proces</a:t>
            </a:r>
            <a:r>
              <a:rPr lang="en-US" b="1" spc="-14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lang="hr-HR" b="1" spc="-145" dirty="0" smtClean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b="1" spc="-14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	</a:t>
            </a:r>
            <a:r>
              <a:rPr lang="hr-HR" b="1" spc="-145" dirty="0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		</a:t>
            </a:r>
            <a:r>
              <a:rPr lang="en-US" b="1" dirty="0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(</a:t>
            </a:r>
            <a:r>
              <a:rPr lang="en-US" b="1" dirty="0" err="1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neposredna-fizička</a:t>
            </a:r>
            <a:r>
              <a:rPr lang="en-US" b="1" dirty="0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posredna-simbolička</a:t>
            </a:r>
            <a:r>
              <a:rPr lang="en-US" b="1" spc="-9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(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komunikacija</a:t>
            </a:r>
            <a:r>
              <a:rPr lang="en-US" b="1" spc="-5" dirty="0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)</a:t>
            </a:r>
            <a:endParaRPr lang="hr-HR" b="1" spc="-5" dirty="0" smtClean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329565" algn="l"/>
                <a:tab pos="330200" algn="l"/>
              </a:tabLst>
            </a:pPr>
            <a:endParaRPr lang="en-US" b="1" spc="-5" dirty="0" smtClean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29565" algn="l"/>
                <a:tab pos="330200" algn="l"/>
              </a:tabLst>
            </a:pPr>
            <a:endParaRPr lang="en-US" b="1" dirty="0">
              <a:latin typeface="Comic Sans MS" panose="030F0702030302020204" pitchFamily="66" charset="0"/>
              <a:cs typeface="Arial"/>
            </a:endParaRPr>
          </a:p>
          <a:p>
            <a:pPr marL="354965" marR="13462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29565" algn="l"/>
                <a:tab pos="330200" algn="l"/>
              </a:tabLst>
            </a:pP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3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osnovna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oblika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interakcije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: </a:t>
            </a:r>
            <a:r>
              <a:rPr lang="en-US" b="1" spc="-5" dirty="0" err="1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opozicija</a:t>
            </a:r>
            <a:r>
              <a:rPr lang="en-US" b="1" spc="-5" dirty="0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lang="hr-HR" b="1" spc="-5" dirty="0" smtClean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926465" marR="134620" lvl="2">
              <a:tabLst>
                <a:tab pos="329565" algn="l"/>
                <a:tab pos="330200" algn="l"/>
              </a:tabLst>
            </a:pPr>
            <a:r>
              <a:rPr lang="en-US" b="1" spc="-5" dirty="0" err="1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takmičenje</a:t>
            </a:r>
            <a:r>
              <a:rPr lang="en-US" b="1" spc="-5" dirty="0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 err="1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sukob</a:t>
            </a:r>
            <a:endParaRPr lang="hr-HR" b="1" dirty="0" smtClean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926465" marR="134620" lvl="2">
              <a:tabLst>
                <a:tab pos="329565" algn="l"/>
                <a:tab pos="330200" algn="l"/>
              </a:tabLst>
            </a:pPr>
            <a:endParaRPr lang="hr-HR" b="1" dirty="0" smtClean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926465" marR="134620" lvl="2">
              <a:tabLst>
                <a:tab pos="329565" algn="l"/>
                <a:tab pos="330200" algn="l"/>
              </a:tabLst>
            </a:pPr>
            <a:r>
              <a:rPr lang="en-US" b="1" dirty="0" err="1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suradnja</a:t>
            </a:r>
            <a:r>
              <a:rPr lang="en-US" b="1" dirty="0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lang="hr-HR" b="1" dirty="0" smtClean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926465" marR="134620" lvl="2">
              <a:tabLst>
                <a:tab pos="329565" algn="l"/>
                <a:tab pos="330200" algn="l"/>
              </a:tabLst>
            </a:pPr>
            <a:endParaRPr lang="hr-HR" b="1" dirty="0" smtClean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926465" marR="134620" lvl="2">
              <a:tabLst>
                <a:tab pos="329565" algn="l"/>
                <a:tab pos="330200" algn="l"/>
              </a:tabLst>
            </a:pPr>
            <a:r>
              <a:rPr lang="en-US" b="1" dirty="0" err="1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diferencijacija</a:t>
            </a:r>
            <a:r>
              <a:rPr lang="en-US" b="1" dirty="0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(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spol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lang="en-US" b="1" spc="-220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dob,drustveni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uzroci</a:t>
            </a:r>
            <a:r>
              <a:rPr lang="en-US" b="1" dirty="0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)</a:t>
            </a:r>
          </a:p>
          <a:p>
            <a:pPr marL="354965" marR="13462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29565" algn="l"/>
                <a:tab pos="330200" algn="l"/>
              </a:tabLst>
            </a:pPr>
            <a:endParaRPr lang="en-US" b="1" dirty="0">
              <a:latin typeface="Comic Sans MS" panose="030F0702030302020204" pitchFamily="6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860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22859"/>
            <a:ext cx="3596640" cy="5120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810000" y="51435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4965" marR="13462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29565" algn="l"/>
                <a:tab pos="330200" algn="l"/>
              </a:tabLst>
            </a:pPr>
            <a:endParaRPr lang="en-US" b="1" dirty="0">
              <a:latin typeface="Comic Sans MS" panose="030F0702030302020204" pitchFamily="66" charset="0"/>
              <a:cs typeface="Arial"/>
            </a:endParaRPr>
          </a:p>
          <a:p>
            <a:pPr marL="354965" marR="51562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0200" algn="l"/>
              </a:tabLst>
            </a:pP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ostali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procesi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uključuju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: </a:t>
            </a:r>
            <a:endParaRPr lang="hr-HR" b="1" spc="-5" dirty="0" smtClean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354965" marR="51562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0200" algn="l"/>
              </a:tabLst>
            </a:pPr>
            <a:endParaRPr lang="hr-HR" b="1" spc="-5" dirty="0" smtClean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12065" marR="515620">
              <a:lnSpc>
                <a:spcPct val="100000"/>
              </a:lnSpc>
              <a:tabLst>
                <a:tab pos="330200" algn="l"/>
              </a:tabLst>
            </a:pPr>
            <a:r>
              <a:rPr lang="hr-HR" b="1" spc="-5" dirty="0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		</a:t>
            </a:r>
            <a:r>
              <a:rPr lang="en-US" b="1" spc="-5" dirty="0" err="1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stratifikaciju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, </a:t>
            </a:r>
            <a:endParaRPr lang="hr-HR" b="1" spc="-5" dirty="0" smtClean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12065" marR="515620">
              <a:lnSpc>
                <a:spcPct val="100000"/>
              </a:lnSpc>
              <a:tabLst>
                <a:tab pos="330200" algn="l"/>
              </a:tabLst>
            </a:pPr>
            <a:r>
              <a:rPr lang="hr-HR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	</a:t>
            </a:r>
            <a:r>
              <a:rPr lang="hr-HR" b="1" spc="-5" dirty="0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	</a:t>
            </a:r>
            <a:r>
              <a:rPr lang="en-US" b="1" spc="-5" dirty="0" err="1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asimilaciju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,  </a:t>
            </a:r>
            <a:endParaRPr lang="hr-HR" b="1" spc="-5" dirty="0" smtClean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12065" marR="515620">
              <a:lnSpc>
                <a:spcPct val="100000"/>
              </a:lnSpc>
              <a:tabLst>
                <a:tab pos="330200" algn="l"/>
              </a:tabLst>
            </a:pPr>
            <a:r>
              <a:rPr lang="hr-HR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	</a:t>
            </a:r>
            <a:r>
              <a:rPr lang="hr-HR" b="1" spc="-5" dirty="0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	</a:t>
            </a:r>
            <a:r>
              <a:rPr lang="en-US" b="1" dirty="0" err="1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akomodaciju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, </a:t>
            </a:r>
            <a:endParaRPr lang="hr-HR" b="1" dirty="0" smtClean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12065" marR="515620">
              <a:lnSpc>
                <a:spcPct val="100000"/>
              </a:lnSpc>
              <a:tabLst>
                <a:tab pos="330200" algn="l"/>
              </a:tabLst>
            </a:pPr>
            <a:r>
              <a:rPr lang="hr-HR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	</a:t>
            </a:r>
            <a:r>
              <a:rPr lang="hr-HR" b="1" dirty="0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	</a:t>
            </a:r>
            <a:r>
              <a:rPr lang="en-US" b="1" dirty="0" err="1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akulturaciju</a:t>
            </a:r>
            <a:r>
              <a:rPr lang="en-US" b="1" dirty="0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lang="hr-HR" b="1" dirty="0" smtClean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12065" marR="515620">
              <a:lnSpc>
                <a:spcPct val="100000"/>
              </a:lnSpc>
              <a:tabLst>
                <a:tab pos="330200" algn="l"/>
              </a:tabLst>
            </a:pPr>
            <a:r>
              <a:rPr lang="hr-HR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	</a:t>
            </a:r>
            <a:r>
              <a:rPr lang="hr-HR" b="1" dirty="0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	</a:t>
            </a:r>
            <a:r>
              <a:rPr lang="en-US" b="1" dirty="0" err="1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socijalizaciju</a:t>
            </a:r>
            <a:r>
              <a:rPr lang="en-US" b="1" spc="-180" dirty="0" smtClean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(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Parkov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utjecaj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)</a:t>
            </a:r>
            <a:endParaRPr lang="en-US" b="1" dirty="0">
              <a:latin typeface="Comic Sans MS" panose="030F0702030302020204" pitchFamily="6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1601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91" y="209550"/>
            <a:ext cx="5791199" cy="923330"/>
          </a:xfrm>
        </p:spPr>
        <p:txBody>
          <a:bodyPr/>
          <a:lstStyle/>
          <a:p>
            <a:r>
              <a:rPr lang="hr-HR" noProof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Ernest </a:t>
            </a:r>
            <a:r>
              <a:rPr lang="hr-HR" noProof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Burges</a:t>
            </a:r>
            <a:r>
              <a:rPr lang="hr-HR" noProof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(1886.-1966)</a:t>
            </a:r>
            <a:br>
              <a:rPr lang="hr-HR" noProof="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hr-HR" noProof="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1646" y="978160"/>
            <a:ext cx="5082924" cy="3939540"/>
          </a:xfrm>
        </p:spPr>
        <p:txBody>
          <a:bodyPr/>
          <a:lstStyle/>
          <a:p>
            <a:r>
              <a:rPr lang="hr-HR" sz="1600" b="1" noProof="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Uvod u znanost o sociologiji (Park &amp; </a:t>
            </a:r>
            <a:r>
              <a:rPr lang="hr-HR" sz="1600" b="1" noProof="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Burges</a:t>
            </a:r>
            <a:r>
              <a:rPr lang="hr-HR" sz="1600" b="1" noProof="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1921)</a:t>
            </a:r>
          </a:p>
          <a:p>
            <a:endParaRPr lang="hr-HR" sz="1600" b="1" noProof="0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hr-HR" sz="1600" b="1" noProof="0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r-HR" sz="1600" b="1" noProof="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Socijalna dezorganizacija – temelj za razvoj bolesti, zločina I drugih društvenih problema koji nastaju u slumovima</a:t>
            </a:r>
          </a:p>
          <a:p>
            <a:endParaRPr lang="hr-HR" sz="1600" b="1" noProof="0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r-HR" sz="1600" b="1" noProof="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Gradovi kao prostori koji se razvijaju i mijenjanju (u darvinističkom smislu)</a:t>
            </a:r>
          </a:p>
          <a:p>
            <a:endParaRPr lang="hr-HR" sz="1600" b="1" noProof="0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hr-HR" sz="1600" b="1" noProof="0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r-HR" sz="1600" b="1" noProof="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Zaslužan za nastanak znanosti o kriminalu – kriminologije (njegove metode i danas se koriste u projekcijama uspjeha uvjetnih kazni)</a:t>
            </a:r>
          </a:p>
          <a:p>
            <a:endParaRPr lang="hr-HR" sz="1600" b="1" noProof="0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r-HR" sz="1600" b="1" noProof="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Proučavao brak i obitelj</a:t>
            </a:r>
            <a:endParaRPr lang="hr-HR" sz="1600" b="1" noProof="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5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4876800" cy="861774"/>
          </a:xfrm>
        </p:spPr>
        <p:txBody>
          <a:bodyPr/>
          <a:lstStyle/>
          <a:p>
            <a:r>
              <a:rPr lang="hr-HR" sz="2800" noProof="0" dirty="0" smtClean="0">
                <a:latin typeface="Comic Sans MS" panose="030F0702030302020204" pitchFamily="66" charset="0"/>
              </a:rPr>
              <a:t>Louis </a:t>
            </a:r>
            <a:r>
              <a:rPr lang="hr-HR" sz="2800" noProof="0" dirty="0" err="1" smtClean="0">
                <a:latin typeface="Comic Sans MS" panose="030F0702030302020204" pitchFamily="66" charset="0"/>
              </a:rPr>
              <a:t>Wirth</a:t>
            </a:r>
            <a:r>
              <a:rPr lang="hr-HR" sz="2800" noProof="0" dirty="0" smtClean="0">
                <a:latin typeface="Comic Sans MS" panose="030F0702030302020204" pitchFamily="66" charset="0"/>
              </a:rPr>
              <a:t> (1897.-1952.)</a:t>
            </a:r>
            <a:endParaRPr lang="hr-HR" sz="2800" noProof="0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359" y="1047751"/>
            <a:ext cx="5001641" cy="47397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noProof="0" dirty="0" smtClean="0">
                <a:latin typeface="Comic Sans MS" panose="030F0702030302020204" pitchFamily="66" charset="0"/>
              </a:rPr>
              <a:t>Prvi predsjednik Međunarodnog sociološkog društva (ISA)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b="1" noProof="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noProof="0" dirty="0" smtClean="0">
                <a:latin typeface="Comic Sans MS" panose="030F0702030302020204" pitchFamily="66" charset="0"/>
              </a:rPr>
              <a:t>Bavio se urbanom sociologijom, manjinskim grupama i masovnim medijima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b="1" noProof="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noProof="0" dirty="0" smtClean="0">
                <a:latin typeface="Comic Sans MS" panose="030F0702030302020204" pitchFamily="66" charset="0"/>
              </a:rPr>
              <a:t>The Ghetto (1928);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b="1" noProof="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noProof="0" dirty="0" smtClean="0">
                <a:latin typeface="Comic Sans MS" panose="030F0702030302020204" pitchFamily="66" charset="0"/>
              </a:rPr>
              <a:t>Urbanism as a Way of Life (1938</a:t>
            </a:r>
            <a:r>
              <a:rPr lang="hr-HR" sz="1800" b="1" dirty="0">
                <a:latin typeface="Comic Sans MS" panose="030F0702030302020204" pitchFamily="66" charset="0"/>
              </a:rPr>
              <a:t>.) </a:t>
            </a:r>
            <a:endParaRPr lang="hr-HR" sz="1800" b="1" dirty="0" smtClean="0">
              <a:latin typeface="Comic Sans MS" panose="030F0702030302020204" pitchFamily="66" charset="0"/>
            </a:endParaRPr>
          </a:p>
          <a:p>
            <a:r>
              <a:rPr lang="hr-HR" sz="1800" b="1" dirty="0" smtClean="0">
                <a:latin typeface="Comic Sans MS" panose="030F0702030302020204" pitchFamily="66" charset="0"/>
              </a:rPr>
              <a:t>	-proučava </a:t>
            </a:r>
            <a:r>
              <a:rPr lang="hr-HR" sz="1800" b="1" dirty="0">
                <a:latin typeface="Comic Sans MS" panose="030F0702030302020204" pitchFamily="66" charset="0"/>
              </a:rPr>
              <a:t>život u gradovima, socijalnu dezorganizaciju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b="1" noProof="0" dirty="0" smtClean="0"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 smtClean="0">
                <a:latin typeface="Comic Sans MS" panose="030F0702030302020204" pitchFamily="66" charset="0"/>
              </a:rPr>
              <a:t>- </a:t>
            </a:r>
            <a:endParaRPr lang="hr-HR" sz="2200" b="1" noProof="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noProof="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noProof="0" dirty="0" smtClean="0">
              <a:latin typeface="Comic Sans MS" panose="030F0702030302020204" pitchFamily="66" charset="0"/>
            </a:endParaRPr>
          </a:p>
          <a:p>
            <a:endParaRPr lang="hr-HR" noProof="0" dirty="0" smtClean="0">
              <a:latin typeface="Comic Sans MS" panose="030F0702030302020204" pitchFamily="66" charset="0"/>
            </a:endParaRPr>
          </a:p>
          <a:p>
            <a:endParaRPr lang="hr-HR" noProof="0" dirty="0" smtClean="0">
              <a:latin typeface="Comic Sans MS" panose="030F0702030302020204" pitchFamily="66" charset="0"/>
            </a:endParaRPr>
          </a:p>
          <a:p>
            <a:endParaRPr lang="hr-HR" noProof="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0"/>
            <a:ext cx="3478377" cy="51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55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4876800" cy="861774"/>
          </a:xfrm>
        </p:spPr>
        <p:txBody>
          <a:bodyPr/>
          <a:lstStyle/>
          <a:p>
            <a:r>
              <a:rPr lang="hr-HR" sz="2800" noProof="0" dirty="0" smtClean="0">
                <a:latin typeface="Comic Sans MS" panose="030F0702030302020204" pitchFamily="66" charset="0"/>
              </a:rPr>
              <a:t>Louis </a:t>
            </a:r>
            <a:r>
              <a:rPr lang="hr-HR" sz="2800" noProof="0" dirty="0" err="1" smtClean="0">
                <a:latin typeface="Comic Sans MS" panose="030F0702030302020204" pitchFamily="66" charset="0"/>
              </a:rPr>
              <a:t>Wirth</a:t>
            </a:r>
            <a:r>
              <a:rPr lang="hr-HR" sz="2800" noProof="0" dirty="0" smtClean="0">
                <a:latin typeface="Comic Sans MS" panose="030F0702030302020204" pitchFamily="66" charset="0"/>
              </a:rPr>
              <a:t> (1897.-1952.)</a:t>
            </a:r>
            <a:endParaRPr lang="hr-HR" sz="2800" noProof="0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359" y="1047751"/>
            <a:ext cx="5001641" cy="40626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b="1" noProof="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noProof="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noProof="0" dirty="0" smtClean="0">
                <a:latin typeface="Comic Sans MS" panose="030F0702030302020204" pitchFamily="66" charset="0"/>
              </a:rPr>
              <a:t>Zagovarao je primijenjenu sociologiju </a:t>
            </a:r>
          </a:p>
          <a:p>
            <a:r>
              <a:rPr lang="hr-HR" sz="1800" b="1" dirty="0">
                <a:latin typeface="Comic Sans MS" panose="030F0702030302020204" pitchFamily="66" charset="0"/>
              </a:rPr>
              <a:t>	</a:t>
            </a:r>
            <a:r>
              <a:rPr lang="hr-HR" sz="1800" b="1" noProof="0" dirty="0" smtClean="0">
                <a:latin typeface="Comic Sans MS" panose="030F0702030302020204" pitchFamily="66" charset="0"/>
              </a:rPr>
              <a:t>– korištenje sociološkog znanja za rješavanje stvarnih problema u zajednici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b="1" noProof="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noProof="0" dirty="0" smtClean="0">
                <a:latin typeface="Comic Sans MS" panose="030F0702030302020204" pitchFamily="66" charset="0"/>
              </a:rPr>
              <a:t>Najduže proučavao židovsku manjinu u američkim gradovima</a:t>
            </a:r>
            <a:r>
              <a:rPr lang="hr-HR" sz="1800" b="1" noProof="0" dirty="0" smtClean="0">
                <a:latin typeface="Comic Sans MS" panose="030F0702030302020204" pitchFamily="66" charset="0"/>
              </a:rPr>
              <a:t>, </a:t>
            </a:r>
            <a:r>
              <a:rPr lang="hr-HR" sz="1800" b="1" dirty="0" smtClean="0">
                <a:latin typeface="Comic Sans MS" panose="030F0702030302020204" pitchFamily="66" charset="0"/>
              </a:rPr>
              <a:t>i </a:t>
            </a:r>
            <a:r>
              <a:rPr lang="hr-HR" sz="1800" b="1" dirty="0" smtClean="0">
                <a:latin typeface="Comic Sans MS" panose="030F0702030302020204" pitchFamily="66" charset="0"/>
              </a:rPr>
              <a:t>druge </a:t>
            </a:r>
            <a:r>
              <a:rPr lang="hr-HR" sz="1800" b="1" noProof="0" dirty="0" smtClean="0">
                <a:latin typeface="Comic Sans MS" panose="030F0702030302020204" pitchFamily="66" charset="0"/>
              </a:rPr>
              <a:t>etničke </a:t>
            </a:r>
            <a:r>
              <a:rPr lang="hr-HR" sz="1800" b="1" dirty="0" smtClean="0">
                <a:latin typeface="Comic Sans MS" panose="030F0702030302020204" pitchFamily="66" charset="0"/>
              </a:rPr>
              <a:t>skupine,</a:t>
            </a:r>
            <a:endParaRPr lang="hr-HR" sz="1800" b="1" noProof="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noProof="0" dirty="0" smtClean="0">
                <a:latin typeface="Comic Sans MS" panose="030F0702030302020204" pitchFamily="66" charset="0"/>
              </a:rPr>
              <a:t>žene,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noProof="0" dirty="0" smtClean="0">
                <a:latin typeface="Comic Sans MS" panose="030F0702030302020204" pitchFamily="66" charset="0"/>
              </a:rPr>
              <a:t>starije,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dirty="0">
                <a:latin typeface="Comic Sans MS" panose="030F0702030302020204" pitchFamily="66" charset="0"/>
              </a:rPr>
              <a:t>h</a:t>
            </a:r>
            <a:r>
              <a:rPr lang="hr-HR" sz="1800" b="1" noProof="0" dirty="0" smtClean="0">
                <a:latin typeface="Comic Sans MS" panose="030F0702030302020204" pitchFamily="66" charset="0"/>
              </a:rPr>
              <a:t>omoseksualne </a:t>
            </a:r>
            <a:r>
              <a:rPr lang="hr-HR" sz="1800" b="1" noProof="0" dirty="0" smtClean="0">
                <a:latin typeface="Comic Sans MS" panose="030F0702030302020204" pitchFamily="66" charset="0"/>
              </a:rPr>
              <a:t>osobe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noProof="0" dirty="0" smtClean="0">
              <a:latin typeface="Comic Sans MS" panose="030F0702030302020204" pitchFamily="66" charset="0"/>
            </a:endParaRPr>
          </a:p>
          <a:p>
            <a:endParaRPr lang="hr-HR" noProof="0" dirty="0" smtClean="0">
              <a:latin typeface="Comic Sans MS" panose="030F0702030302020204" pitchFamily="66" charset="0"/>
            </a:endParaRPr>
          </a:p>
          <a:p>
            <a:endParaRPr lang="hr-HR" noProof="0" dirty="0" smtClean="0">
              <a:latin typeface="Comic Sans MS" panose="030F0702030302020204" pitchFamily="66" charset="0"/>
            </a:endParaRPr>
          </a:p>
          <a:p>
            <a:endParaRPr lang="hr-HR" noProof="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0"/>
            <a:ext cx="3478377" cy="51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7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48455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9409" y="438150"/>
            <a:ext cx="518896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z="2800" spc="-160" noProof="0" dirty="0" err="1" smtClean="0">
                <a:solidFill>
                  <a:srgbClr val="D9D9D9"/>
                </a:solidFill>
                <a:latin typeface="Comic Sans MS" panose="030F0702030302020204" pitchFamily="66" charset="0"/>
              </a:rPr>
              <a:t>Talcott</a:t>
            </a:r>
            <a:r>
              <a:rPr lang="hr-HR" sz="2800" spc="-160" noProof="0" dirty="0" smtClean="0">
                <a:solidFill>
                  <a:srgbClr val="D9D9D9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-50" noProof="0" dirty="0" err="1" smtClean="0">
                <a:solidFill>
                  <a:srgbClr val="970000"/>
                </a:solidFill>
                <a:latin typeface="Comic Sans MS" panose="030F0702030302020204" pitchFamily="66" charset="0"/>
              </a:rPr>
              <a:t>Parsons</a:t>
            </a:r>
            <a:r>
              <a:rPr lang="hr-HR" sz="2800" spc="100" noProof="0" dirty="0" smtClean="0">
                <a:solidFill>
                  <a:srgbClr val="970000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-100" noProof="0" dirty="0" smtClean="0">
                <a:solidFill>
                  <a:srgbClr val="D9D9D9"/>
                </a:solidFill>
                <a:latin typeface="Comic Sans MS" panose="030F0702030302020204" pitchFamily="66" charset="0"/>
              </a:rPr>
              <a:t>(1902.-1979.)</a:t>
            </a:r>
            <a:endParaRPr lang="hr-HR" sz="2800" spc="-100" noProof="0" dirty="0">
              <a:solidFill>
                <a:srgbClr val="D9D9D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32359" y="1047750"/>
            <a:ext cx="8583041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33570" indent="-317500">
              <a:lnSpc>
                <a:spcPct val="100000"/>
              </a:lnSpc>
              <a:spcBef>
                <a:spcPts val="105"/>
              </a:spcBef>
              <a:buChar char="●"/>
              <a:tabLst>
                <a:tab pos="4433570" algn="l"/>
                <a:tab pos="4434205" algn="l"/>
              </a:tabLst>
            </a:pPr>
            <a:r>
              <a:rPr lang="hr-HR" sz="1800" spc="-5" noProof="0" dirty="0" smtClean="0">
                <a:latin typeface="Comic Sans MS" panose="030F0702030302020204" pitchFamily="66" charset="0"/>
              </a:rPr>
              <a:t>Najznamenitiji američki</a:t>
            </a:r>
            <a:r>
              <a:rPr lang="hr-HR" sz="1800" spc="-70" noProof="0" dirty="0" smtClean="0">
                <a:latin typeface="Comic Sans MS" panose="030F0702030302020204" pitchFamily="66" charset="0"/>
              </a:rPr>
              <a:t> </a:t>
            </a:r>
            <a:r>
              <a:rPr lang="hr-HR" sz="1800" spc="-5" noProof="0" dirty="0" smtClean="0">
                <a:latin typeface="Comic Sans MS" panose="030F0702030302020204" pitchFamily="66" charset="0"/>
              </a:rPr>
              <a:t>sociolog-teoretičar</a:t>
            </a:r>
          </a:p>
          <a:p>
            <a:pPr marL="4433570" marR="5080" indent="-317500">
              <a:lnSpc>
                <a:spcPct val="100000"/>
              </a:lnSpc>
              <a:buChar char="●"/>
              <a:tabLst>
                <a:tab pos="4433570" algn="l"/>
                <a:tab pos="4434205" algn="l"/>
              </a:tabLst>
            </a:pPr>
            <a:r>
              <a:rPr lang="hr-HR" sz="1800" noProof="0" dirty="0" smtClean="0">
                <a:latin typeface="Comic Sans MS" panose="030F0702030302020204" pitchFamily="66" charset="0"/>
              </a:rPr>
              <a:t>izradio </a:t>
            </a:r>
            <a:r>
              <a:rPr lang="hr-HR" sz="1800" spc="-5" noProof="0" dirty="0" smtClean="0">
                <a:latin typeface="Comic Sans MS" panose="030F0702030302020204" pitchFamily="66" charset="0"/>
              </a:rPr>
              <a:t>složen teorijski sociološki </a:t>
            </a:r>
            <a:r>
              <a:rPr lang="hr-HR" sz="1800" noProof="0" dirty="0" smtClean="0">
                <a:latin typeface="Comic Sans MS" panose="030F0702030302020204" pitchFamily="66" charset="0"/>
              </a:rPr>
              <a:t>sistem </a:t>
            </a:r>
            <a:r>
              <a:rPr lang="hr-HR" sz="1800" spc="-5" noProof="0" dirty="0" smtClean="0">
                <a:latin typeface="Comic Sans MS" panose="030F0702030302020204" pitchFamily="66" charset="0"/>
              </a:rPr>
              <a:t>koji važi </a:t>
            </a:r>
            <a:r>
              <a:rPr lang="hr-HR" sz="1800" noProof="0" dirty="0" smtClean="0">
                <a:latin typeface="Comic Sans MS" panose="030F0702030302020204" pitchFamily="66" charset="0"/>
              </a:rPr>
              <a:t>za  </a:t>
            </a:r>
            <a:r>
              <a:rPr lang="hr-HR" sz="1800" spc="-5" noProof="0" dirty="0" smtClean="0">
                <a:latin typeface="Comic Sans MS" panose="030F0702030302020204" pitchFamily="66" charset="0"/>
              </a:rPr>
              <a:t>sve društvene pojave </a:t>
            </a:r>
            <a:r>
              <a:rPr lang="hr-HR" sz="1800" noProof="0" dirty="0" smtClean="0">
                <a:latin typeface="Comic Sans MS" panose="030F0702030302020204" pitchFamily="66" charset="0"/>
              </a:rPr>
              <a:t>i za </a:t>
            </a:r>
            <a:r>
              <a:rPr lang="hr-HR" sz="1800" spc="-5" noProof="0" dirty="0" smtClean="0">
                <a:latin typeface="Comic Sans MS" panose="030F0702030302020204" pitchFamily="66" charset="0"/>
              </a:rPr>
              <a:t>sva</a:t>
            </a:r>
            <a:r>
              <a:rPr lang="hr-HR" sz="1800" spc="-75" noProof="0" dirty="0" smtClean="0">
                <a:latin typeface="Comic Sans MS" panose="030F0702030302020204" pitchFamily="66" charset="0"/>
              </a:rPr>
              <a:t> </a:t>
            </a:r>
            <a:r>
              <a:rPr lang="hr-HR" sz="1800" spc="-5" noProof="0" dirty="0" smtClean="0">
                <a:latin typeface="Comic Sans MS" panose="030F0702030302020204" pitchFamily="66" charset="0"/>
              </a:rPr>
              <a:t>društva</a:t>
            </a:r>
          </a:p>
          <a:p>
            <a:pPr marL="4116070" marR="381000">
              <a:lnSpc>
                <a:spcPct val="100000"/>
              </a:lnSpc>
              <a:tabLst>
                <a:tab pos="4433570" algn="l"/>
                <a:tab pos="4434205" algn="l"/>
              </a:tabLst>
            </a:pPr>
            <a:r>
              <a:rPr lang="hr-HR" sz="1800" noProof="0" dirty="0" smtClean="0">
                <a:latin typeface="Comic Sans MS" panose="030F0702030302020204" pitchFamily="66" charset="0"/>
              </a:rPr>
              <a:t> </a:t>
            </a:r>
            <a:r>
              <a:rPr lang="hr-HR" sz="1800" spc="-5" noProof="0" dirty="0" smtClean="0">
                <a:latin typeface="Comic Sans MS" panose="030F0702030302020204" pitchFamily="66" charset="0"/>
              </a:rPr>
              <a:t>deduktivnim </a:t>
            </a:r>
            <a:r>
              <a:rPr lang="hr-HR" sz="1800" spc="-5" noProof="0" dirty="0" smtClean="0">
                <a:latin typeface="Comic Sans MS" panose="030F0702030302020204" pitchFamily="66" charset="0"/>
              </a:rPr>
              <a:t>putem, </a:t>
            </a:r>
            <a:r>
              <a:rPr lang="hr-HR" sz="1800" spc="-5" noProof="0" dirty="0" smtClean="0">
                <a:latin typeface="Comic Sans MS" panose="030F0702030302020204" pitchFamily="66" charset="0"/>
              </a:rPr>
              <a:t>polazeći od</a:t>
            </a:r>
            <a:r>
              <a:rPr lang="hr-HR" sz="1800" spc="-155" noProof="0" dirty="0" smtClean="0">
                <a:latin typeface="Comic Sans MS" panose="030F0702030302020204" pitchFamily="66" charset="0"/>
              </a:rPr>
              <a:t> </a:t>
            </a:r>
            <a:r>
              <a:rPr lang="hr-HR" sz="1800" spc="-5" noProof="0" dirty="0" smtClean="0">
                <a:latin typeface="Comic Sans MS" panose="030F0702030302020204" pitchFamily="66" charset="0"/>
              </a:rPr>
              <a:t>samog  pojma društva </a:t>
            </a:r>
            <a:r>
              <a:rPr lang="hr-HR" sz="1800" noProof="0" dirty="0" smtClean="0">
                <a:latin typeface="Comic Sans MS" panose="030F0702030302020204" pitchFamily="66" charset="0"/>
              </a:rPr>
              <a:t>(ljudska </a:t>
            </a:r>
            <a:r>
              <a:rPr lang="hr-HR" sz="1800" spc="-5" noProof="0" dirty="0" smtClean="0">
                <a:latin typeface="Comic Sans MS" panose="030F0702030302020204" pitchFamily="66" charset="0"/>
              </a:rPr>
              <a:t>akcija </a:t>
            </a:r>
            <a:r>
              <a:rPr lang="hr-HR" sz="1800" noProof="0" dirty="0" smtClean="0">
                <a:latin typeface="Comic Sans MS" panose="030F0702030302020204" pitchFamily="66" charset="0"/>
              </a:rPr>
              <a:t>i</a:t>
            </a:r>
            <a:r>
              <a:rPr lang="hr-HR" sz="1800" spc="-105" noProof="0" dirty="0" smtClean="0">
                <a:latin typeface="Comic Sans MS" panose="030F0702030302020204" pitchFamily="66" charset="0"/>
              </a:rPr>
              <a:t> </a:t>
            </a:r>
            <a:r>
              <a:rPr lang="hr-HR" sz="1800" spc="-5" noProof="0" dirty="0" smtClean="0">
                <a:latin typeface="Comic Sans MS" panose="030F0702030302020204" pitchFamily="66" charset="0"/>
              </a:rPr>
              <a:t>interakcija)</a:t>
            </a:r>
          </a:p>
          <a:p>
            <a:pPr marL="4433570" indent="-317500">
              <a:lnSpc>
                <a:spcPct val="100000"/>
              </a:lnSpc>
              <a:buChar char="-"/>
              <a:tabLst>
                <a:tab pos="4433570" algn="l"/>
                <a:tab pos="4434205" algn="l"/>
              </a:tabLst>
            </a:pPr>
            <a:r>
              <a:rPr lang="hr-HR" sz="1800" noProof="0" dirty="0" smtClean="0">
                <a:latin typeface="Comic Sans MS" panose="030F0702030302020204" pitchFamily="66" charset="0"/>
              </a:rPr>
              <a:t>teži ka </a:t>
            </a:r>
            <a:r>
              <a:rPr lang="hr-HR" sz="1800" spc="-5" noProof="0" dirty="0" smtClean="0">
                <a:latin typeface="Comic Sans MS" panose="030F0702030302020204" pitchFamily="66" charset="0"/>
              </a:rPr>
              <a:t>pronalasku apriornih elemenata</a:t>
            </a:r>
            <a:r>
              <a:rPr lang="hr-HR" sz="1800" spc="-175" noProof="0" dirty="0" smtClean="0">
                <a:latin typeface="Comic Sans MS" panose="030F0702030302020204" pitchFamily="66" charset="0"/>
              </a:rPr>
              <a:t> </a:t>
            </a:r>
            <a:r>
              <a:rPr lang="hr-HR" sz="1800" spc="-5" noProof="0" dirty="0" smtClean="0">
                <a:latin typeface="Comic Sans MS" panose="030F0702030302020204" pitchFamily="66" charset="0"/>
              </a:rPr>
              <a:t>društva</a:t>
            </a:r>
            <a:endParaRPr lang="hr-HR" sz="1800" spc="-5" noProof="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943350"/>
            <a:ext cx="3320541" cy="12001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133350"/>
            <a:ext cx="8077200" cy="861774"/>
          </a:xfrm>
        </p:spPr>
        <p:txBody>
          <a:bodyPr/>
          <a:lstStyle/>
          <a:p>
            <a:r>
              <a:rPr lang="hr-HR" sz="28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SAD  - DRUGA POLOVICA 19. I PRVA POLOVICA 20. STOLJEĆA</a:t>
            </a:r>
            <a:endParaRPr lang="hr-HR" sz="28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276350"/>
            <a:ext cx="8479281" cy="43088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Građanski rat (1861.-1865)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noProof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Završetak rata, oslobođenje robova, obnova juga, kupnja Aljaske 1867.</a:t>
            </a:r>
          </a:p>
          <a:p>
            <a:endParaRPr lang="hr-HR" sz="2000" b="1" noProof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velika imigracija jeftine radne snage iz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noProof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znatno proširenje unutarnjeg tržišta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noProof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Razvoj tehnike </a:t>
            </a:r>
            <a:r>
              <a:rPr lang="en-US" sz="2000" b="1" noProof="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hr-HR" sz="20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masovna urbanizacija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noProof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Imperijalistička </a:t>
            </a:r>
            <a:r>
              <a:rPr lang="hr-HR" sz="20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politika </a:t>
            </a:r>
            <a:endParaRPr lang="hr-HR" sz="2000" b="1" noProof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noProof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hr-HR" sz="2000" b="1" noProof="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42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2049" y="133350"/>
            <a:ext cx="4158232" cy="461665"/>
          </a:xfrm>
        </p:spPr>
        <p:txBody>
          <a:bodyPr/>
          <a:lstStyle/>
          <a:p>
            <a:r>
              <a:rPr lang="hr-HR" noProof="0" dirty="0" smtClean="0">
                <a:latin typeface="Comic Sans MS" panose="030F0702030302020204" pitchFamily="66" charset="0"/>
              </a:rPr>
              <a:t>Od polisa do megalopolisa</a:t>
            </a:r>
            <a:endParaRPr lang="hr-HR" noProof="0" dirty="0">
              <a:latin typeface="Comic Sans MS" panose="030F0702030302020204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276350"/>
            <a:ext cx="8479281" cy="3600986"/>
          </a:xfrm>
        </p:spPr>
        <p:txBody>
          <a:bodyPr/>
          <a:lstStyle/>
          <a:p>
            <a:r>
              <a:rPr lang="hr-HR" sz="18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ČIKAŠKA ŠKOLA SVE PROBLEME SUVREMENOG ŽIVOTA</a:t>
            </a:r>
          </a:p>
          <a:p>
            <a:r>
              <a:rPr lang="hr-HR" sz="18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VEŽE UZ PROSTOR, POSEBNO URBANI PROSTOR</a:t>
            </a:r>
          </a:p>
          <a:p>
            <a:endParaRPr lang="hr-HR" sz="1800" b="1" noProof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hr-HR" sz="18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PROUČAVA SE ADAPTACIJA VELIKOG BROJA DOSELJENIKA</a:t>
            </a:r>
          </a:p>
          <a:p>
            <a:endParaRPr lang="hr-HR" sz="1800" b="1" noProof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hr-HR" sz="18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EMPIRIJSKI USMJERENA</a:t>
            </a:r>
          </a:p>
          <a:p>
            <a:endParaRPr lang="hr-HR" sz="1800" b="1" noProof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hr-HR" sz="18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UVODI KVALITATIVNU METODOLOGIJU,DANAS VRLO PRIMIJENJENU I ZNAČAJNU (ETNOGRAFIJA, URBANA ETNOLOGIJA, PROUČAVANJE SUPKULTURA)</a:t>
            </a:r>
          </a:p>
          <a:p>
            <a:endParaRPr lang="hr-HR" sz="1800" b="1" noProof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hr-HR" sz="18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PARK RAZVIJA SVOJU SOCIOLOGIJU POD UTJECAJEM SIMMELA</a:t>
            </a:r>
          </a:p>
          <a:p>
            <a:endParaRPr lang="hr-HR" sz="18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40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7117" y="133350"/>
            <a:ext cx="7086600" cy="461665"/>
          </a:xfrm>
        </p:spPr>
        <p:txBody>
          <a:bodyPr/>
          <a:lstStyle/>
          <a:p>
            <a:r>
              <a:rPr lang="hr-HR" noProof="0" dirty="0" smtClean="0">
                <a:latin typeface="Comic Sans MS" panose="030F0702030302020204" pitchFamily="66" charset="0"/>
              </a:rPr>
              <a:t>“Svjetska povijest je povijest čovjeka grada”</a:t>
            </a:r>
            <a:endParaRPr lang="hr-HR" noProof="0" dirty="0">
              <a:latin typeface="Comic Sans MS" panose="030F0702030302020204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42626" y="1504950"/>
            <a:ext cx="8763000" cy="2492990"/>
          </a:xfrm>
        </p:spPr>
        <p:txBody>
          <a:bodyPr/>
          <a:lstStyle/>
          <a:p>
            <a:r>
              <a:rPr lang="hr-HR" sz="18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BURGES I PARK POČINJU PROUČAVATI PROCESE SOCIJALNE PATOLOGIJE (PROSTITUCIJA, KRIMINAL) I UCRTAVAJU IH U PLANOVE GRADA</a:t>
            </a:r>
          </a:p>
          <a:p>
            <a:endParaRPr lang="hr-HR" sz="1800" b="1" noProof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hr-HR" sz="18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GRAD SHVAĆAJU KAO “SOCIOLOŠKI LABORATORIJ”</a:t>
            </a:r>
          </a:p>
          <a:p>
            <a:endParaRPr lang="hr-HR" sz="1800" b="1" noProof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hr-HR" sz="18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L. WIRTH GOVORI O SPECIFIČNOSTI GRADSKOGA NAČINA ŽIVOTA</a:t>
            </a:r>
          </a:p>
          <a:p>
            <a:endParaRPr lang="hr-HR" sz="1800" b="1" noProof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hr-HR" sz="1800" b="1" noProof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PARK POČINJE GRADOVE PROUČAVATI NE SAMO GEOGRAFSKI NEGO EKOLOŠKI (DISTRIBUCIJA LOKALNIH ZAJEDNICA) I EKONOMSKI </a:t>
            </a:r>
            <a:endParaRPr lang="hr-HR" sz="18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76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63905"/>
            <a:ext cx="8666517" cy="461665"/>
          </a:xfrm>
        </p:spPr>
        <p:txBody>
          <a:bodyPr/>
          <a:lstStyle/>
          <a:p>
            <a:r>
              <a:rPr lang="hr-HR" noProof="0" dirty="0" smtClean="0">
                <a:latin typeface="Comic Sans MS" panose="030F0702030302020204" pitchFamily="66" charset="0"/>
              </a:rPr>
              <a:t>L. </a:t>
            </a:r>
            <a:r>
              <a:rPr lang="hr-HR" noProof="0" dirty="0" err="1" smtClean="0">
                <a:latin typeface="Comic Sans MS" panose="030F0702030302020204" pitchFamily="66" charset="0"/>
              </a:rPr>
              <a:t>Wirth</a:t>
            </a:r>
            <a:r>
              <a:rPr lang="hr-HR" noProof="0" dirty="0" smtClean="0">
                <a:latin typeface="Comic Sans MS" panose="030F0702030302020204" pitchFamily="66" charset="0"/>
              </a:rPr>
              <a:t> – Urbanizam kao način života</a:t>
            </a:r>
            <a:endParaRPr lang="hr-HR" noProof="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19860"/>
            <a:ext cx="256903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20908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Poznata</a:t>
            </a:r>
            <a:r>
              <a:rPr 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često</a:t>
            </a:r>
            <a:r>
              <a:rPr 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spominjana</a:t>
            </a:r>
            <a:r>
              <a:rPr 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teorija</a:t>
            </a:r>
            <a:r>
              <a:rPr 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ali</a:t>
            </a:r>
            <a:r>
              <a:rPr 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nedovoljno</a:t>
            </a:r>
            <a:r>
              <a:rPr 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složena</a:t>
            </a:r>
            <a:r>
              <a:rPr 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primijenjiva</a:t>
            </a:r>
            <a:endParaRPr lang="hr-H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09600" y="285750"/>
            <a:ext cx="866651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1">
                <a:solidFill>
                  <a:srgbClr val="EEEEEE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kern="0" smtClean="0"/>
              <a:t>E.W. Burges – Koncentrično zonalna teorija grada</a:t>
            </a:r>
            <a:endParaRPr lang="hr-HR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56719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Urbana </a:t>
            </a:r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sociologija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pručava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život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u </a:t>
            </a:r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gradovima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transformacije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toga </a:t>
            </a:r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života</a:t>
            </a:r>
            <a:endParaRPr lang="en-US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Primarne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veze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u </a:t>
            </a:r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gradovima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slabe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uštrb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sekundarnih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Pluralitet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uloga</a:t>
            </a:r>
            <a:endParaRPr lang="en-US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Manja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socijalna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kontrola</a:t>
            </a:r>
            <a:endParaRPr lang="hr-H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24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971550"/>
            <a:ext cx="3682747" cy="461665"/>
          </a:xfrm>
        </p:spPr>
        <p:txBody>
          <a:bodyPr/>
          <a:lstStyle/>
          <a:p>
            <a:r>
              <a:rPr lang="hr-HR" noProof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Hvala na pozornosti!</a:t>
            </a:r>
            <a:endParaRPr lang="hr-HR" noProof="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105150"/>
            <a:ext cx="8479281" cy="1538883"/>
          </a:xfrm>
        </p:spPr>
        <p:txBody>
          <a:bodyPr/>
          <a:lstStyle/>
          <a:p>
            <a:r>
              <a:rPr lang="hr-HR" sz="2000" i="1" noProof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Pitanja …</a:t>
            </a:r>
          </a:p>
          <a:p>
            <a:endParaRPr lang="hr-HR" sz="2000" i="1" noProof="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r-HR" sz="2000" i="1" noProof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Komentari …</a:t>
            </a:r>
          </a:p>
          <a:p>
            <a:endParaRPr lang="hr-HR" sz="2000" i="1" noProof="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r-HR" sz="2000" i="1" noProof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Seminarska nastava …</a:t>
            </a:r>
            <a:endParaRPr lang="hr-HR" sz="2000" i="1" noProof="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0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09550"/>
            <a:ext cx="3320032" cy="923330"/>
          </a:xfrm>
        </p:spPr>
        <p:txBody>
          <a:bodyPr/>
          <a:lstStyle/>
          <a:p>
            <a:pPr algn="ctr"/>
            <a:r>
              <a:rPr lang="hr-HR" noProof="0" dirty="0" err="1" smtClean="0">
                <a:latin typeface="Comic Sans MS" panose="030F0702030302020204" pitchFamily="66" charset="0"/>
              </a:rPr>
              <a:t>Hariett</a:t>
            </a:r>
            <a:r>
              <a:rPr lang="hr-HR" noProof="0" dirty="0" smtClean="0">
                <a:latin typeface="Comic Sans MS" panose="030F0702030302020204" pitchFamily="66" charset="0"/>
              </a:rPr>
              <a:t> </a:t>
            </a:r>
            <a:r>
              <a:rPr lang="hr-HR" noProof="0" dirty="0" err="1" smtClean="0">
                <a:latin typeface="Comic Sans MS" panose="030F0702030302020204" pitchFamily="66" charset="0"/>
              </a:rPr>
              <a:t>Martineau</a:t>
            </a:r>
            <a:r>
              <a:rPr lang="hr-HR" noProof="0" dirty="0" smtClean="0">
                <a:latin typeface="Comic Sans MS" panose="030F0702030302020204" pitchFamily="66" charset="0"/>
              </a:rPr>
              <a:t/>
            </a:r>
            <a:br>
              <a:rPr lang="hr-HR" noProof="0" dirty="0" smtClean="0">
                <a:latin typeface="Comic Sans MS" panose="030F0702030302020204" pitchFamily="66" charset="0"/>
              </a:rPr>
            </a:br>
            <a:r>
              <a:rPr lang="hr-HR" noProof="0" dirty="0" smtClean="0">
                <a:latin typeface="Comic Sans MS" panose="030F0702030302020204" pitchFamily="66" charset="0"/>
              </a:rPr>
              <a:t>1802.-1876.</a:t>
            </a:r>
            <a:endParaRPr lang="hr-HR" noProof="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14750" cy="5153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2400" y="142875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50 </a:t>
            </a:r>
            <a:r>
              <a:rPr lang="hr-H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knjiga i brojni eseji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prijevodom </a:t>
            </a:r>
            <a:r>
              <a:rPr lang="hr-HR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Comteove</a:t>
            </a:r>
            <a:r>
              <a:rPr lang="hr-H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Pozitivne filozofije uvodi sociologiju na </a:t>
            </a:r>
            <a:r>
              <a:rPr lang="hr-HR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anglo</a:t>
            </a:r>
            <a:r>
              <a:rPr lang="hr-H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saksonsko govorno područje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Njezina </a:t>
            </a:r>
            <a:r>
              <a:rPr lang="hr-H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rasprava </a:t>
            </a:r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“</a:t>
            </a:r>
            <a:r>
              <a:rPr lang="hr-HR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Društvo </a:t>
            </a:r>
            <a:r>
              <a:rPr lang="hr-H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u </a:t>
            </a:r>
            <a:r>
              <a:rPr lang="hr-HR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Americi</a:t>
            </a:r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”</a:t>
            </a:r>
            <a:r>
              <a:rPr lang="hr-HR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r-H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uključuje analizu svih aspekata značajnih za: politički, religijski, socijalni život,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vjerojatno </a:t>
            </a:r>
            <a:r>
              <a:rPr lang="hr-H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i prvi ozbiljan sistematičan pristup razumijevanje života </a:t>
            </a:r>
            <a:r>
              <a:rPr lang="hr-HR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žena</a:t>
            </a:r>
            <a:endParaRPr lang="hr-HR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88595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D</a:t>
            </a:r>
            <a:r>
              <a:rPr lang="hr-HR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emistificira potrebu za pretjeranim i isključivim teoretiziranjem: “dječja, spavaća </a:t>
            </a:r>
            <a:r>
              <a:rPr lang="hr-HR" b="1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soba,kuhinja ... </a:t>
            </a:r>
            <a:r>
              <a:rPr lang="hr-HR" b="1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najbolje</a:t>
            </a:r>
            <a:r>
              <a:rPr lang="hr-HR" b="1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škole za učenje morala i navika nekog naroda”</a:t>
            </a:r>
          </a:p>
          <a:p>
            <a:endParaRPr lang="en-US" b="1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r-HR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Naglašava potrebu za aktivnom ulogom sociologa za korist društva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endParaRPr lang="hr-HR" b="1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r-HR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Sama ima istaknutu ulogu u borbi za ženska prava i oslobođenje robova</a:t>
            </a:r>
          </a:p>
        </p:txBody>
      </p:sp>
    </p:spTree>
    <p:extLst>
      <p:ext uri="{BB962C8B-B14F-4D97-AF65-F5344CB8AC3E}">
        <p14:creationId xmlns:p14="http://schemas.microsoft.com/office/powerpoint/2010/main" val="303814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8470" y="476961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9883" y="505714"/>
            <a:ext cx="407733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735" marR="5080" indent="-788670">
              <a:lnSpc>
                <a:spcPct val="100000"/>
              </a:lnSpc>
              <a:spcBef>
                <a:spcPts val="100"/>
              </a:spcBef>
            </a:pPr>
            <a:r>
              <a:rPr lang="hr-HR" sz="3200" spc="-125" noProof="0" dirty="0" smtClean="0">
                <a:latin typeface="Comic Sans MS" panose="030F0702030302020204" pitchFamily="66" charset="0"/>
              </a:rPr>
              <a:t>Edward </a:t>
            </a:r>
            <a:r>
              <a:rPr lang="hr-HR" sz="3200" spc="-85" noProof="0" dirty="0" err="1" smtClean="0">
                <a:latin typeface="Comic Sans MS" panose="030F0702030302020204" pitchFamily="66" charset="0"/>
              </a:rPr>
              <a:t>Alsworth</a:t>
            </a:r>
            <a:r>
              <a:rPr lang="hr-HR" sz="3200" spc="-85" noProof="0" dirty="0" smtClean="0">
                <a:latin typeface="Comic Sans MS" panose="030F0702030302020204" pitchFamily="66" charset="0"/>
              </a:rPr>
              <a:t> </a:t>
            </a:r>
            <a:r>
              <a:rPr lang="hr-HR" sz="3200" spc="-55" noProof="0" dirty="0" smtClean="0">
                <a:solidFill>
                  <a:srgbClr val="970000"/>
                </a:solidFill>
                <a:latin typeface="Comic Sans MS" panose="030F0702030302020204" pitchFamily="66" charset="0"/>
              </a:rPr>
              <a:t>Ross  </a:t>
            </a:r>
            <a:r>
              <a:rPr lang="hr-HR" sz="3200" i="1" spc="-160" noProof="0" dirty="0" smtClean="0">
                <a:latin typeface="Comic Sans MS" panose="030F0702030302020204" pitchFamily="66" charset="0"/>
              </a:rPr>
              <a:t>(1866.-1951.)</a:t>
            </a:r>
            <a:endParaRPr lang="hr-HR" sz="3200" noProof="0" dirty="0">
              <a:latin typeface="Comic Sans MS" panose="030F0702030302020204" pitchFamily="66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01740" y="1152144"/>
            <a:ext cx="2529840" cy="3188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3291" y="2453639"/>
            <a:ext cx="1540764" cy="2406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1000" y="1809750"/>
            <a:ext cx="4470018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5"/>
              </a:spcBef>
              <a:buChar char="●"/>
              <a:tabLst>
                <a:tab pos="329565" algn="l"/>
                <a:tab pos="330200" algn="l"/>
              </a:tabLst>
            </a:pPr>
            <a:r>
              <a:rPr sz="1600" dirty="0" err="1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Prvi</a:t>
            </a:r>
            <a:r>
              <a:rPr sz="1600" dirty="0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sz="1600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uvodi </a:t>
            </a:r>
            <a:r>
              <a:rPr sz="1600" spc="-5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formalizam </a:t>
            </a:r>
            <a:r>
              <a:rPr sz="1600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u</a:t>
            </a:r>
            <a:r>
              <a:rPr sz="1600" spc="-55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sz="1600" spc="-5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sociologiju</a:t>
            </a:r>
            <a:endParaRPr sz="1600" dirty="0">
              <a:latin typeface="Comic Sans MS" panose="030F0702030302020204" pitchFamily="66" charset="0"/>
              <a:cs typeface="Georgia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r>
              <a:rPr lang="hr-HR" sz="1600" dirty="0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Formalizam</a:t>
            </a:r>
            <a:r>
              <a:rPr lang="en-US" sz="1600" dirty="0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različit</a:t>
            </a:r>
            <a:r>
              <a:rPr lang="en-US" sz="1600" dirty="0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od </a:t>
            </a:r>
            <a:r>
              <a:rPr lang="en-US" sz="1600" dirty="0" err="1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filozofski</a:t>
            </a:r>
            <a:r>
              <a:rPr lang="en-US" sz="1600" dirty="0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utemeljenog</a:t>
            </a:r>
            <a:r>
              <a:rPr lang="en-US" sz="1600" dirty="0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europskog</a:t>
            </a:r>
            <a:r>
              <a:rPr lang="en-US" sz="1600" dirty="0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formalizma</a:t>
            </a:r>
            <a:endParaRPr lang="en-US" sz="1600" dirty="0" smtClean="0">
              <a:solidFill>
                <a:srgbClr val="F3F3F3"/>
              </a:solidFill>
              <a:latin typeface="Comic Sans MS" panose="030F0702030302020204" pitchFamily="66" charset="0"/>
              <a:cs typeface="Georgia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endParaRPr lang="hr-HR" sz="1600" dirty="0" smtClean="0">
              <a:solidFill>
                <a:srgbClr val="F3F3F3"/>
              </a:solidFill>
              <a:latin typeface="Comic Sans MS" panose="030F0702030302020204" pitchFamily="66" charset="0"/>
              <a:cs typeface="Georgia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r>
              <a:rPr lang="en-US" sz="1600" dirty="0" err="1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Obrađuje</a:t>
            </a:r>
            <a:r>
              <a:rPr lang="en-US" sz="1600" dirty="0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pitanja</a:t>
            </a:r>
            <a:r>
              <a:rPr lang="en-US" sz="1600" dirty="0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praktično</a:t>
            </a:r>
            <a:r>
              <a:rPr lang="en-US" sz="1600" dirty="0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važna</a:t>
            </a:r>
            <a:r>
              <a:rPr lang="en-US" sz="1600" dirty="0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za</a:t>
            </a:r>
            <a:r>
              <a:rPr lang="en-US" sz="1600" dirty="0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život</a:t>
            </a:r>
            <a:r>
              <a:rPr lang="en-US" sz="1600" dirty="0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u </a:t>
            </a:r>
            <a:r>
              <a:rPr lang="en-US" sz="1600" dirty="0" err="1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američkom</a:t>
            </a:r>
            <a:r>
              <a:rPr lang="en-US" sz="1600" dirty="0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 smtClean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društvu</a:t>
            </a:r>
            <a:endParaRPr lang="en-US" sz="1600" dirty="0" smtClean="0">
              <a:solidFill>
                <a:srgbClr val="F3F3F3"/>
              </a:solidFill>
              <a:latin typeface="Comic Sans MS" panose="030F0702030302020204" pitchFamily="66" charset="0"/>
              <a:cs typeface="Georgia"/>
            </a:endParaRPr>
          </a:p>
          <a:p>
            <a:pPr marL="12065">
              <a:lnSpc>
                <a:spcPct val="100000"/>
              </a:lnSpc>
              <a:tabLst>
                <a:tab pos="329565" algn="l"/>
                <a:tab pos="330200" algn="l"/>
              </a:tabLst>
            </a:pPr>
            <a:endParaRPr sz="1400" dirty="0">
              <a:latin typeface="Georgia"/>
              <a:cs typeface="Georgia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endParaRPr lang="en-US" sz="1400" dirty="0" smtClean="0">
              <a:solidFill>
                <a:srgbClr val="F3F3F3"/>
              </a:solidFill>
              <a:latin typeface="Georgia"/>
              <a:cs typeface="Georgia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r>
              <a:rPr sz="3000" spc="-475" dirty="0" smtClean="0">
                <a:solidFill>
                  <a:srgbClr val="F3F3F3"/>
                </a:solidFill>
                <a:latin typeface="Lucida Sans Unicode"/>
                <a:cs typeface="Lucida Sans Unicode"/>
              </a:rPr>
              <a:t>“</a:t>
            </a:r>
            <a:r>
              <a:rPr sz="3000" spc="-475" dirty="0">
                <a:solidFill>
                  <a:srgbClr val="F3F3F3"/>
                </a:solidFill>
                <a:latin typeface="Comic Sans MS" panose="030F0702030302020204" pitchFamily="66" charset="0"/>
                <a:cs typeface="Lucida Sans Unicode"/>
              </a:rPr>
              <a:t>Amerikanizacija”</a:t>
            </a:r>
            <a:endParaRPr sz="3000" dirty="0">
              <a:latin typeface="Comic Sans MS" panose="030F0702030302020204" pitchFamily="66" charset="0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355" y="466090"/>
            <a:ext cx="50761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z="3600" i="0" spc="-5" noProof="0" dirty="0" smtClean="0">
                <a:solidFill>
                  <a:srgbClr val="CCCCCC"/>
                </a:solidFill>
                <a:latin typeface="Comic Sans MS" panose="030F0702030302020204" pitchFamily="66" charset="0"/>
                <a:cs typeface="Impact"/>
              </a:rPr>
              <a:t>Predmet</a:t>
            </a:r>
            <a:r>
              <a:rPr lang="hr-HR" sz="3600" i="0" spc="-70" noProof="0" dirty="0" smtClean="0">
                <a:solidFill>
                  <a:srgbClr val="CCCCCC"/>
                </a:solidFill>
                <a:latin typeface="Comic Sans MS" panose="030F0702030302020204" pitchFamily="66" charset="0"/>
                <a:cs typeface="Impact"/>
              </a:rPr>
              <a:t> </a:t>
            </a:r>
            <a:r>
              <a:rPr lang="hr-HR" sz="3600" i="0" noProof="0" dirty="0" smtClean="0">
                <a:solidFill>
                  <a:srgbClr val="CCCCCC"/>
                </a:solidFill>
                <a:latin typeface="Comic Sans MS" panose="030F0702030302020204" pitchFamily="66" charset="0"/>
                <a:cs typeface="Impact"/>
              </a:rPr>
              <a:t>sociologije</a:t>
            </a:r>
            <a:endParaRPr lang="hr-HR" sz="3600" noProof="0" dirty="0">
              <a:latin typeface="Comic Sans MS" panose="030F0702030302020204" pitchFamily="66" charset="0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355" y="1391023"/>
            <a:ext cx="5252085" cy="25192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5"/>
              </a:spcBef>
              <a:buChar char="●"/>
              <a:tabLst>
                <a:tab pos="329565" algn="l"/>
                <a:tab pos="330200" algn="l"/>
              </a:tabLst>
            </a:pPr>
            <a:r>
              <a:rPr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U 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“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Temeljima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sociologije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”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razvija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teorijsko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shvaćanje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predmeta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 </a:t>
            </a:r>
            <a:r>
              <a:rPr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sociologije</a:t>
            </a:r>
            <a:endParaRPr lang="hr-HR" dirty="0" smtClean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  <a:p>
            <a:pPr marL="329565" marR="5080" indent="-317500">
              <a:lnSpc>
                <a:spcPct val="100000"/>
              </a:lnSpc>
              <a:spcBef>
                <a:spcPts val="105"/>
              </a:spcBef>
              <a:buChar char="●"/>
              <a:tabLst>
                <a:tab pos="329565" algn="l"/>
                <a:tab pos="330200" algn="l"/>
              </a:tabLst>
            </a:pPr>
            <a:endParaRPr dirty="0" smtClean="0">
              <a:latin typeface="Comic Sans MS" panose="030F0702030302020204" pitchFamily="66" charset="0"/>
              <a:cs typeface="Arial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Društveni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procesi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(</a:t>
            </a:r>
            <a:r>
              <a:rPr i="1"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suradnja</a:t>
            </a:r>
            <a:r>
              <a:rPr i="1"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i="1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i="1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i="1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sukob</a:t>
            </a:r>
            <a:r>
              <a:rPr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)</a:t>
            </a:r>
            <a:endParaRPr lang="hr-HR" dirty="0" smtClean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endParaRPr dirty="0" smtClean="0">
              <a:latin typeface="Comic Sans MS" panose="030F0702030302020204" pitchFamily="66" charset="0"/>
              <a:cs typeface="Arial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Društveni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procesi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dijele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se </a:t>
            </a:r>
            <a:r>
              <a:rPr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na</a:t>
            </a:r>
            <a:r>
              <a:rPr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:</a:t>
            </a:r>
            <a:r>
              <a:rPr spc="-110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lang="hr-HR" spc="-110" dirty="0" smtClean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pc="-11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	</a:t>
            </a:r>
            <a:r>
              <a:rPr lang="hr-HR" spc="-110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		-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prethodne</a:t>
            </a:r>
            <a:endParaRPr lang="hr-HR" dirty="0">
              <a:latin typeface="Comic Sans MS" panose="030F0702030302020204" pitchFamily="66" charset="0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			-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društvene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u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užem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smislu</a:t>
            </a:r>
            <a:r>
              <a:rPr spc="-12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lang="hr-HR" spc="-125" dirty="0" smtClean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pc="-12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	</a:t>
            </a:r>
            <a:r>
              <a:rPr lang="hr-HR" spc="-12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		-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obnavljajuće</a:t>
            </a:r>
            <a:endParaRPr dirty="0" smtClean="0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" name="object 9"/>
          <p:cNvSpPr/>
          <p:nvPr/>
        </p:nvSpPr>
        <p:spPr>
          <a:xfrm>
            <a:off x="6335862" y="285750"/>
            <a:ext cx="1271497" cy="2033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7565762" y="895350"/>
            <a:ext cx="1196154" cy="1778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032" y="2374314"/>
            <a:ext cx="1194920" cy="1883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589" y="2659007"/>
            <a:ext cx="1158078" cy="1970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355" y="466090"/>
            <a:ext cx="50761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z="3600" i="0" spc="-5" noProof="0" dirty="0" smtClean="0">
                <a:solidFill>
                  <a:srgbClr val="CCCCCC"/>
                </a:solidFill>
                <a:latin typeface="Comic Sans MS" panose="030F0702030302020204" pitchFamily="66" charset="0"/>
                <a:cs typeface="Impact"/>
              </a:rPr>
              <a:t>Predmet</a:t>
            </a:r>
            <a:r>
              <a:rPr lang="hr-HR" sz="3600" i="0" spc="-70" noProof="0" dirty="0" smtClean="0">
                <a:solidFill>
                  <a:srgbClr val="CCCCCC"/>
                </a:solidFill>
                <a:latin typeface="Comic Sans MS" panose="030F0702030302020204" pitchFamily="66" charset="0"/>
                <a:cs typeface="Impact"/>
              </a:rPr>
              <a:t> </a:t>
            </a:r>
            <a:r>
              <a:rPr lang="hr-HR" sz="3600" i="0" noProof="0" dirty="0" smtClean="0">
                <a:solidFill>
                  <a:srgbClr val="CCCCCC"/>
                </a:solidFill>
                <a:latin typeface="Comic Sans MS" panose="030F0702030302020204" pitchFamily="66" charset="0"/>
                <a:cs typeface="Impact"/>
              </a:rPr>
              <a:t>sociologije</a:t>
            </a:r>
            <a:endParaRPr lang="hr-HR" sz="3600" noProof="0" dirty="0">
              <a:latin typeface="Comic Sans MS" panose="030F0702030302020204" pitchFamily="66" charset="0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355" y="1391023"/>
            <a:ext cx="5252085" cy="16139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5"/>
              </a:spcBef>
              <a:buChar char="●"/>
              <a:tabLst>
                <a:tab pos="329565" algn="l"/>
                <a:tab pos="330200" algn="l"/>
              </a:tabLst>
            </a:pPr>
            <a:endParaRPr sz="1400" dirty="0" smtClean="0">
              <a:latin typeface="Comic Sans MS" panose="030F0702030302020204" pitchFamily="66" charset="0"/>
              <a:cs typeface="Arial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r>
              <a:rPr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Socijalna</a:t>
            </a:r>
            <a:r>
              <a:rPr spc="-3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interakcija</a:t>
            </a:r>
            <a:endParaRPr lang="hr-HR" dirty="0" smtClean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endParaRPr lang="en-US" dirty="0" smtClean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329565" algn="l"/>
                <a:tab pos="330200" algn="l"/>
              </a:tabLst>
            </a:pPr>
            <a:endParaRPr dirty="0" smtClean="0">
              <a:latin typeface="Comic Sans MS" panose="030F0702030302020204" pitchFamily="66" charset="0"/>
              <a:cs typeface="Arial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Djelovanjem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društvenih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procesa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nastaju</a:t>
            </a:r>
            <a:r>
              <a:rPr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njihovi</a:t>
            </a:r>
            <a:r>
              <a:rPr spc="-130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proizvodi</a:t>
            </a:r>
            <a:r>
              <a:rPr sz="1400" spc="-5" dirty="0" smtClean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:</a:t>
            </a:r>
            <a:endParaRPr sz="1400" dirty="0" smtClean="0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" name="object 9"/>
          <p:cNvSpPr/>
          <p:nvPr/>
        </p:nvSpPr>
        <p:spPr>
          <a:xfrm>
            <a:off x="6335862" y="285750"/>
            <a:ext cx="1271497" cy="2033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7565762" y="895350"/>
            <a:ext cx="1196154" cy="1778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032" y="2374314"/>
            <a:ext cx="1194920" cy="1883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589" y="2659007"/>
            <a:ext cx="1158078" cy="1970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181350"/>
            <a:ext cx="3581400" cy="19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2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755136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9780" y="133350"/>
            <a:ext cx="448942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4380" marR="5080" indent="-742315">
              <a:lnSpc>
                <a:spcPct val="100000"/>
              </a:lnSpc>
              <a:spcBef>
                <a:spcPts val="100"/>
              </a:spcBef>
            </a:pPr>
            <a:r>
              <a:rPr lang="hr-HR" sz="2800" spc="-50" noProof="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Albion</a:t>
            </a:r>
            <a:r>
              <a:rPr lang="hr-HR" sz="2800" spc="-50" noProof="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-70" noProof="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Woodbury</a:t>
            </a:r>
            <a:r>
              <a:rPr lang="hr-HR" sz="2800" spc="-70" noProof="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25" noProof="0" dirty="0" err="1" smtClean="0">
                <a:solidFill>
                  <a:srgbClr val="970000"/>
                </a:solidFill>
                <a:latin typeface="Comic Sans MS" panose="030F0702030302020204" pitchFamily="66" charset="0"/>
              </a:rPr>
              <a:t>Small</a:t>
            </a:r>
            <a:r>
              <a:rPr lang="hr-HR" sz="2800" spc="25" noProof="0" dirty="0" smtClean="0">
                <a:solidFill>
                  <a:srgbClr val="970000"/>
                </a:solidFill>
                <a:latin typeface="Comic Sans MS" panose="030F0702030302020204" pitchFamily="66" charset="0"/>
              </a:rPr>
              <a:t>  </a:t>
            </a:r>
            <a:r>
              <a:rPr lang="hr-HR" sz="2800" i="1" spc="-100" noProof="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(1854.-1926.)</a:t>
            </a:r>
            <a:endParaRPr lang="hr-HR" sz="2800" i="1" spc="-100" noProof="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0538" y="1147126"/>
            <a:ext cx="4550062" cy="16882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5"/>
              </a:spcBef>
              <a:buChar char="-"/>
              <a:tabLst>
                <a:tab pos="329565" algn="l"/>
                <a:tab pos="330200" algn="l"/>
              </a:tabLst>
            </a:pPr>
            <a:r>
              <a:rPr spc="-5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osnivač </a:t>
            </a:r>
            <a:r>
              <a:rPr dirty="0" err="1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čikaške</a:t>
            </a:r>
            <a:r>
              <a:rPr spc="-60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 smtClean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škole</a:t>
            </a:r>
            <a:endParaRPr lang="hr-HR" spc="-5" dirty="0" smtClean="0">
              <a:solidFill>
                <a:srgbClr val="D9D9D9"/>
              </a:solidFill>
              <a:latin typeface="Comic Sans MS" panose="030F0702030302020204" pitchFamily="66" charset="0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105"/>
              </a:spcBef>
              <a:buChar char="-"/>
              <a:tabLst>
                <a:tab pos="329565" algn="l"/>
                <a:tab pos="330200" algn="l"/>
              </a:tabLst>
            </a:pPr>
            <a:endParaRPr dirty="0">
              <a:latin typeface="Comic Sans MS" panose="030F0702030302020204" pitchFamily="66" charset="0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329565" algn="l"/>
                <a:tab pos="330200" algn="l"/>
              </a:tabLst>
            </a:pPr>
            <a:endParaRPr dirty="0">
              <a:latin typeface="Comic Sans MS" panose="030F0702030302020204" pitchFamily="66" charset="0"/>
              <a:cs typeface="Arial"/>
            </a:endParaRPr>
          </a:p>
          <a:p>
            <a:pPr marL="32956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jedan od </a:t>
            </a:r>
            <a:r>
              <a:rPr spc="-5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prvih </a:t>
            </a:r>
            <a:r>
              <a:rPr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koji je temeljito razradio</a:t>
            </a:r>
            <a:r>
              <a:rPr spc="-170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pojam</a:t>
            </a:r>
            <a:endParaRPr dirty="0">
              <a:latin typeface="Comic Sans MS" panose="030F0702030302020204" pitchFamily="66" charset="0"/>
              <a:cs typeface="Arial"/>
            </a:endParaRPr>
          </a:p>
          <a:p>
            <a:pPr marL="329565">
              <a:lnSpc>
                <a:spcPct val="100000"/>
              </a:lnSpc>
            </a:pPr>
            <a:r>
              <a:rPr spc="-5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društvenog </a:t>
            </a:r>
            <a:r>
              <a:rPr spc="-5" dirty="0" err="1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procesa</a:t>
            </a:r>
            <a:r>
              <a:rPr spc="-5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hr-HR" dirty="0" smtClean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- </a:t>
            </a:r>
            <a:r>
              <a:rPr lang="hr-HR" i="1" spc="-145" dirty="0" smtClean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društveni </a:t>
            </a:r>
            <a:r>
              <a:rPr i="1" spc="-5" dirty="0" err="1" smtClean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oblik</a:t>
            </a:r>
            <a:endParaRPr dirty="0">
              <a:latin typeface="Comic Sans MS" panose="030F0702030302020204" pitchFamily="66" charset="0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638550"/>
            <a:ext cx="2431491" cy="1164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3811</TotalTime>
  <Words>1374</Words>
  <Application>Microsoft Office PowerPoint</Application>
  <PresentationFormat>On-screen Show (16:9)</PresentationFormat>
  <Paragraphs>275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Arial Narrow</vt:lpstr>
      <vt:lpstr>Book Antiqua</vt:lpstr>
      <vt:lpstr>Calibri</vt:lpstr>
      <vt:lpstr>Cambria</vt:lpstr>
      <vt:lpstr>Comic Sans MS</vt:lpstr>
      <vt:lpstr>Georgia</vt:lpstr>
      <vt:lpstr>Impact</vt:lpstr>
      <vt:lpstr>Lucida Sans Unicode</vt:lpstr>
      <vt:lpstr>Palatino Linotype</vt:lpstr>
      <vt:lpstr>Times New Roman</vt:lpstr>
      <vt:lpstr>Office Theme</vt:lpstr>
      <vt:lpstr>Američki formalizam i čikaška sociološka škola</vt:lpstr>
      <vt:lpstr>PowerPoint Presentation</vt:lpstr>
      <vt:lpstr>SAD  - DRUGA POLOVICA 19. I PRVA POLOVICA 20. STOLJEĆA</vt:lpstr>
      <vt:lpstr>Hariett Martineau 1802.-1876.</vt:lpstr>
      <vt:lpstr>PowerPoint Presentation</vt:lpstr>
      <vt:lpstr>Edward Alsworth Ross  (1866.-1951.)</vt:lpstr>
      <vt:lpstr>Predmet sociologije</vt:lpstr>
      <vt:lpstr>Predmet sociologije</vt:lpstr>
      <vt:lpstr>Albion Woodbury Small  (1854.-1926.)</vt:lpstr>
      <vt:lpstr>Albion Woodbury Small  (1854.-1926.)</vt:lpstr>
      <vt:lpstr>Albion Woodbury Small  (1854.-1926.)</vt:lpstr>
      <vt:lpstr>Albion Woodbury Small  (1854.-1926.)</vt:lpstr>
      <vt:lpstr>Robert Ezra Park  (1864.-1944.)</vt:lpstr>
      <vt:lpstr>Robert Ezra Park  (1864.-1944.)</vt:lpstr>
      <vt:lpstr>PowerPoint Presentation</vt:lpstr>
      <vt:lpstr>PowerPoint Presentation</vt:lpstr>
      <vt:lpstr>PowerPoint Presentation</vt:lpstr>
      <vt:lpstr>Pitrim Sorokin (1889.-1968.)</vt:lpstr>
      <vt:lpstr>Pitrim Sorokin (1889.-1968.)</vt:lpstr>
      <vt:lpstr>PowerPoint Presentation</vt:lpstr>
      <vt:lpstr>PowerPoint Presentation</vt:lpstr>
      <vt:lpstr>Kimball Young  (1893.-1972.)</vt:lpstr>
      <vt:lpstr>Kimball Young  (1893.-1972.)</vt:lpstr>
      <vt:lpstr>PowerPoint Presentation</vt:lpstr>
      <vt:lpstr>PowerPoint Presentation</vt:lpstr>
      <vt:lpstr>Ernest Burges (1886.-1966) </vt:lpstr>
      <vt:lpstr>Louis Wirth (1897.-1952.)</vt:lpstr>
      <vt:lpstr>Louis Wirth (1897.-1952.)</vt:lpstr>
      <vt:lpstr>Talcott Parsons (1902.-1979.)</vt:lpstr>
      <vt:lpstr>Od polisa do megalopolisa</vt:lpstr>
      <vt:lpstr>“Svjetska povijest je povijest čovjeka grada”</vt:lpstr>
      <vt:lpstr>L. Wirth – Urbanizam kao način života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Američki formalizam u sociologiji</dc:title>
  <dc:creator>Profesor</dc:creator>
  <cp:lastModifiedBy>renatomatic63@gmail.com</cp:lastModifiedBy>
  <cp:revision>55</cp:revision>
  <dcterms:created xsi:type="dcterms:W3CDTF">2020-03-27T16:45:03Z</dcterms:created>
  <dcterms:modified xsi:type="dcterms:W3CDTF">2024-04-02T08:21:53Z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2020-03-27T00:00:00Z</vt:filetime>
  </property>
</Properties>
</file>