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93" r:id="rId3"/>
    <p:sldId id="294" r:id="rId4"/>
    <p:sldId id="295" r:id="rId5"/>
    <p:sldId id="296" r:id="rId6"/>
    <p:sldId id="298" r:id="rId7"/>
    <p:sldId id="318" r:id="rId8"/>
    <p:sldId id="300" r:id="rId9"/>
    <p:sldId id="305" r:id="rId10"/>
    <p:sldId id="309" r:id="rId11"/>
    <p:sldId id="310" r:id="rId12"/>
    <p:sldId id="314" r:id="rId13"/>
    <p:sldId id="315" r:id="rId14"/>
    <p:sldId id="316" r:id="rId15"/>
    <p:sldId id="320" r:id="rId16"/>
    <p:sldId id="321" r:id="rId17"/>
    <p:sldId id="319" r:id="rId18"/>
    <p:sldId id="317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3EF05-FA8F-4EB2-B066-F688E0696E62}" type="datetimeFigureOut">
              <a:rPr lang="hr-HR" smtClean="0"/>
              <a:pPr/>
              <a:t>26.5.2021.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DB8BF-B8A9-4EF0-9FD3-94D9C48DA03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378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DB8BF-B8A9-4EF0-9FD3-94D9C48DA036}" type="slidenum">
              <a:rPr lang="hr-HR" smtClean="0"/>
              <a:pPr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8974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1FA27-7173-41AC-AAAC-B51B5090D65A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16D44-46C6-4476-9648-C00E6CF93476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98FF-0F2F-49A6-9EE1-53AD7ADCF405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44B7-9323-49F7-93F6-0CB25687EF65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67D5-21D6-4940-BB0C-CE2EABA2671E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6A60-FC2E-455E-BD78-B6ADD4C3FF74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F789-5D32-449B-BBB9-CDA66EF50F5C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8BD1-F5F3-4C0F-AF50-31157D1F1440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3025-12F5-4AFA-B53A-562316084B9D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610A-E45E-48F4-A2EC-987FBAF6000C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E2F4D-F685-49C5-A657-05B9E4ED1A7D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99E09-4D31-430B-9168-EB6EC0E35DAF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Neeksperimentalna kvantitativna metodlogija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tx2"/>
                </a:solidFill>
              </a:rPr>
              <a:t>METODA OPAŽANJA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95800"/>
            <a:ext cx="6400800" cy="1752600"/>
          </a:xfrm>
        </p:spPr>
        <p:txBody>
          <a:bodyPr>
            <a:normAutofit/>
          </a:bodyPr>
          <a:lstStyle/>
          <a:p>
            <a:r>
              <a:rPr lang="hr-HR" dirty="0"/>
              <a:t>Akademska godina 2020./2021.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1026" name="AutoShape 2" descr="data:image/jpeg;base64,/9j/4AAQSkZJRgABAQAAAQABAAD/2wCEAAkGBxQTEhQUEBAUFhQVFxwaFRgYFRcXHxocFhwXGhwYFRUZHyggGhsmHBcYITEhJSksLi4wFx8zODMsNygtLisBCgoKDg0OGxAQGzckICQsLC8tLC83LCwsLyw3LCwsLDAsLCwtLCwsLS0sLCwsLCwsLCwsLCwsLCwsLCwsLCwsLP/AABEIAPkAygMBIgACEQEDEQH/xAAcAAEAAgMBAQEAAAAAAAAAAAAABQYDBAcCCAH/xABMEAABAwIBBQwHBgMGBAcAAAABAAIDBBEFEiExQVEGExQyYXFykZKhsdEHIkJSU1SBFiNigrLTNcHCFSUzc5OiQ2Th8CREY4PS4vH/xAAZAQADAQEBAAAAAAAAAAAAAAAAAgMBBAX/xAAxEQACAQEHAgUCBgMBAAAAAAAAAQIRAxIUITFBUZHBBGFxgaEiQhMygrHh8DNi8VL/2gAMAwEAAhEDEQA/AIepkOW/1jxjr5SsW+H3j1r1U8d/Sd4lY17SPIZ63w+8etN8PvHrXlFph63w+8etN8PvHrXlEAet8PvHrTfD7x615RAHrfD7x603w+8eteUQB63w+8etN8PvHrXlEAet8PvHrTfD7x61a8AwyN+GV0rh67XDJOzew1wtz5RB5FUksZJtrgaUWknyet8PvHrTfD7x615RMKet8PvHrTfD7x615RAHrfD7x603w+8eteUQB63w+8etN8PvHrXlEAet8PvHrTfD7x615RAHrfD7x61YqR5yGZzxRr5Aq2rFScRnRHgEkx4EDU8d/Sd4lY1kqeO/pO8SsadaCvUIiIMCIiACIiACIiAC/WtuQALk5h9V+KxbgcN3+tiBHqx/eO/Ja3+4t70s5XYtjRjeaRO4HTmPC8SjOlkj2nnayMHvCpFdSGJwa7Wxjxyh7Q4eNvor9RG9Bi5/5ib+lRe7LDr0VBUtH/BZG8/lym+Dh9QueznSbru+xacaxXku5TURF1HOEREAEREAEREAEREAFYqTiM6I8Aq6rFScRnRHgEkx4EDU8d/Sd4lY1kqeO/pO8SsadaCvUIiIMM9BSOlkbGy2U82bc2BOoX0AnQL6yvyspHxPLJWOY8anC3VtHKFia4ggg2IzgjURoIXaMGkhxOjY6eNrzxXjW140lpGdt8xFtRUbW0dnR0yK2dmp5bnFkV53Uej10LXS0ry+NouWO44GvJIzOHUc2tUZPC0jNViJODi6MIiJxQuo+iShAhlm9p7wzmDBfvLu4Lly6n6Ipf8Aw8zdkt+0xo/pXP4r/GX8P/kRHYU6+HYqds0p7mKdFEJsFa11hama4HYYwHA9bfFV/AjfC8SO2R/6WKbjnycCv/yxb2rs/mueeuX/AKX7F4ae3c5KERF6BwhERABeo4y4hrWlzjoABJPMBpVk3Ibj31l3udvcINsq1y46wwaM209+ddMpMKpcPhfI2MNDGkvefWcbaso7dgsM657XxEYOizZezsHJVeSOM4nhclOWtmAa9zcrIvcgHRlAaCbHNpzalpraxSvdPNJNJxnuvbYNTRyAWH0WqrxrTMjKlcgiItMCsVJxGdEeAVdVipOIzojwCSY8CBqeO/pO8SsayVPHf0neJWNOtBXqEREGBWbcLulFHK7fL7zIAH2z5JGh9tekg2/lZVlEsoqSoxoycXVH0VT1DZGtcxwc1wu1wNwQdYK5b6RNye8uNTA37px+8aPYcdY/Ce48+aG3KbqpaN1hd8JPrR3/ANzDqd3HvXYMOr4auHKjIfG4EOB1X0te3Uc+hcDjOwlXY7b0baNNzhlBhkkwdvLctzBcsB9a3vNb7QHJc5xmWmRYkEWI0jZzq2bpMHlwypZNTk72XXids2xv25r845irjUYfTYrS79GxomLSA7Q5rwOI8jjC+3UbhdLt6UlsznVjWq3RzPBMJdUve1nsRPkP5BmH1cWj6q4+iCb1qpu1sbh9MsHxCweimoDKiaGRtnvbmvpvGTlM/wB1/wApTcDHvGI1MJzBscrew9tu6/WltpOSlHyQ1lGjjL1G5o3wnEDte79Ea28RntgEQvxshvVIXeDVo7lD/c9fzu/RGsGOT/3PQt2yOPY30f1BLSs/1dja0j+nuVqTDXCnZP7D5HRjnaGkdd3dlaav2PhsGDU0LgMuUteOS5MjndTg38y2dwG5uEQGrq2NOlzMvitY32yDmzkE3OoBU/GpFyfJP8Gsrq4KIcMlEW/OYWx3Aa52bLJ1MGl2a5uM2bSt/cnudfWTZIuI255X7B7o/EdXWt7FayXFaxrIQcgZowdDGDTI/ZfT1BdTwjDIqOAMaQGMF3vdYXOt7z/3ZLa27jGm7+B7OxUpeSN2kpWxMayNoaxos0DUAubekvdMyW1NA/Ka115XDQS3QwHXY5zygbCsG7Pd0ZsqGkcWxaHSaC/kbra3vPJroySw8O635DW1sqXYhERdpyBERABWKk4jOiPAKuqxUnEZ0R4BJMeBA1PHf0neJWNZKnjv6TvErGnWgr1CIiDAiIgDPQtYZGiUlrCbOcNLQc2VbXbTbkVgfDV4TOHjOx2hwuY5RsOw2+o1XCrC6VuP3UU8tO2kri24GSDIPVe32buOhw0Z9gz3UbZtKtKrdFbJJulaPZlgw3FKbFKd0ZGcj7yM8Zp1OadYvocP+ipGHzy4RWlktzBJpIGZzdUjR7zb5xz7QVtY9uOmpHipw5zi1uewN3MHJ8RltWnn0qQo8VgxaDg9RaOpAuw6i4e1H/NmzrHNFJJtZxevkdDbbzyktPMjt2UPBK2CugzxykPJGgkcYA/jYb9pZ6siPGBIw+pUQueDtDon5+uO608LLnMlwqs9V4N6Zx0NeM4aD7rtR2OI1gKOFad7pHvzPpnyU8l9IBF2X5hvjfyp0np5U9thG9/f33JLcp/B6/nP6I1FVoMtNhsLdLjKO3NkjwKltyv8Hr+k79Eag8ErA2SCR1iKWKR9vxZcpYPq+SPrTrWT4fYV6JeXcm90cRrsTZSx/wCHCBHceyG55Hc/s84C2d3uMGRzMPoxcAta4N1kcWMcjbXPNyFR2F1poqR05N6usvvWstZfPIR+J2cbfV2FTOA0cWGQ8Krc9RIDkM0uF9IH4j7TtWjnm8qb0yS5fI6zrtXXyXBPYDhcOGUxfM9ocQDLJtOpjBpIGgAZyedUbHt0FRiUogp2O3u/qxjS63tSnQB3BZoqWrxiXLeciBpzHPkt2hg9t+0+GYK2VFTR4VA5kZbvuTcNvd73WzF5Ght+YDUl/LKrzm/gZ/Usso/ucxx7DBTSCHLy5Ggb6RxQ458hus2Frnl1WUavc0pe5znm7nEucdpJuT1rwu6KaWZxulcgiItMCIiACsVJxGdEeAVdVipOIzojwCSY8CBqeO/pO8SsayVPHf0neJWNOtBWEWWmpXyOyY2Oe7Y1pceoK1YX6PqiSxmcyFv4iHO7INuspZTjHVmxhKWiKgi67hu4WhiH3h312svfYfRrSB13Sp3GYYb6Gc05/qcVDFQroWw0jleH07JHhskzYm+85rndzQe+yukG4WmmYODYix8mvikHkyAcpvetup3DUHs1+T0pInfyCiqncRAOJitMekWDvDz4LHaqWkqexqsmtY1PcEWJ4ZoaXwjSBeRluQD1o+fN9V4qpqOvOXG4UlXe+c2je7TfLHFdf2sx515ipqqD/AxenIGgcKuPox4LVo4nXOfc1UNJKdckckbH8+VG6zvq0oSq678rL4YN0VNvM3cRndPaCuG9VsX+DMfVEg1Me4Zs5zteM19me8HjFYXlxe3JkfYTtIt97Hm3wDaQTflL+RYX4h6u9+s+IcVkhDiy/wAN4sW8wsDrBWpNMXWLjcgWudNhouddhm5gFaEKEpTqXfcv/CK/pO/RGqdQWLiHm0ZzyEaS1pvkjlJAA5cnYrjuX/hFf0nfojVGY6xBsDbaLj6jWls1nL1Gm6KPoWyCvbG/hlSwPmcBwSnGhjRmY9w1NA4o0k5+UZ3UbcvhONTHLdnbTjjkag5o4jOTNynSq3SYm5ri/KIkdfKltlvF833dyAw21jPsIGZSFBURg5UdLFK8nj1VQw3O0xXaD9cpK4Nf3+0NUkydl3SVtYN6w2ndFCPVBYACANRkzNZzDPyr3RejZ1i+sqQwnOcnPnOt0j8x6vqsRra+UW/tCjhboDWTxMtzFgLh1rX+yBlN58Vp3HaZTKetzgp1u5JpfLKUrqm/hEHj2DMpz93VwzC/sH1hzgXHeohdDpvR7TnjYgHdAMHeXFSlP6PKIcaaR/8A7jB+kJ14iCWbr7COwk3kqHKEXXKv0d0b22iL43bQ/L6w6/dZVTFfR1VR3MJbM3k9V3Zdm6imj4iEt6CysJopyLNVUkkbsmWN7HbHNLT3rCrkQrFScRnRHgFXVYqTiM6I8AkmPAganjv6R8Sp/c9PhoYRWwTOkvpD3ZP5QwtI+t+dQFTx39J3iVjWyjeVDFK66l+p34M82jo6lx2N39x6hIsrqfChpw6sHO2p/wDmueg2zjSFP4Vu0rILBs2W0ezL647XGHWoSsWvyt9S0bVbpdCeczBxpoar6io/cWMyYINNHOPrN+4pfDPSbE4WqIXxnaz1wfpmI71mn9JlKOLFM78rAO91+5RpaVpR9StbOmq6EAavAhpppu1N+4nDMC+Xm7Uv7i3qj0oN9iiv0pAO4NPitH7d1MxtBQwuP+W+U/7SE6hPdPqK5R5XQcMwP5abtTfuJwrA/lpu1L+4thkWKzZ+DQQja6GFtucPyj3KHxJjWZqivje/RkU0DHfTfLMaO/mWpJvV9a9jG2tl0p3JDhOCfLz9qX9xOE4J8vP2pf3FW67DMgAva6LK4jHnLlffQcgBuS3pAcmUo+ogLHZLszhpGw7Dy8mrRpVFZp/c+pNza2XQ6vg8uHmhqTBFIKYE780l9yclt8kl19GToIVc4Tgny8/al/cXrcv/AAiv6Tv0RqjxsuQARnNs5sPqdXOkhZVcs3qPO0yjktC7cJwT5eftS/uJwnBPl5+1L+4qvTYU55LWAukbx4eJJm05AN8r6XPJrW5h8LLlsdUyJ97FlRCBn2ZZD29YamcEvufUVSfC6E3wrA/l5+1L+4nCsD+Xm7Uv7i/d5xKEZQpYJm6nMggeCOTewD3LE3dxLEbT0FMDs3p0R6nXSXW9G37/AMD1S1VPY9mqwL5ebtS/uL84VgXy83al/cUhTekiL26AN6DmnxaFKU3pGozxo5Wc8bT+klK762fU1OD3XQr7Z8E1U1R1y/uLKybCPZpqr6Gf+UisVX6Q6Jrbsc+Q6mtjLT9S+wCqeK+kipkuIGshbt47usjJHZ+qyMZy2fu/4NlKEd10Nueowiw3ynq7XzZTp7X5LyaVHYnUYQYzvMFQH+yQ5w6y9zhb6FVisrZJTlTSve7a5xPVfQsC6I2NNW+pB2tdkFYqTiM6I8Aq6rFScRnRHgE8xYEDU8d/Sd4lY1kqeO/pO8SsadaCvUIiIMCIiANzCsQMD8sRRScksYePpfOPoVcpPSW8RhsNJGx+jjEtGzJYAPHrVBXVdy2FU9DStqawMbK4ZWU4XLcrisYNOVbSBnuTsXPb3FRtVZexvvJOiIWnwPEcQ9armdFDp9f1c34YRbrdb6rFLWU9K4QYVFv9STk7+4B5B1iIaL8oAA5dTFN0FVicnB6RhbEdIvYke9M4aG/hHfmUzNFBg1PdtpKuQWBI6yB7MY7830k21k9doruUSTzXu32IGspHUjmtLjPiU503yt5ytYJ0ynUdWkWGmAxenDCWMOUIiGPfpy5HXLiDsGSWjog6yrHSRupaaSvqCTVVF2099IyxnlOw5NyNgsPaUY/D8kUcDh6z2Pnk/OCWg/kiHaKrGVHX+/8AETkqkxuX/hFf0nfojVRw+Jpu6T/DBDZLC5aJMr1xytLQeXMNatu5X+D1/Sd+iNROA0Ie+KI5uF00rQfxtkkcxx/NExCdHL17A1VR9O5t09AJZOCVLxHVR24NODmeBnax5GcgixY7SNGqxzPq2OfwbGYS2UZm1LczwNALyMz2/iseUa15oqI11GWC4rKLM0aC+O5sy/vNIIGwtHvKYwSrhxWDg9XmqYx6r9DiB7Q5feb9eacnTN7a8rzXkx0q6b/Pk/Mjp9zdbRfe4fO6WI5xvZubbTFna/nF+YL1S+kZxaWVlKyW2a4s3ONTmOBH1HUsENZWYRLvcg3yBxzDPkuG2N3sO2jxzFWmpoqPFYXSQhomyTZ3Fex1swlA4wvzjYVkmtZqq5XcaKf2uj4OaY1ijJ3XZSwwDZGCD+Y6D9GhRq9Sxlri1ws5pIcDqINiOteV2RSSyORtt5hERaYEREAFYqTiM6I8Aq6rFScRnRHgEkx4EDU8d/Sd4lY1kqeO/pO8SsadaCvUIiIMCIiANjD5mska+RmW1pvk3tlEZwCdl7X5FYKSkq8WnLnu9RvGdYhkY91jdbuTrK9bj9xz6siSS7KcHToL+RnJ+LqudHVw2GkgzBscMbb8gH8yeslcltbKLpHNnTZWTa+rQiyymwqlJAsB25X6gTrPcBfQAqRuaw6TE6t1TU54mEXGo2ztib+EaT/9lo4lWzYrWNZGCGXIjadDGe093LbOfoFbMcx6moKU0tI8GYNyRk58knjPkcMwdnJtpvbMpqMoqi/M/gpeUs/tXyQWPT/2jiccDD9zG7IFtFm55HDnybDohZA7fsYmLeLFHI0cgjiMf6iV+eitsbXVMzj60UYsNjTlFx/2Af8A6sfo0YZKipldnJhffnlcD/SU7+mq2Sp1ETrR8v8AY97lP4PX87v0RqPmk3mLCp9GSXk8zZso9zj1rf3Kfwav5z+iNYN0dP8A3TQOtoc4dvLd/St+9rz7GfavTubmNyHDsVE7f8Kb1nAa2vzSDnDhl9SybvcFdBI2vozYEhzy32XHRIPwuvY8p5V63YubPhVJO5w3wZIH4iQWvb1tyvyrPuI3UQPpxSVjwCAWNy+K9h0NLtAIvbPbQElZXVNbZP0Hyq4vfNE7geJQYnTFsrGlwsJY/dOpzDpAOkHV9FRce3P1GGyiane7e7+rINIv7Eo0fyPcseJU0uFVgfESWHPGToew6WP5R5FdUwnEYqyAPYA5jxZzXWNjrY8f93St/hZxzizUlaZSykjieO4kKiTfcgMkcBvoHFLhmy26xcWuNo051HK87s9wrocqakaXRaXR6Szlbrc3vHKNFGXZZSjKP0nLaRlGX1BERUECIiACsVJxGdEeAVdVipOIzojwCSY8CBqeO/pO8SsayVPHf0neJWNOtBXqEREGBWr0fbnhVTl0rbwxC7hqc48VvNpJ5htVWY0kgNFySAANZOYAfVdnwveMLpGNnka1x9Z+svedOS0Z3WzDmAUPETcY0WrL2EE3V6IsoAa3NYNaOYADwC4/u93U8Kk3qE/cMP8AqOHtH8I1D682bdZu8dUtdDAwxxOzOJPrOGw2zNB2Z7qmKXh7C79UtR7e2vfTE2aavkja9sbywP45bmJA9nK05PINOtayIuyhy1Nqgr3Rb5kf8WJ0bui+1/AK++iOD1Kp+3IaPoHk/qC5wus+iqC1G93vyuPU1rfEFc3icoPzL+Hzmiv7lR/c9f0nfojW3jtPfA6c+5vbu1lN/rWtuaH904gPxu/RGp2vp8rAmjZTxu7JY7+SlJ0n+pfsViqxp/qc1qcTc+CGA8WIvI5S837s/WVooi7UqHI3U2v7Rk3reS8ujuC1rs+SRrYTnbmuLDNnUluS3ROo5srOYnWEjNo95v4h36OaDRY4RaoapNOp9FUlS2VjXxuDmOF2kawVzj0k7lmRt4VAzJGV980aPWzB4GrPmPPfaq9uX3XzUfqgCSIm5YTaxOksdq5s48V0vDN0NLXxuiDs72lron2DrEZ7e9zi64Lk7GV5aHbfhaxo9TiSLdxrDXU08kL9LDmPvA52u+oIWkvQTqqo4WqOgREWmBWKk4jOiPAKuqxUnEZ0R4BJMeBA1PHf0neJWNZKnjv6TvErGnWgr1CIiDDPRVbontkjID252kgGx2gHNcaQvFTUOkcXyPc950ucSSfqVjRZRVqbXYIiLTAiIgAus+imvD6V0XtRPN+USXcD15Q+i5MrT6NsS3mta0n1ZgWHn0tPWLfmUfEQvWbLWErs0SmAC2FYl/mP/SxTeOVohwaMa5IY42g/jaL9Tco/RQ+Di2GYpySyfpYozd5iGUykgBzRQMc4fie1tr8zR/uULt6fv2Ra9dhXy7lSREXacYREQAQHu0IiANqvxGSbJMzy9zBkhx41tIDnaXWudOfOVqoiEktAbqEREAFYqTiM6I8Aq6rFScRnRHgEkx4EDU8d/Sd4lY1kqeO/pO8SsadaCvUIiIMCIiACIiACIiAC9wyFrmuabOaQQdhBuD1rwiAL9gEuXhWJOtbKke62zKaw271R6ypMjy92k26mgNA+gACsmB4xHHhtZC4/ePcMgbcsBubmyCT9FVVGzjSUvUraOqXoERFYkEREAEREAEREAEREAFYqTiM6I8Aq6rFScRnRHgEkx4EBVOGW/P7R8SseUNoX0TwGL4UfYb5L84BF8KPsN8ly4xcHThXyfO+UNoTKG0L6I4BF8KPsN8k4BF8KPsN8kYxcG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rFSH1GdEeAXZuARfCj7DfJehRx/DZ2R5LH4tPYZeGpuZ1hqqlsbS+Rwa0aSdWpZkXEdZF0u6KlkcGR1MbnE2Aa4E9QUouc+jBtqmu5HAf75V0ZUtYqMqISzk5RqzRxDF4YCBPMyO+jKNr9a90GJRTAmGRrwNJabjrUB6TW/wB3ycjo/wBbR/Nb+4of+Bpv8oIuK5e8zLzv3fI2Y8ep3P3ts7DJe2QDnvzaVtVlbHE3LmkYxujKe4NHNcqGgb/ekp/5SPvkl8gp2oga9pa9oc05iCLg35Eskkxk20YMOxKKdpdBI17QbEtN7EaijcSiMphEjd9AuWXzgWvcjVmXMhJJhNbIxjcuKZv3QJsDfiXcc3quJaeQ32LoW53Cd4jOW7LmkOXNJ7zzp/KNAGwJ52ajnXJ6CQm5ZbrUll+OdbOv1FIqQ43UUd7cKivsyhfq0rercQjiaHyyNY0mwLjYbdPMFQN30BpK2nroxmLgH21ubp7UZI/KrZulrb0wbCbvqS2KIj/1dLvysynflVXZr6WtySm809iTw/EYpml0MjXtBsS03F9l1r1uPU8LsiaojY4anOA0862qGkbFGyOMWaxoa0cgFlRvS+37qn/zHfpWWcVKd02cnGFSzHdbRD/zkPbCmcsWvqtdVmpxiinaymbIyTf/ALuzCLgFriXclrdZCs4CySpsbFtkOd1dHrq4e2PBbGH47TzuyYKiN7tNmuBNtttNlRaJzGY5UOeWtY1riS4gAXZHnJOYae9Z4aEVOKsqKNo3iK2+ytzNc8B1wz3iQWgkZtP1q7KK6VJq1l80OiL8K/VD7qatzICyP/FmcIo+R0mYu/K3Kd+VQSq6Fm6Kpv0FfHM3Khka9oJF2m4uNIWyub7g5TSVtRQyHMSTHfWWi4PO6Mg/lXSE1pC7KiFs53lUIiJBwvwlfq8yRhwLXAEEWIIuCDpBB0hAHNfRxiETKitMkrGZTgW5T2tv60mi5z6R1q80WNRyzuiheyQMYHOex4cAXFwDc2v1SdOxZjhFP8vD/ps8llpaGOO+9RMZfTksa29ttgq2k4ydScIOKoQfpCpHy0MrY2lzgWusBckNcCbDmufoo3cXurpRSRRyTsjfG3JcHnJ0aCCcxBFtCuy0JsFp3uyn00LnayY2E/UkZ1imrl1g4O9eREbnqgVFXUVMdzDvccMbiCA8sL3OLb6QC8C/Op+tq2RML5XhrGi5JNtCysYALAWA0ALHU0rJABIxrwDcBzQ7PovY67E9aVtNjJURQMYwSTEKeWreHB5F6WLZE25zj35Bn+jVMej3dEKmnDHuG/RWa65zub7L+XMLHlB2q2NbbQtaLDomuymwxtcNBDGg59OcC6d2lY3WvQRWdJVXubSIikVIXdhhPCaSWMD17ZUfSZnHXo+pVX9Gzn1AjdKPUpGuji5XSZyedsdm8ziugkLFTUrIwRGxrASSQ0BoJOkkDWdqorSkHEm4VleMwXPPTBIN7p23F8tx6gB/NdDWtPQRPOU+JjnWtdzGuNtlyNGdZZyuSUjbSN6NCHxHFqQRNkfNC4wjfGASsuXNa7M0A5yQSLcqnYpLtBItcA81wtU4NTnTTQ/6TPJbpaLWtmWNrY1JnM6CWN+N1AcWlj2OYbkWddkYI5dBC8UExwmuMUhPBZs7XHUNAcTtbxXcmfYuh/2RT/Lw/wCmzyWaoo45Lb5Gx9tGU0OtfZcZlV2yeVMqUJfhNb51qZGvBFwQQdB/6qqVBFZXFsdSYxSNzOj3skySg5Vg9rgQGC17aXFWtkLWtDWtAaBYAAAAbAFggw2FhDmQxtI0FrGgjVmIClF0KyjU5vu8w59LLBVipfLIHAEv3sH1fWbmja31TZwOZdIwyvZPGySNwLXtBHJcXsdhGxfs9BE85T4mOda13MaTbZcjRnK901KyO4jY1gJuclobc6Lm2vMmlO9FJ6oWMLsm1ozMiIplCCfuvogSDVRgg2OnSPovz7ZUPzcff5Lk1Z/iSdN3iVhXcvCx5OLEy4Ov/bKh+bj7/JPtlQ/Nx9/kuQItwkeQxMuDr/2yofm4+/yT7ZUPzcff5LkCIwkeQxMuDr/2yofm4+/yT7ZUPzcff5LkCIwkeQxMuDr/ANsqH5uPv8k+2VD83H3+S5AiMJHkMTLg6/8AbKh+bj7/ACT7ZUPzcff5LkCIwkeQxMuDr/2yofm4+/yT7ZUPzcff5LkCIwkeQxMuDr/2yofm4+/yT7ZUPzcff5LkCIwkeQxMuDr/ANsqH5uPv8k+2VD83H3+S5AiMJHkMTLg6/8AbKh+bj7/ACT7ZUPzcff5LkCIwkeQxMuDr/2yofm4+/yT7ZUPzcff5LkCIwkeQxMuDr/2yofm4+/yT7ZUPzcff5LkCIwkeQxMuDr/ANsqH5uPv8lnbumpSARUMsdGnyXGVN03Eb0R4JX4WK3NXiZc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Neeksperimentalna</a:t>
            </a:r>
            <a:r>
              <a:rPr lang="en-US" dirty="0"/>
              <a:t> </a:t>
            </a:r>
            <a:r>
              <a:rPr lang="en-US" dirty="0" err="1"/>
              <a:t>kvantitativna</a:t>
            </a:r>
            <a:r>
              <a:rPr lang="en-US" dirty="0"/>
              <a:t> </a:t>
            </a:r>
            <a:r>
              <a:rPr lang="en-US" dirty="0" err="1"/>
              <a:t>metodlogija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944563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4000" b="1" dirty="0">
                <a:solidFill>
                  <a:schemeClr val="tx2"/>
                </a:solidFill>
                <a:cs typeface="Arial" pitchFamily="34" charset="0"/>
              </a:rPr>
              <a:t>Izbor načina opažanja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029200"/>
          </a:xfrm>
        </p:spPr>
        <p:txBody>
          <a:bodyPr>
            <a:normAutofit/>
          </a:bodyPr>
          <a:lstStyle/>
          <a:p>
            <a:pPr marL="274320" indent="-274320" fontAlgn="auto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hr-HR" sz="2200" u="sng" dirty="0">
              <a:solidFill>
                <a:schemeClr val="tx2"/>
              </a:solidFill>
              <a:cs typeface="Arial" pitchFamily="34" charset="0"/>
            </a:endParaRPr>
          </a:p>
          <a:p>
            <a:pPr marL="274320" indent="-274320" fontAlgn="auto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r-HR" sz="2200" u="sng" dirty="0">
                <a:solidFill>
                  <a:schemeClr val="tx2"/>
                </a:solidFill>
                <a:cs typeface="Arial" pitchFamily="34" charset="0"/>
              </a:rPr>
              <a:t>1. Prema uključenosti opažača:</a:t>
            </a:r>
          </a:p>
          <a:p>
            <a:pPr marL="548640" lvl="1" fontAlgn="auto">
              <a:lnSpc>
                <a:spcPct val="15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r-HR" sz="2200" dirty="0">
                <a:solidFill>
                  <a:schemeClr val="tx2"/>
                </a:solidFill>
                <a:cs typeface="Arial" pitchFamily="34" charset="0"/>
              </a:rPr>
              <a:t>Izravno - pasivna uloga opažača, promatranje i bilježenje</a:t>
            </a:r>
          </a:p>
          <a:p>
            <a:pPr marL="548640" lvl="1" fontAlgn="auto">
              <a:lnSpc>
                <a:spcPct val="15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r-HR" sz="2200" dirty="0">
                <a:solidFill>
                  <a:schemeClr val="tx2"/>
                </a:solidFill>
                <a:cs typeface="Arial" pitchFamily="34" charset="0"/>
              </a:rPr>
              <a:t>Sudjelujuće - aktivna uloga opažača, uključuje se u situaciju koju opaža</a:t>
            </a:r>
          </a:p>
          <a:p>
            <a:pPr marL="548640" lvl="1" fontAlgn="auto">
              <a:lnSpc>
                <a:spcPct val="150000"/>
              </a:lnSpc>
              <a:spcBef>
                <a:spcPts val="370"/>
              </a:spcBef>
              <a:spcAft>
                <a:spcPts val="0"/>
              </a:spcAft>
              <a:buFontTx/>
              <a:buChar char="-"/>
              <a:defRPr/>
            </a:pPr>
            <a:r>
              <a:rPr lang="hr-HR" sz="2200" dirty="0">
                <a:solidFill>
                  <a:schemeClr val="tx2"/>
                </a:solidFill>
                <a:cs typeface="Arial" pitchFamily="34" charset="0"/>
              </a:rPr>
              <a:t>Sudjelujeće opažanje se može podijeliti na: sudioničko (istraživač “samo”  u većoj ili  manjoj mjeri sudjeluje) i strukturirano opažanje (istraživač “izaziva” određeno ponašanje).</a:t>
            </a:r>
          </a:p>
          <a:p>
            <a:pPr marL="548640" lvl="1" fontAlgn="auto">
              <a:lnSpc>
                <a:spcPct val="150000"/>
              </a:lnSpc>
              <a:spcBef>
                <a:spcPts val="370"/>
              </a:spcBef>
              <a:spcAft>
                <a:spcPts val="0"/>
              </a:spcAft>
              <a:buNone/>
              <a:defRPr/>
            </a:pPr>
            <a:endParaRPr lang="hr-HR" sz="2200" dirty="0">
              <a:solidFill>
                <a:schemeClr val="tx2"/>
              </a:solidFill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9445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hr-HR" sz="4000" b="1" dirty="0">
                <a:solidFill>
                  <a:schemeClr val="tx2"/>
                </a:solidFill>
                <a:cs typeface="Arial" pitchFamily="34" charset="0"/>
              </a:rPr>
              <a:t>Izbor načina opažanja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029200"/>
          </a:xfrm>
        </p:spPr>
        <p:txBody>
          <a:bodyPr>
            <a:normAutofit/>
          </a:bodyPr>
          <a:lstStyle/>
          <a:p>
            <a:pPr marL="274320" indent="-274320" fontAlgn="auto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hr-HR" sz="2200" u="sng" dirty="0">
              <a:solidFill>
                <a:schemeClr val="tx2"/>
              </a:solidFill>
              <a:cs typeface="Arial" pitchFamily="34" charset="0"/>
            </a:endParaRPr>
          </a:p>
          <a:p>
            <a:pPr marL="274320" indent="-274320" fontAlgn="auto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r-HR" sz="2200" u="sng" dirty="0">
                <a:solidFill>
                  <a:schemeClr val="tx2"/>
                </a:solidFill>
                <a:cs typeface="Arial" pitchFamily="34" charset="0"/>
              </a:rPr>
              <a:t>2. Prema načinu opažanja:</a:t>
            </a:r>
          </a:p>
          <a:p>
            <a:pPr marL="548640" lvl="1" fontAlgn="auto">
              <a:lnSpc>
                <a:spcPct val="15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r-HR" sz="2200" dirty="0">
                <a:solidFill>
                  <a:schemeClr val="tx2"/>
                </a:solidFill>
                <a:cs typeface="Arial" pitchFamily="34" charset="0"/>
              </a:rPr>
              <a:t>Uočljivo - postoji opasnost da opažanje promjeni situaciju ili ponašanje pojedinaca</a:t>
            </a:r>
          </a:p>
          <a:p>
            <a:pPr marL="548640" lvl="1" fontAlgn="auto">
              <a:lnSpc>
                <a:spcPct val="15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r-HR" sz="2200" dirty="0">
                <a:solidFill>
                  <a:schemeClr val="tx2"/>
                </a:solidFill>
                <a:cs typeface="Arial" pitchFamily="34" charset="0"/>
              </a:rPr>
              <a:t>Tajno - ne pretpostavlja značajniji utjecaj na opažane situacije i pojedince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44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sz="3600" b="1" dirty="0">
                <a:solidFill>
                  <a:schemeClr val="tx2"/>
                </a:solidFill>
                <a:cs typeface="Arial" pitchFamily="34" charset="0"/>
              </a:rPr>
              <a:t>Uzorkovanje ponašanja</a:t>
            </a:r>
            <a:endParaRPr lang="hr-HR" sz="3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029200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endParaRPr lang="hr-HR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cs typeface="Arial" charset="0"/>
              </a:rPr>
              <a:t>Pošto definira ponašanje koje će se opažati istraživač mora odrediti uzorak situacija i događaja u kojima će pratiti pojavljivanje određenih jedinica opažanja. </a:t>
            </a:r>
          </a:p>
          <a:p>
            <a:pPr>
              <a:lnSpc>
                <a:spcPct val="150000"/>
              </a:lnSpc>
            </a:pPr>
            <a:r>
              <a:rPr lang="hr-HR" sz="2000" b="1" dirty="0">
                <a:solidFill>
                  <a:schemeClr val="tx2"/>
                </a:solidFill>
                <a:cs typeface="Arial" charset="0"/>
              </a:rPr>
              <a:t>2. Uzorkovanje: 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cs typeface="Arial" charset="0"/>
              </a:rPr>
              <a:t>Dva su načina prikupljanja reprezentativnog uzorka ponašanja, na temelju: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cs typeface="Arial" charset="0"/>
              </a:rPr>
              <a:t>a) Vremenskih odsječaka 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cs typeface="Arial" charset="0"/>
              </a:rPr>
              <a:t>b) Događaja</a:t>
            </a:r>
            <a:endParaRPr lang="hr-HR" sz="1600" dirty="0">
              <a:solidFill>
                <a:schemeClr val="tx2"/>
              </a:solidFill>
              <a:cs typeface="Arial" charset="0"/>
            </a:endParaRPr>
          </a:p>
          <a:p>
            <a:pPr>
              <a:lnSpc>
                <a:spcPct val="150000"/>
              </a:lnSpc>
            </a:pPr>
            <a:endParaRPr lang="hr-HR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44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sz="3600" b="1" dirty="0">
                <a:solidFill>
                  <a:schemeClr val="tx2"/>
                </a:solidFill>
                <a:cs typeface="Arial" pitchFamily="34" charset="0"/>
              </a:rPr>
              <a:t>Uzorkovanje ponašanja</a:t>
            </a:r>
            <a:endParaRPr lang="hr-HR" sz="3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029200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endParaRPr lang="hr-HR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cs typeface="Arial" charset="0"/>
              </a:rPr>
              <a:t>a) vremenskih odsječaka – slučajni odabir vremena kada ćemo vršiti opažanje (</a:t>
            </a:r>
            <a:r>
              <a:rPr lang="hr-HR" sz="2000" i="1" u="sng" dirty="0">
                <a:solidFill>
                  <a:schemeClr val="tx2"/>
                </a:solidFill>
                <a:cs typeface="Arial" charset="0"/>
              </a:rPr>
              <a:t>sustavno</a:t>
            </a:r>
            <a:r>
              <a:rPr lang="hr-HR" sz="2000" u="sng" dirty="0">
                <a:solidFill>
                  <a:schemeClr val="tx2"/>
                </a:solidFill>
                <a:cs typeface="Arial" charset="0"/>
              </a:rPr>
              <a:t> </a:t>
            </a:r>
            <a:r>
              <a:rPr lang="hr-HR" sz="2000" dirty="0">
                <a:solidFill>
                  <a:schemeClr val="tx2"/>
                </a:solidFill>
                <a:cs typeface="Arial" charset="0"/>
              </a:rPr>
              <a:t>npr. opažanje počinje u 8 i završava u 20 sati a vrši se svakih 15 minuta ili </a:t>
            </a:r>
            <a:r>
              <a:rPr lang="hr-HR" sz="2000" i="1" u="sng" dirty="0">
                <a:solidFill>
                  <a:schemeClr val="tx2"/>
                </a:solidFill>
                <a:cs typeface="Arial" charset="0"/>
              </a:rPr>
              <a:t>slučajnim izborom vremenih jedinica </a:t>
            </a:r>
            <a:r>
              <a:rPr lang="hr-HR" sz="2000" dirty="0">
                <a:solidFill>
                  <a:schemeClr val="tx2"/>
                </a:solidFill>
                <a:cs typeface="Arial" charset="0"/>
              </a:rPr>
              <a:t>npr. rasporedimo dan u jedinice po 15 minuta i slučajnim izborom odredimo koji termini ulaze u uzorak. Česta je i kombinacija dviju tehnika – sustavno odredimo termine (npr. od 16 do 18 i od 20 do 22 a unutar termina slučajno odaberemo opažanje trajanja od 3 minute)</a:t>
            </a:r>
            <a:endParaRPr lang="hr-HR" sz="2000" i="1" dirty="0">
              <a:solidFill>
                <a:schemeClr val="tx2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44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sz="3600" b="1" dirty="0">
                <a:solidFill>
                  <a:schemeClr val="tx2"/>
                </a:solidFill>
                <a:cs typeface="Arial" pitchFamily="34" charset="0"/>
              </a:rPr>
              <a:t>Uzorkovanje ponašanja</a:t>
            </a:r>
            <a:endParaRPr lang="hr-HR" sz="3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029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 2" pitchFamily="18" charset="2"/>
              <a:buNone/>
            </a:pPr>
            <a:endParaRPr lang="hr-HR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r-HR" sz="2200" dirty="0">
                <a:solidFill>
                  <a:schemeClr val="tx2"/>
                </a:solidFill>
                <a:cs typeface="Arial" charset="0"/>
              </a:rPr>
              <a:t>b) događaja – primjenjuje se u situacijama u kojima se ponašanje koje je predmet proučavanja pojavljuje rijetko (npr. ako istraživač želi ispitati kako se vojnici  ponašanju za vrijeme borbe moraju čekati borenu situaciju. Istraživač bi se mogao naći u nezgodnoj situaciji ako se posluži vremenskim načinom izbora).</a:t>
            </a:r>
          </a:p>
          <a:p>
            <a:pPr>
              <a:lnSpc>
                <a:spcPct val="150000"/>
              </a:lnSpc>
              <a:buNone/>
            </a:pPr>
            <a:endParaRPr lang="hr-HR" sz="2200" dirty="0">
              <a:solidFill>
                <a:schemeClr val="tx2"/>
              </a:solidFill>
              <a:cs typeface="Arial" charset="0"/>
            </a:endParaRPr>
          </a:p>
          <a:p>
            <a:pPr>
              <a:lnSpc>
                <a:spcPct val="150000"/>
              </a:lnSpc>
              <a:buNone/>
            </a:pPr>
            <a:r>
              <a:rPr lang="hr-HR" sz="2200" dirty="0">
                <a:solidFill>
                  <a:schemeClr val="tx2"/>
                </a:solidFill>
                <a:cs typeface="Arial" charset="0"/>
              </a:rPr>
              <a:t>Potrebno je obrati pozornost i na </a:t>
            </a:r>
            <a:r>
              <a:rPr lang="hr-HR" sz="2200" b="1" dirty="0">
                <a:solidFill>
                  <a:schemeClr val="tx2"/>
                </a:solidFill>
                <a:cs typeface="Arial" charset="0"/>
              </a:rPr>
              <a:t>uzorkovanje situacija</a:t>
            </a:r>
            <a:r>
              <a:rPr lang="hr-HR" sz="2200" dirty="0">
                <a:solidFill>
                  <a:schemeClr val="tx2"/>
                </a:solidFill>
                <a:cs typeface="Arial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hr-HR" sz="2200" dirty="0">
                <a:solidFill>
                  <a:schemeClr val="tx2"/>
                </a:solidFill>
                <a:cs typeface="Arial" charset="0"/>
              </a:rPr>
              <a:t>Ako prikupljene nalaze opažanja želimo poopćiti potrebno ih je prikupiti  u nizu različitih situacija, jer ponašanje u samo jednoj od njih može biti atipično.</a:t>
            </a:r>
            <a:endParaRPr lang="hr-HR" sz="22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944563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4000" b="1" dirty="0">
                <a:solidFill>
                  <a:schemeClr val="tx2"/>
                </a:solidFill>
                <a:cs typeface="Arial" pitchFamily="34" charset="0"/>
              </a:rPr>
              <a:t>Izrada instrumenta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29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 2" pitchFamily="18" charset="2"/>
              <a:buNone/>
            </a:pPr>
            <a:endParaRPr lang="hr-HR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r>
              <a:rPr lang="hr-HR" sz="2800" dirty="0">
                <a:solidFill>
                  <a:schemeClr val="tx2"/>
                </a:solidFill>
                <a:latin typeface="+mj-lt"/>
                <a:cs typeface="Arial" pitchFamily="34" charset="0"/>
              </a:rPr>
              <a:t>Liste označavanje (ček liste) – ako smo unaprijed odredili na što ćemo se usmjeriti prilikom opažanja listu možemo svesti na podatke je li se određeno ponašanje pojavilo ili nije. Obično se bilježi  prisutnost-odsutnost ponašanja (da/ne), učestalost (koliko puta) i trajanje ponašanja (koliko dugo).</a:t>
            </a:r>
          </a:p>
          <a:p>
            <a:pPr>
              <a:lnSpc>
                <a:spcPct val="150000"/>
              </a:lnSpc>
              <a:defRPr/>
            </a:pPr>
            <a:r>
              <a:rPr lang="hr-HR" sz="2800" dirty="0">
                <a:solidFill>
                  <a:schemeClr val="tx2"/>
                </a:solidFill>
                <a:latin typeface="+mj-lt"/>
                <a:cs typeface="Arial" pitchFamily="34" charset="0"/>
              </a:rPr>
              <a:t>Ali i druga važna svojstva ispitanika poput: spoli, dobi i sl.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944563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4000" b="1" dirty="0">
                <a:solidFill>
                  <a:schemeClr val="tx2"/>
                </a:solidFill>
                <a:cs typeface="Arial" pitchFamily="34" charset="0"/>
              </a:rPr>
              <a:t>Izrada instrumenta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29200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endParaRPr lang="hr-HR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r-HR" sz="2600" dirty="0">
                <a:solidFill>
                  <a:schemeClr val="tx2"/>
                </a:solidFill>
                <a:latin typeface="+mj-lt"/>
                <a:cs typeface="Arial" charset="0"/>
              </a:rPr>
              <a:t>Moguće i </a:t>
            </a:r>
            <a:r>
              <a:rPr lang="hr-HR" sz="2600" i="1" dirty="0">
                <a:solidFill>
                  <a:schemeClr val="tx2"/>
                </a:solidFill>
                <a:latin typeface="+mj-lt"/>
                <a:cs typeface="Arial" charset="0"/>
              </a:rPr>
              <a:t>mjere procjene </a:t>
            </a:r>
            <a:r>
              <a:rPr lang="hr-HR" sz="2600" dirty="0">
                <a:solidFill>
                  <a:schemeClr val="tx2"/>
                </a:solidFill>
                <a:latin typeface="+mj-lt"/>
                <a:cs typeface="Arial" charset="0"/>
              </a:rPr>
              <a:t>koje traže subjektivnu procjenu opažača pa ih je potrebno detaljno definirati (npr. ljestvice od 4 stupnjeva – minimalno alkoholiziran, prilično alkoholoziran, prilično snažno alkoholiziran, izrazito snažno alkoholiziran)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44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sz="3600" b="1" dirty="0">
                <a:solidFill>
                  <a:schemeClr val="tx2"/>
                </a:solidFill>
                <a:cs typeface="Arial" pitchFamily="34" charset="0"/>
              </a:rPr>
              <a:t>Uvježbavanje opažača</a:t>
            </a:r>
            <a:endParaRPr lang="hr-HR" sz="3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0292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hr-HR" sz="2600" dirty="0">
                <a:solidFill>
                  <a:schemeClr val="tx2"/>
                </a:solidFill>
                <a:cs typeface="Arial" charset="0"/>
              </a:rPr>
              <a:t>Mjere opažanja treba detaljno operacionalizirati (definirati) – pokazatelji moraju biti jednoznačni i lišeni subjektivne procjene.</a:t>
            </a:r>
          </a:p>
          <a:p>
            <a:pPr>
              <a:lnSpc>
                <a:spcPct val="150000"/>
              </a:lnSpc>
            </a:pPr>
            <a:r>
              <a:rPr lang="hr-HR" sz="2600" dirty="0">
                <a:solidFill>
                  <a:schemeClr val="tx2"/>
                </a:solidFill>
                <a:cs typeface="Arial" charset="0"/>
              </a:rPr>
              <a:t>Objektivnost opažača  - mjeri se raznim koeficijentima korelacije, a ako je riječ o nominalnim pokazateljima npr. Cohen kappa koeficijentom. </a:t>
            </a:r>
          </a:p>
          <a:p>
            <a:pPr>
              <a:lnSpc>
                <a:spcPct val="150000"/>
              </a:lnSpc>
            </a:pPr>
            <a:r>
              <a:rPr lang="hr-HR" sz="2600" dirty="0">
                <a:solidFill>
                  <a:schemeClr val="tx2"/>
                </a:solidFill>
                <a:cs typeface="Arial" charset="0"/>
              </a:rPr>
              <a:t>Utjecaj opažača na opažano ponašanje treba uvijek uzeti u obzir pa makar ispitanik niti ne zna da ga se opaža.</a:t>
            </a:r>
            <a:endParaRPr lang="hr-HR" sz="2600" dirty="0">
              <a:solidFill>
                <a:srgbClr val="FF0000"/>
              </a:solidFill>
              <a:cs typeface="Arial" charset="0"/>
            </a:endParaRPr>
          </a:p>
          <a:p>
            <a:pPr>
              <a:lnSpc>
                <a:spcPct val="150000"/>
              </a:lnSpc>
              <a:buNone/>
            </a:pPr>
            <a:endParaRPr lang="hr-HR" sz="2400" i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44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hr-HR" sz="3600" b="1" dirty="0">
                <a:solidFill>
                  <a:schemeClr val="tx2"/>
                </a:solidFill>
                <a:cs typeface="Arial" pitchFamily="34" charset="0"/>
              </a:rPr>
              <a:t>Prikupljanje podataka, analiza i </a:t>
            </a:r>
            <a:br>
              <a:rPr lang="hr-HR" sz="3600" b="1" dirty="0">
                <a:solidFill>
                  <a:schemeClr val="tx2"/>
                </a:solidFill>
                <a:cs typeface="Arial" pitchFamily="34" charset="0"/>
              </a:rPr>
            </a:br>
            <a:r>
              <a:rPr lang="hr-HR" sz="3600" b="1" dirty="0">
                <a:solidFill>
                  <a:schemeClr val="tx2"/>
                </a:solidFill>
                <a:cs typeface="Arial" pitchFamily="34" charset="0"/>
              </a:rPr>
              <a:t>pisanje izvještaja</a:t>
            </a:r>
            <a:endParaRPr lang="hr-HR" sz="3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29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600" dirty="0">
                <a:solidFill>
                  <a:schemeClr val="tx2"/>
                </a:solidFill>
                <a:latin typeface="+mj-lt"/>
                <a:cs typeface="Arial" charset="0"/>
              </a:rPr>
              <a:t>Prikupljanje  podataka</a:t>
            </a:r>
          </a:p>
          <a:p>
            <a:pPr>
              <a:lnSpc>
                <a:spcPct val="150000"/>
              </a:lnSpc>
            </a:pPr>
            <a:r>
              <a:rPr lang="hr-HR" sz="2600" dirty="0">
                <a:solidFill>
                  <a:schemeClr val="tx2"/>
                </a:solidFill>
                <a:latin typeface="+mj-lt"/>
                <a:cs typeface="Arial" charset="0"/>
              </a:rPr>
              <a:t>Obrada i analiza podataka</a:t>
            </a:r>
          </a:p>
          <a:p>
            <a:pPr>
              <a:lnSpc>
                <a:spcPct val="150000"/>
              </a:lnSpc>
            </a:pPr>
            <a:r>
              <a:rPr lang="hr-HR" sz="2600" dirty="0">
                <a:solidFill>
                  <a:schemeClr val="tx2"/>
                </a:solidFill>
                <a:latin typeface="+mj-lt"/>
                <a:cs typeface="Arial" charset="0"/>
              </a:rPr>
              <a:t>Izrada istraživačkog izvještaja</a:t>
            </a:r>
            <a:endParaRPr lang="hr-HR" sz="2400" dirty="0">
              <a:solidFill>
                <a:schemeClr val="tx2"/>
              </a:solidFill>
              <a:latin typeface="+mj-lt"/>
              <a:cs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xQTEhQUEBAUFhQVFxwaFRgYFRcXHxocFhwXGhwYFRUZHyggGhsmHBcYITEhJSksLi4wFx8zODMsNygtLisBCgoKDg0OGxAQGzckICQsLC8tLC83LCwsLyw3LCwsLDAsLCwtLCwsLS0sLCwsLCwsLCwsLCwsLCwsLCwsLCwsLP/AABEIAPkAygMBIgACEQEDEQH/xAAcAAEAAgMBAQEAAAAAAAAAAAAABQYDBAcCCAH/xABMEAABAwIBBQwHBgMGBAcAAAABAAIDBBEFEiExQVEGExQyYXFykZKhsdEHIkJSU1SBFiNigrLTNcHCFSUzc5OiQ2Th8CREY4PS4vH/xAAZAQADAQEBAAAAAAAAAAAAAAAAAgMBBAX/xAAxEQACAQEHAgUCBgMBAAAAAAAAAQIRAxIUITFBUZHBBGFxgaEiQhMygrHh8DNi8VL/2gAMAwEAAhEDEQA/AIepkOW/1jxjr5SsW+H3j1r1U8d/Sd4lY17SPIZ63w+8etN8PvHrXlFph63w+8etN8PvHrXlEAet8PvHrTfD7x615RAHrfD7x603w+8eteUQB63w+8etN8PvHrXlEAet8PvHrTfD7x61a8AwyN+GV0rh67XDJOzew1wtz5RB5FUksZJtrgaUWknyet8PvHrTfD7x615RMKet8PvHrTfD7x615RAHrfD7x603w+8eteUQB63w+8etN8PvHrXlEAet8PvHrTfD7x615RAHrfD7x61YqR5yGZzxRr5Aq2rFScRnRHgEkx4EDU8d/Sd4lY1kqeO/pO8SsadaCvUIiIMCIiACIiACIiAC/WtuQALk5h9V+KxbgcN3+tiBHqx/eO/Ja3+4t70s5XYtjRjeaRO4HTmPC8SjOlkj2nnayMHvCpFdSGJwa7Wxjxyh7Q4eNvor9RG9Bi5/5ib+lRe7LDr0VBUtH/BZG8/lym+Dh9QueznSbru+xacaxXku5TURF1HOEREAEREAEREAEREAFYqTiM6I8Aq6rFScRnRHgEkx4EDU8d/Sd4lY1kqeO/pO8SsadaCvUIiIMM9BSOlkbGy2U82bc2BOoX0AnQL6yvyspHxPLJWOY8anC3VtHKFia4ggg2IzgjURoIXaMGkhxOjY6eNrzxXjW140lpGdt8xFtRUbW0dnR0yK2dmp5bnFkV53Uej10LXS0ry+NouWO44GvJIzOHUc2tUZPC0jNViJODi6MIiJxQuo+iShAhlm9p7wzmDBfvLu4Lly6n6Ipf8Aw8zdkt+0xo/pXP4r/GX8P/kRHYU6+HYqds0p7mKdFEJsFa11hama4HYYwHA9bfFV/AjfC8SO2R/6WKbjnycCv/yxb2rs/mueeuX/AKX7F4ae3c5KERF6BwhERABeo4y4hrWlzjoABJPMBpVk3Ibj31l3udvcINsq1y46wwaM209+ddMpMKpcPhfI2MNDGkvefWcbaso7dgsM657XxEYOizZezsHJVeSOM4nhclOWtmAa9zcrIvcgHRlAaCbHNpzalpraxSvdPNJNJxnuvbYNTRyAWH0WqrxrTMjKlcgiItMCsVJxGdEeAVdVipOIzojwCSY8CBqeO/pO8SsayVPHf0neJWNOtBXqEREGBWbcLulFHK7fL7zIAH2z5JGh9tekg2/lZVlEsoqSoxoycXVH0VT1DZGtcxwc1wu1wNwQdYK5b6RNye8uNTA37px+8aPYcdY/Ce48+aG3KbqpaN1hd8JPrR3/ANzDqd3HvXYMOr4auHKjIfG4EOB1X0te3Uc+hcDjOwlXY7b0baNNzhlBhkkwdvLctzBcsB9a3vNb7QHJc5xmWmRYkEWI0jZzq2bpMHlwypZNTk72XXids2xv25r845irjUYfTYrS79GxomLSA7Q5rwOI8jjC+3UbhdLt6UlsznVjWq3RzPBMJdUve1nsRPkP5BmH1cWj6q4+iCb1qpu1sbh9MsHxCweimoDKiaGRtnvbmvpvGTlM/wB1/wApTcDHvGI1MJzBscrew9tu6/WltpOSlHyQ1lGjjL1G5o3wnEDte79Ea28RntgEQvxshvVIXeDVo7lD/c9fzu/RGsGOT/3PQt2yOPY30f1BLSs/1dja0j+nuVqTDXCnZP7D5HRjnaGkdd3dlaav2PhsGDU0LgMuUteOS5MjndTg38y2dwG5uEQGrq2NOlzMvitY32yDmzkE3OoBU/GpFyfJP8Gsrq4KIcMlEW/OYWx3Aa52bLJ1MGl2a5uM2bSt/cnudfWTZIuI255X7B7o/EdXWt7FayXFaxrIQcgZowdDGDTI/ZfT1BdTwjDIqOAMaQGMF3vdYXOt7z/3ZLa27jGm7+B7OxUpeSN2kpWxMayNoaxos0DUAubekvdMyW1NA/Ka115XDQS3QwHXY5zygbCsG7Pd0ZsqGkcWxaHSaC/kbra3vPJroySw8O635DW1sqXYhERdpyBERABWKk4jOiPAKuqxUnEZ0R4BJMeBA1PHf0neJWNZKnjv6TvErGnWgr1CIiDAiIgDPQtYZGiUlrCbOcNLQc2VbXbTbkVgfDV4TOHjOx2hwuY5RsOw2+o1XCrC6VuP3UU8tO2kri24GSDIPVe32buOhw0Z9gz3UbZtKtKrdFbJJulaPZlgw3FKbFKd0ZGcj7yM8Zp1OadYvocP+ipGHzy4RWlktzBJpIGZzdUjR7zb5xz7QVtY9uOmpHipw5zi1uewN3MHJ8RltWnn0qQo8VgxaDg9RaOpAuw6i4e1H/NmzrHNFJJtZxevkdDbbzyktPMjt2UPBK2CugzxykPJGgkcYA/jYb9pZ6siPGBIw+pUQueDtDon5+uO608LLnMlwqs9V4N6Zx0NeM4aD7rtR2OI1gKOFad7pHvzPpnyU8l9IBF2X5hvjfyp0np5U9thG9/f33JLcp/B6/nP6I1FVoMtNhsLdLjKO3NkjwKltyv8Hr+k79Eag8ErA2SCR1iKWKR9vxZcpYPq+SPrTrWT4fYV6JeXcm90cRrsTZSx/wCHCBHceyG55Hc/s84C2d3uMGRzMPoxcAta4N1kcWMcjbXPNyFR2F1poqR05N6usvvWstZfPIR+J2cbfV2FTOA0cWGQ8Krc9RIDkM0uF9IH4j7TtWjnm8qb0yS5fI6zrtXXyXBPYDhcOGUxfM9ocQDLJtOpjBpIGgAZyedUbHt0FRiUogp2O3u/qxjS63tSnQB3BZoqWrxiXLeciBpzHPkt2hg9t+0+GYK2VFTR4VA5kZbvuTcNvd73WzF5Ght+YDUl/LKrzm/gZ/Usso/ucxx7DBTSCHLy5Ggb6RxQ458hus2Frnl1WUavc0pe5znm7nEucdpJuT1rwu6KaWZxulcgiItMCIiACsVJxGdEeAVdVipOIzojwCSY8CBqeO/pO8SsayVPHf0neJWNOtBWEWWmpXyOyY2Oe7Y1pceoK1YX6PqiSxmcyFv4iHO7INuspZTjHVmxhKWiKgi67hu4WhiH3h312svfYfRrSB13Sp3GYYb6Gc05/qcVDFQroWw0jleH07JHhskzYm+85rndzQe+yukG4WmmYODYix8mvikHkyAcpvetup3DUHs1+T0pInfyCiqncRAOJitMekWDvDz4LHaqWkqexqsmtY1PcEWJ4ZoaXwjSBeRluQD1o+fN9V4qpqOvOXG4UlXe+c2je7TfLHFdf2sx515ipqqD/AxenIGgcKuPox4LVo4nXOfc1UNJKdckckbH8+VG6zvq0oSq678rL4YN0VNvM3cRndPaCuG9VsX+DMfVEg1Me4Zs5zteM19me8HjFYXlxe3JkfYTtIt97Hm3wDaQTflL+RYX4h6u9+s+IcVkhDiy/wAN4sW8wsDrBWpNMXWLjcgWudNhouddhm5gFaEKEpTqXfcv/CK/pO/RGqdQWLiHm0ZzyEaS1pvkjlJAA5cnYrjuX/hFf0nfojVGY6xBsDbaLj6jWls1nL1Gm6KPoWyCvbG/hlSwPmcBwSnGhjRmY9w1NA4o0k5+UZ3UbcvhONTHLdnbTjjkag5o4jOTNynSq3SYm5ri/KIkdfKltlvF833dyAw21jPsIGZSFBURg5UdLFK8nj1VQw3O0xXaD9cpK4Nf3+0NUkydl3SVtYN6w2ndFCPVBYACANRkzNZzDPyr3RejZ1i+sqQwnOcnPnOt0j8x6vqsRra+UW/tCjhboDWTxMtzFgLh1rX+yBlN58Vp3HaZTKetzgp1u5JpfLKUrqm/hEHj2DMpz93VwzC/sH1hzgXHeohdDpvR7TnjYgHdAMHeXFSlP6PKIcaaR/8A7jB+kJ14iCWbr7COwk3kqHKEXXKv0d0b22iL43bQ/L6w6/dZVTFfR1VR3MJbM3k9V3Zdm6imj4iEt6CysJopyLNVUkkbsmWN7HbHNLT3rCrkQrFScRnRHgFXVYqTiM6I8AkmPAganjv6R8Sp/c9PhoYRWwTOkvpD3ZP5QwtI+t+dQFTx39J3iVjWyjeVDFK66l+p34M82jo6lx2N39x6hIsrqfChpw6sHO2p/wDmueg2zjSFP4Vu0rILBs2W0ezL647XGHWoSsWvyt9S0bVbpdCeczBxpoar6io/cWMyYINNHOPrN+4pfDPSbE4WqIXxnaz1wfpmI71mn9JlKOLFM78rAO91+5RpaVpR9StbOmq6EAavAhpppu1N+4nDMC+Xm7Uv7i3qj0oN9iiv0pAO4NPitH7d1MxtBQwuP+W+U/7SE6hPdPqK5R5XQcMwP5abtTfuJwrA/lpu1L+4thkWKzZ+DQQja6GFtucPyj3KHxJjWZqivje/RkU0DHfTfLMaO/mWpJvV9a9jG2tl0p3JDhOCfLz9qX9xOE4J8vP2pf3FW67DMgAva6LK4jHnLlffQcgBuS3pAcmUo+ogLHZLszhpGw7Dy8mrRpVFZp/c+pNza2XQ6vg8uHmhqTBFIKYE780l9yclt8kl19GToIVc4Tgny8/al/cXrcv/AAiv6Tv0RqjxsuQARnNs5sPqdXOkhZVcs3qPO0yjktC7cJwT5eftS/uJwnBPl5+1L+4qvTYU55LWAukbx4eJJm05AN8r6XPJrW5h8LLlsdUyJ97FlRCBn2ZZD29YamcEvufUVSfC6E3wrA/l5+1L+4nCsD+Xm7Uv7i/d5xKEZQpYJm6nMggeCOTewD3LE3dxLEbT0FMDs3p0R6nXSXW9G37/AMD1S1VPY9mqwL5ebtS/uL84VgXy83al/cUhTekiL26AN6DmnxaFKU3pGozxo5Wc8bT+klK762fU1OD3XQr7Z8E1U1R1y/uLKybCPZpqr6Gf+UisVX6Q6Jrbsc+Q6mtjLT9S+wCqeK+kipkuIGshbt47usjJHZ+qyMZy2fu/4NlKEd10Nueowiw3ynq7XzZTp7X5LyaVHYnUYQYzvMFQH+yQ5w6y9zhb6FVisrZJTlTSve7a5xPVfQsC6I2NNW+pB2tdkFYqTiM6I8Aq6rFScRnRHgE8xYEDU8d/Sd4lY1kqeO/pO8SsadaCvUIiIMCIiANzCsQMD8sRRScksYePpfOPoVcpPSW8RhsNJGx+jjEtGzJYAPHrVBXVdy2FU9DStqawMbK4ZWU4XLcrisYNOVbSBnuTsXPb3FRtVZexvvJOiIWnwPEcQ9armdFDp9f1c34YRbrdb6rFLWU9K4QYVFv9STk7+4B5B1iIaL8oAA5dTFN0FVicnB6RhbEdIvYke9M4aG/hHfmUzNFBg1PdtpKuQWBI6yB7MY7830k21k9doruUSTzXu32IGspHUjmtLjPiU503yt5ytYJ0ynUdWkWGmAxenDCWMOUIiGPfpy5HXLiDsGSWjog6yrHSRupaaSvqCTVVF2099IyxnlOw5NyNgsPaUY/D8kUcDh6z2Pnk/OCWg/kiHaKrGVHX+/8AETkqkxuX/hFf0nfojVRw+Jpu6T/DBDZLC5aJMr1xytLQeXMNatu5X+D1/Sd+iNROA0Ie+KI5uF00rQfxtkkcxx/NExCdHL17A1VR9O5t09AJZOCVLxHVR24NODmeBnax5GcgixY7SNGqxzPq2OfwbGYS2UZm1LczwNALyMz2/iseUa15oqI11GWC4rKLM0aC+O5sy/vNIIGwtHvKYwSrhxWDg9XmqYx6r9DiB7Q5feb9eacnTN7a8rzXkx0q6b/Pk/Mjp9zdbRfe4fO6WI5xvZubbTFna/nF+YL1S+kZxaWVlKyW2a4s3ONTmOBH1HUsENZWYRLvcg3yBxzDPkuG2N3sO2jxzFWmpoqPFYXSQhomyTZ3Fex1swlA4wvzjYVkmtZqq5XcaKf2uj4OaY1ijJ3XZSwwDZGCD+Y6D9GhRq9Sxlri1ws5pIcDqINiOteV2RSSyORtt5hERaYEREAFYqTiM6I8Aq6rFScRnRHgEkx4EDU8d/Sd4lY1kqeO/pO8SsadaCvUIiIMCIiANjD5mska+RmW1pvk3tlEZwCdl7X5FYKSkq8WnLnu9RvGdYhkY91jdbuTrK9bj9xz6siSS7KcHToL+RnJ+LqudHVw2GkgzBscMbb8gH8yeslcltbKLpHNnTZWTa+rQiyymwqlJAsB25X6gTrPcBfQAqRuaw6TE6t1TU54mEXGo2ztib+EaT/9lo4lWzYrWNZGCGXIjadDGe093LbOfoFbMcx6moKU0tI8GYNyRk58knjPkcMwdnJtpvbMpqMoqi/M/gpeUs/tXyQWPT/2jiccDD9zG7IFtFm55HDnybDohZA7fsYmLeLFHI0cgjiMf6iV+eitsbXVMzj60UYsNjTlFx/2Af8A6sfo0YZKipldnJhffnlcD/SU7+mq2Sp1ETrR8v8AY97lP4PX87v0RqPmk3mLCp9GSXk8zZso9zj1rf3Kfwav5z+iNYN0dP8A3TQOtoc4dvLd/St+9rz7GfavTubmNyHDsVE7f8Kb1nAa2vzSDnDhl9SybvcFdBI2vozYEhzy32XHRIPwuvY8p5V63YubPhVJO5w3wZIH4iQWvb1tyvyrPuI3UQPpxSVjwCAWNy+K9h0NLtAIvbPbQElZXVNbZP0Hyq4vfNE7geJQYnTFsrGlwsJY/dOpzDpAOkHV9FRce3P1GGyiane7e7+rINIv7Eo0fyPcseJU0uFVgfESWHPGToew6WP5R5FdUwnEYqyAPYA5jxZzXWNjrY8f93St/hZxzizUlaZSykjieO4kKiTfcgMkcBvoHFLhmy26xcWuNo051HK87s9wrocqakaXRaXR6Szlbrc3vHKNFGXZZSjKP0nLaRlGX1BERUECIiACsVJxGdEeAVdVipOIzojwCSY8CBqeO/pO8SsayVPHf0neJWNOtBXqEREGBWr0fbnhVTl0rbwxC7hqc48VvNpJ5htVWY0kgNFySAANZOYAfVdnwveMLpGNnka1x9Z+svedOS0Z3WzDmAUPETcY0WrL2EE3V6IsoAa3NYNaOYADwC4/u93U8Kk3qE/cMP8AqOHtH8I1D682bdZu8dUtdDAwxxOzOJPrOGw2zNB2Z7qmKXh7C79UtR7e2vfTE2aavkja9sbywP45bmJA9nK05PINOtayIuyhy1Nqgr3Rb5kf8WJ0bui+1/AK++iOD1Kp+3IaPoHk/qC5wus+iqC1G93vyuPU1rfEFc3icoPzL+Hzmiv7lR/c9f0nfojW3jtPfA6c+5vbu1lN/rWtuaH904gPxu/RGp2vp8rAmjZTxu7JY7+SlJ0n+pfsViqxp/qc1qcTc+CGA8WIvI5S837s/WVooi7UqHI3U2v7Rk3reS8ujuC1rs+SRrYTnbmuLDNnUluS3ROo5srOYnWEjNo95v4h36OaDRY4RaoapNOp9FUlS2VjXxuDmOF2kawVzj0k7lmRt4VAzJGV980aPWzB4GrPmPPfaq9uX3XzUfqgCSIm5YTaxOksdq5s48V0vDN0NLXxuiDs72lron2DrEZ7e9zi64Lk7GV5aHbfhaxo9TiSLdxrDXU08kL9LDmPvA52u+oIWkvQTqqo4WqOgREWmBWKk4jOiPAKuqxUnEZ0R4BJMeBA1PHf0neJWNZKnjv6TvErGnWgr1CIiDDPRVbontkjID252kgGx2gHNcaQvFTUOkcXyPc950ucSSfqVjRZRVqbXYIiLTAiIgAus+imvD6V0XtRPN+USXcD15Q+i5MrT6NsS3mta0n1ZgWHn0tPWLfmUfEQvWbLWErs0SmAC2FYl/mP/SxTeOVohwaMa5IY42g/jaL9Tco/RQ+Di2GYpySyfpYozd5iGUykgBzRQMc4fie1tr8zR/uULt6fv2Ra9dhXy7lSREXacYREQAQHu0IiANqvxGSbJMzy9zBkhx41tIDnaXWudOfOVqoiEktAbqEREAFYqTiM6I8Aq6rFScRnRHgEkx4EDU8d/Sd4lY1kqeO/pO8SsadaCvUIiIMCIiACIiACIiAC9wyFrmuabOaQQdhBuD1rwiAL9gEuXhWJOtbKke62zKaw271R6ypMjy92k26mgNA+gACsmB4xHHhtZC4/ePcMgbcsBubmyCT9FVVGzjSUvUraOqXoERFYkEREAEREAEREAEREAFYqTiM6I8Aq6rFScRnRHgEkx4EBVOGW/P7R8SseUNoX0TwGL4UfYb5L84BF8KPsN8ly4xcHThXyfO+UNoTKG0L6I4BF8KPsN8k4BF8KPsN8kYxcG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rFSH1GdEeAXZuARfCj7DfJehRx/DZ2R5LH4tPYZeGpuZ1hqqlsbS+Rwa0aSdWpZkXEdZF0u6KlkcGR1MbnE2Aa4E9QUouc+jBtqmu5HAf75V0ZUtYqMqISzk5RqzRxDF4YCBPMyO+jKNr9a90GJRTAmGRrwNJabjrUB6TW/wB3ycjo/wBbR/Nb+4of+Bpv8oIuK5e8zLzv3fI2Y8ep3P3ts7DJe2QDnvzaVtVlbHE3LmkYxujKe4NHNcqGgb/ekp/5SPvkl8gp2oga9pa9oc05iCLg35Eskkxk20YMOxKKdpdBI17QbEtN7EaijcSiMphEjd9AuWXzgWvcjVmXMhJJhNbIxjcuKZv3QJsDfiXcc3quJaeQ32LoW53Cd4jOW7LmkOXNJ7zzp/KNAGwJ52ajnXJ6CQm5ZbrUll+OdbOv1FIqQ43UUd7cKivsyhfq0rercQjiaHyyNY0mwLjYbdPMFQN30BpK2nroxmLgH21ubp7UZI/KrZulrb0wbCbvqS2KIj/1dLvysynflVXZr6WtySm809iTw/EYpml0MjXtBsS03F9l1r1uPU8LsiaojY4anOA0862qGkbFGyOMWaxoa0cgFlRvS+37qn/zHfpWWcVKd02cnGFSzHdbRD/zkPbCmcsWvqtdVmpxiinaymbIyTf/ALuzCLgFriXclrdZCs4CySpsbFtkOd1dHrq4e2PBbGH47TzuyYKiN7tNmuBNtttNlRaJzGY5UOeWtY1riS4gAXZHnJOYae9Z4aEVOKsqKNo3iK2+ytzNc8B1wz3iQWgkZtP1q7KK6VJq1l80OiL8K/VD7qatzICyP/FmcIo+R0mYu/K3Kd+VQSq6Fm6Kpv0FfHM3Khka9oJF2m4uNIWyub7g5TSVtRQyHMSTHfWWi4PO6Mg/lXSE1pC7KiFs53lUIiJBwvwlfq8yRhwLXAEEWIIuCDpBB0hAHNfRxiETKitMkrGZTgW5T2tv60mi5z6R1q80WNRyzuiheyQMYHOex4cAXFwDc2v1SdOxZjhFP8vD/ps8llpaGOO+9RMZfTksa29ttgq2k4ydScIOKoQfpCpHy0MrY2lzgWusBckNcCbDmufoo3cXurpRSRRyTsjfG3JcHnJ0aCCcxBFtCuy0JsFp3uyn00LnayY2E/UkZ1imrl1g4O9eREbnqgVFXUVMdzDvccMbiCA8sL3OLb6QC8C/Op+tq2RML5XhrGi5JNtCysYALAWA0ALHU0rJABIxrwDcBzQ7PovY67E9aVtNjJURQMYwSTEKeWreHB5F6WLZE25zj35Bn+jVMej3dEKmnDHuG/RWa65zub7L+XMLHlB2q2NbbQtaLDomuymwxtcNBDGg59OcC6d2lY3WvQRWdJVXubSIikVIXdhhPCaSWMD17ZUfSZnHXo+pVX9Gzn1AjdKPUpGuji5XSZyedsdm8ziugkLFTUrIwRGxrASSQ0BoJOkkDWdqorSkHEm4VleMwXPPTBIN7p23F8tx6gB/NdDWtPQRPOU+JjnWtdzGuNtlyNGdZZyuSUjbSN6NCHxHFqQRNkfNC4wjfGASsuXNa7M0A5yQSLcqnYpLtBItcA81wtU4NTnTTQ/6TPJbpaLWtmWNrY1JnM6CWN+N1AcWlj2OYbkWddkYI5dBC8UExwmuMUhPBZs7XHUNAcTtbxXcmfYuh/2RT/Lw/wCmzyWaoo45Lb5Gx9tGU0OtfZcZlV2yeVMqUJfhNb51qZGvBFwQQdB/6qqVBFZXFsdSYxSNzOj3skySg5Vg9rgQGC17aXFWtkLWtDWtAaBYAAAAbAFggw2FhDmQxtI0FrGgjVmIClF0KyjU5vu8w59LLBVipfLIHAEv3sH1fWbmja31TZwOZdIwyvZPGySNwLXtBHJcXsdhGxfs9BE85T4mOda13MaTbZcjRnK901KyO4jY1gJuclobc6Lm2vMmlO9FJ6oWMLsm1ozMiIplCCfuvogSDVRgg2OnSPovz7ZUPzcff5Lk1Z/iSdN3iVhXcvCx5OLEy4Ov/bKh+bj7/JPtlQ/Nx9/kuQItwkeQxMuDr/2yofm4+/yT7ZUPzcff5LkCIwkeQxMuDr/2yofm4+/yT7ZUPzcff5LkCIwkeQxMuDr/ANsqH5uPv8k+2VD83H3+S5AiMJHkMTLg6/8AbKh+bj7/ACT7ZUPzcff5LkCIwkeQxMuDr/2yofm4+/yT7ZUPzcff5LkCIwkeQxMuDr/2yofm4+/yT7ZUPzcff5LkCIwkeQxMuDr/ANsqH5uPv8k+2VD83H3+S5AiMJHkMTLg6/8AbKh+bj7/ACT7ZUPzcff5LkCIwkeQxMuDr/2yofm4+/yT7ZUPzcff5LkCIwkeQxMuDr/2yofm4+/yT7ZUPzcff5LkCIwkeQxMuDr/ANsqH5uPv8lnbumpSARUMsdGnyXGVN03Eb0R4JX4WK3NXiZc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2209800" y="2819400"/>
            <a:ext cx="4419600" cy="1132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7300" lvl="2" indent="-342900"/>
            <a:r>
              <a:rPr lang="hr-HR" sz="2800" b="1" dirty="0">
                <a:solidFill>
                  <a:schemeClr val="tx2"/>
                </a:solidFill>
              </a:rPr>
              <a:t>HVALA NA PAŽNJI!</a:t>
            </a:r>
          </a:p>
          <a:p>
            <a:pPr algn="ctr">
              <a:lnSpc>
                <a:spcPct val="90000"/>
              </a:lnSpc>
            </a:pPr>
            <a:endParaRPr lang="hr-HR" sz="2200" dirty="0"/>
          </a:p>
          <a:p>
            <a:pPr algn="ctr">
              <a:lnSpc>
                <a:spcPct val="90000"/>
              </a:lnSpc>
            </a:pPr>
            <a:endParaRPr lang="hr-HR" sz="2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dirty="0">
                <a:solidFill>
                  <a:schemeClr val="tx2"/>
                </a:solidFill>
              </a:rPr>
              <a:t>Metoda opažanja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953000"/>
          </a:xfrm>
        </p:spPr>
        <p:txBody>
          <a:bodyPr>
            <a:noAutofit/>
          </a:bodyPr>
          <a:lstStyle/>
          <a:p>
            <a:r>
              <a:rPr lang="hr-HR" sz="2800" dirty="0">
                <a:solidFill>
                  <a:schemeClr val="tx2"/>
                </a:solidFill>
              </a:rPr>
              <a:t>Uširem smislu, sve istraživačke metode mogu se smatrati nekom vrstom opažanja</a:t>
            </a:r>
          </a:p>
          <a:p>
            <a:endParaRPr lang="hr-HR" sz="2800" dirty="0">
              <a:solidFill>
                <a:schemeClr val="tx2"/>
              </a:solidFill>
            </a:endParaRPr>
          </a:p>
          <a:p>
            <a:r>
              <a:rPr lang="hr-HR" sz="2800" dirty="0">
                <a:solidFill>
                  <a:schemeClr val="tx2"/>
                </a:solidFill>
              </a:rPr>
              <a:t>U užem smislu, zasebna istraživačka metoda koja se temelji na neposrednom uvidu u pojavu koja je predmet proučavanja 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endParaRPr lang="hr-HR" sz="1200" dirty="0">
              <a:solidFill>
                <a:schemeClr val="tx2"/>
              </a:solidFill>
              <a:latin typeface="Calibri (body)"/>
            </a:endParaRPr>
          </a:p>
          <a:p>
            <a:pPr marL="0" indent="0">
              <a:buNone/>
              <a:defRPr/>
            </a:pPr>
            <a:endParaRPr lang="hr-HR" sz="1200" dirty="0">
              <a:solidFill>
                <a:schemeClr val="tx2"/>
              </a:solidFill>
              <a:latin typeface="Calibri (body)"/>
            </a:endParaRPr>
          </a:p>
          <a:p>
            <a:endParaRPr lang="hr-HR" sz="1200" dirty="0">
              <a:latin typeface="Calibri (body)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dirty="0">
                <a:solidFill>
                  <a:schemeClr val="tx2"/>
                </a:solidFill>
              </a:rPr>
              <a:t>Razlike između znanstvenog i svakodnevnog opažanja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95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hr-HR" sz="2400" dirty="0">
                <a:solidFill>
                  <a:schemeClr val="tx2"/>
                </a:solidFill>
              </a:rPr>
              <a:t>1. Sustavnost – unaprijed su određeni cilj i plan opažanja</a:t>
            </a:r>
          </a:p>
          <a:p>
            <a:pPr>
              <a:lnSpc>
                <a:spcPct val="80000"/>
              </a:lnSpc>
            </a:pPr>
            <a:r>
              <a:rPr lang="hr-HR" sz="2400" dirty="0">
                <a:solidFill>
                  <a:schemeClr val="tx2"/>
                </a:solidFill>
              </a:rPr>
              <a:t>2. Planirani opseg – definiran opseg opažanja (što potpunije ali u okviru perceptivnih mogućnosti)</a:t>
            </a:r>
          </a:p>
          <a:p>
            <a:pPr>
              <a:lnSpc>
                <a:spcPct val="80000"/>
              </a:lnSpc>
            </a:pPr>
            <a:r>
              <a:rPr lang="hr-HR" sz="2400" dirty="0">
                <a:solidFill>
                  <a:schemeClr val="tx2"/>
                </a:solidFill>
              </a:rPr>
              <a:t>3. Kontroliranost – definirane i nadzirane okolnosti opažanja (vrijeme, mjesto i sl.) </a:t>
            </a:r>
          </a:p>
          <a:p>
            <a:pPr>
              <a:lnSpc>
                <a:spcPct val="80000"/>
              </a:lnSpc>
            </a:pPr>
            <a:r>
              <a:rPr lang="hr-HR" sz="2400" dirty="0">
                <a:solidFill>
                  <a:schemeClr val="tx2"/>
                </a:solidFill>
              </a:rPr>
              <a:t>4. Raspolaganje instrumentima – pripremljena sredstva za bilježenje i/ili snimanje podataka  </a:t>
            </a:r>
          </a:p>
          <a:p>
            <a:pPr>
              <a:lnSpc>
                <a:spcPct val="80000"/>
              </a:lnSpc>
            </a:pPr>
            <a:r>
              <a:rPr lang="hr-HR" sz="2400" dirty="0">
                <a:solidFill>
                  <a:schemeClr val="tx2"/>
                </a:solidFill>
              </a:rPr>
              <a:t>5. Objektivnost –  potreba razlikovanja činjenica od interpretacije </a:t>
            </a:r>
          </a:p>
          <a:p>
            <a:pPr>
              <a:lnSpc>
                <a:spcPct val="80000"/>
              </a:lnSpc>
            </a:pPr>
            <a:r>
              <a:rPr lang="hr-HR" sz="2400" dirty="0">
                <a:solidFill>
                  <a:schemeClr val="tx2"/>
                </a:solidFill>
              </a:rPr>
              <a:t>6. Bilježenje podataka –  vjerno zapisivanje ili snimanje podataka</a:t>
            </a:r>
          </a:p>
          <a:p>
            <a:pPr>
              <a:lnSpc>
                <a:spcPct val="80000"/>
              </a:lnSpc>
            </a:pPr>
            <a:r>
              <a:rPr lang="hr-HR" sz="2400" dirty="0">
                <a:solidFill>
                  <a:schemeClr val="tx2"/>
                </a:solidFill>
              </a:rPr>
              <a:t>7. Uvježbanost opažača – osposobljenost za uočavanje potrebnih pojedinosti, razlikovanje bitnog pod nebitnog, razlikovanje činjenica od interpretacije…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endParaRPr lang="hr-HR" sz="1200" dirty="0">
              <a:solidFill>
                <a:schemeClr val="tx2"/>
              </a:solidFill>
              <a:latin typeface="Calibri (body)"/>
            </a:endParaRPr>
          </a:p>
          <a:p>
            <a:pPr marL="0" indent="0">
              <a:buNone/>
              <a:defRPr/>
            </a:pPr>
            <a:endParaRPr lang="hr-HR" sz="1200" dirty="0">
              <a:solidFill>
                <a:schemeClr val="tx2"/>
              </a:solidFill>
              <a:latin typeface="Calibri (body)"/>
            </a:endParaRPr>
          </a:p>
          <a:p>
            <a:endParaRPr lang="hr-HR" sz="1200" dirty="0">
              <a:latin typeface="Calibri (body)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dirty="0">
                <a:solidFill>
                  <a:schemeClr val="tx2"/>
                </a:solidFill>
              </a:rPr>
              <a:t>Prednosti metode opažanja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953000"/>
          </a:xfrm>
        </p:spPr>
        <p:txBody>
          <a:bodyPr>
            <a:noAutofit/>
          </a:bodyPr>
          <a:lstStyle/>
          <a:p>
            <a:r>
              <a:rPr lang="hr-HR" sz="2400" dirty="0">
                <a:solidFill>
                  <a:schemeClr val="tx2"/>
                </a:solidFill>
              </a:rPr>
              <a:t>1. Može osigurati neposredniji i potpuniji uvid u proučavanu pojavu (zaključci se ne izvode iz izjava ispitanika)</a:t>
            </a:r>
          </a:p>
          <a:p>
            <a:endParaRPr lang="hr-HR" sz="2400" dirty="0">
              <a:solidFill>
                <a:schemeClr val="tx2"/>
              </a:solidFill>
            </a:endParaRPr>
          </a:p>
          <a:p>
            <a:r>
              <a:rPr lang="hr-HR" sz="2400" dirty="0">
                <a:solidFill>
                  <a:schemeClr val="tx2"/>
                </a:solidFill>
              </a:rPr>
              <a:t>2. Omogućava opažanje u prirodnom okruženju </a:t>
            </a:r>
          </a:p>
          <a:p>
            <a:endParaRPr lang="hr-HR" sz="2400" dirty="0">
              <a:solidFill>
                <a:schemeClr val="tx2"/>
              </a:solidFill>
            </a:endParaRPr>
          </a:p>
          <a:p>
            <a:r>
              <a:rPr lang="hr-HR" sz="2400" dirty="0">
                <a:solidFill>
                  <a:schemeClr val="tx2"/>
                </a:solidFill>
              </a:rPr>
              <a:t>3. Omogućava praćenje pojave kroz vrijeme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endParaRPr lang="hr-HR" sz="1200" dirty="0">
              <a:solidFill>
                <a:schemeClr val="tx2"/>
              </a:solidFill>
              <a:latin typeface="Calibri (body)"/>
            </a:endParaRPr>
          </a:p>
          <a:p>
            <a:pPr marL="0" indent="0">
              <a:buNone/>
              <a:defRPr/>
            </a:pPr>
            <a:endParaRPr lang="hr-HR" sz="1200" dirty="0">
              <a:solidFill>
                <a:schemeClr val="tx2"/>
              </a:solidFill>
              <a:latin typeface="Calibri (body)"/>
            </a:endParaRPr>
          </a:p>
          <a:p>
            <a:endParaRPr lang="hr-HR" sz="1200" dirty="0">
              <a:latin typeface="Calibri (body)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dirty="0">
                <a:solidFill>
                  <a:schemeClr val="tx2"/>
                </a:solidFill>
              </a:rPr>
              <a:t>Nedostaci (ograničenja) metode opažanja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95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hr-HR" sz="2400" dirty="0">
                <a:solidFill>
                  <a:schemeClr val="tx2"/>
                </a:solidFill>
              </a:rPr>
              <a:t>1. Složenost postupka</a:t>
            </a:r>
          </a:p>
          <a:p>
            <a:pPr>
              <a:lnSpc>
                <a:spcPct val="80000"/>
              </a:lnSpc>
              <a:buNone/>
            </a:pPr>
            <a:endParaRPr lang="hr-HR" sz="2400" dirty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r>
              <a:rPr lang="hr-HR" sz="2400" dirty="0">
                <a:solidFill>
                  <a:schemeClr val="tx2"/>
                </a:solidFill>
              </a:rPr>
              <a:t>3. Rezultati mogu ovisiti o prosudbi opažača (opasnost od subjektivnosti)</a:t>
            </a:r>
          </a:p>
          <a:p>
            <a:pPr>
              <a:lnSpc>
                <a:spcPct val="80000"/>
              </a:lnSpc>
            </a:pPr>
            <a:endParaRPr lang="hr-HR" sz="2400" dirty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r>
              <a:rPr lang="hr-HR" sz="2400" dirty="0">
                <a:solidFill>
                  <a:schemeClr val="tx2"/>
                </a:solidFill>
              </a:rPr>
              <a:t>4. U nekim vrstama opažanja (uočljivo, sa sudjelovanjem) moguć je utjecaj na promatranu pojavu (opasnost od reaktivnosti)  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endParaRPr lang="hr-HR" sz="1200" dirty="0">
              <a:solidFill>
                <a:schemeClr val="tx2"/>
              </a:solidFill>
              <a:latin typeface="Calibri (body)"/>
            </a:endParaRPr>
          </a:p>
          <a:p>
            <a:pPr marL="0" indent="0">
              <a:buNone/>
              <a:defRPr/>
            </a:pPr>
            <a:endParaRPr lang="hr-HR" sz="1200" dirty="0">
              <a:solidFill>
                <a:schemeClr val="tx2"/>
              </a:solidFill>
              <a:latin typeface="Calibri (body)"/>
            </a:endParaRPr>
          </a:p>
          <a:p>
            <a:endParaRPr lang="hr-HR" sz="1200" dirty="0">
              <a:latin typeface="Calibri (body)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Neeksperimentalna kvantitativna metodlogija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944563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solidFill>
                  <a:schemeClr val="tx2"/>
                </a:solidFill>
                <a:latin typeface="+mn-lt"/>
                <a:cs typeface="Arial" charset="0"/>
              </a:rPr>
              <a:t>Vrste metode opažanja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029200"/>
          </a:xfrm>
        </p:spPr>
        <p:txBody>
          <a:bodyPr>
            <a:no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hr-HR" sz="1600" dirty="0">
              <a:solidFill>
                <a:srgbClr val="FF0000"/>
              </a:solidFill>
              <a:cs typeface="Arial" pitchFamily="34" charset="0"/>
            </a:endParaRPr>
          </a:p>
          <a:p>
            <a:pPr marL="274320" lvl="1" indent="-274320">
              <a:lnSpc>
                <a:spcPct val="150000"/>
              </a:lnSpc>
              <a:spcBef>
                <a:spcPts val="580"/>
              </a:spcBef>
              <a:buFont typeface="Wingdings 2"/>
              <a:buChar char=""/>
              <a:defRPr/>
            </a:pPr>
            <a:r>
              <a:rPr lang="hr-HR" sz="2600" dirty="0">
                <a:solidFill>
                  <a:schemeClr val="tx2"/>
                </a:solidFill>
                <a:cs typeface="Arial" pitchFamily="34" charset="0"/>
              </a:rPr>
              <a:t>Na općenitoj razini možemo razlikovati :</a:t>
            </a:r>
          </a:p>
          <a:p>
            <a:pPr marL="274320" lvl="1" indent="-274320">
              <a:lnSpc>
                <a:spcPct val="150000"/>
              </a:lnSpc>
              <a:spcBef>
                <a:spcPts val="580"/>
              </a:spcBef>
              <a:buNone/>
              <a:defRPr/>
            </a:pPr>
            <a:r>
              <a:rPr lang="hr-HR" sz="2600" dirty="0">
                <a:solidFill>
                  <a:schemeClr val="tx2"/>
                </a:solidFill>
                <a:cs typeface="Arial" pitchFamily="34" charset="0"/>
              </a:rPr>
              <a:t> a) opažanja koja nastoje pružiti iscrpan opis ponašanja u određenoj situaciji (u pravilu kvalitativna)  </a:t>
            </a:r>
          </a:p>
          <a:p>
            <a:pPr marL="274320" lvl="1" indent="-274320">
              <a:lnSpc>
                <a:spcPct val="150000"/>
              </a:lnSpc>
              <a:spcBef>
                <a:spcPts val="580"/>
              </a:spcBef>
              <a:buNone/>
              <a:defRPr/>
            </a:pPr>
            <a:r>
              <a:rPr lang="hr-HR" sz="2600" dirty="0">
                <a:solidFill>
                  <a:schemeClr val="tx2"/>
                </a:solidFill>
                <a:cs typeface="Arial" pitchFamily="34" charset="0"/>
              </a:rPr>
              <a:t>b) ona koja se usredotočuju na neki izdvojeni aspekt ponašanja ili situacije (u pravilu kvantitativna) </a:t>
            </a:r>
          </a:p>
          <a:p>
            <a:pPr marL="274320" lvl="1" indent="-274320">
              <a:lnSpc>
                <a:spcPct val="150000"/>
              </a:lnSpc>
              <a:spcBef>
                <a:spcPts val="580"/>
              </a:spcBef>
              <a:buNone/>
              <a:defRPr/>
            </a:pPr>
            <a:endParaRPr lang="hr-HR" sz="2200" u="sng" dirty="0">
              <a:solidFill>
                <a:schemeClr val="tx2"/>
              </a:solidFill>
              <a:cs typeface="Arial" pitchFamily="34" charset="0"/>
            </a:endParaRPr>
          </a:p>
          <a:p>
            <a:pPr marL="342900" indent="-34290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hr-HR" sz="1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944563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4000" b="1" dirty="0">
                <a:solidFill>
                  <a:schemeClr val="tx2"/>
                </a:solidFill>
                <a:cs typeface="Arial" pitchFamily="34" charset="0"/>
              </a:rPr>
              <a:t>Provedba opažanja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029200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endParaRPr lang="hr-HR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r-HR" sz="1600" dirty="0">
                <a:solidFill>
                  <a:schemeClr val="tx2"/>
                </a:solidFill>
                <a:cs typeface="Arial" charset="0"/>
              </a:rPr>
              <a:t>1. Precizirati sadržaj opažanja  (definiranje ponašanja) </a:t>
            </a:r>
          </a:p>
          <a:p>
            <a:pPr>
              <a:lnSpc>
                <a:spcPct val="150000"/>
              </a:lnSpc>
            </a:pPr>
            <a:r>
              <a:rPr lang="hr-HR" sz="1600" dirty="0">
                <a:solidFill>
                  <a:schemeClr val="tx2"/>
                </a:solidFill>
                <a:cs typeface="Arial" charset="0"/>
              </a:rPr>
              <a:t>2. Precizirati opseg opažanja (definiranje ponašanja) </a:t>
            </a:r>
          </a:p>
          <a:p>
            <a:pPr>
              <a:lnSpc>
                <a:spcPct val="150000"/>
              </a:lnSpc>
            </a:pPr>
            <a:r>
              <a:rPr lang="hr-HR" sz="1600" dirty="0">
                <a:solidFill>
                  <a:schemeClr val="tx2"/>
                </a:solidFill>
                <a:cs typeface="Arial" charset="0"/>
              </a:rPr>
              <a:t>3. Izabrati optimalan način opažanja (izbor načina opažanja)</a:t>
            </a:r>
          </a:p>
          <a:p>
            <a:pPr>
              <a:lnSpc>
                <a:spcPct val="150000"/>
              </a:lnSpc>
            </a:pPr>
            <a:r>
              <a:rPr lang="hr-HR" sz="1600" dirty="0">
                <a:solidFill>
                  <a:schemeClr val="tx2"/>
                </a:solidFill>
                <a:cs typeface="Arial" charset="0"/>
              </a:rPr>
              <a:t>4. Izabrati reprezentativno mjesto opažanja  (uzorkovanje ponašanja)</a:t>
            </a:r>
          </a:p>
          <a:p>
            <a:pPr>
              <a:lnSpc>
                <a:spcPct val="150000"/>
              </a:lnSpc>
            </a:pPr>
            <a:r>
              <a:rPr lang="hr-HR" sz="1600" dirty="0">
                <a:solidFill>
                  <a:schemeClr val="tx2"/>
                </a:solidFill>
                <a:cs typeface="Arial" charset="0"/>
              </a:rPr>
              <a:t>5. Izabrati reprezentativno vrijeme opažanja (uzorkovanje ponašanja)</a:t>
            </a:r>
          </a:p>
          <a:p>
            <a:pPr>
              <a:lnSpc>
                <a:spcPct val="150000"/>
              </a:lnSpc>
            </a:pPr>
            <a:r>
              <a:rPr lang="hr-HR" sz="1600" dirty="0">
                <a:solidFill>
                  <a:schemeClr val="tx2"/>
                </a:solidFill>
                <a:cs typeface="Arial" charset="0"/>
              </a:rPr>
              <a:t>6. Pripremiti instrumente za registriranje sadržaja opažanja (izrada instrumenta)</a:t>
            </a:r>
          </a:p>
          <a:p>
            <a:pPr>
              <a:lnSpc>
                <a:spcPct val="150000"/>
              </a:lnSpc>
            </a:pPr>
            <a:r>
              <a:rPr lang="hr-HR" sz="1600" dirty="0">
                <a:solidFill>
                  <a:schemeClr val="tx2"/>
                </a:solidFill>
                <a:cs typeface="Arial" charset="0"/>
              </a:rPr>
              <a:t>7. Uvježbati opažače</a:t>
            </a:r>
          </a:p>
          <a:p>
            <a:pPr>
              <a:lnSpc>
                <a:spcPct val="150000"/>
              </a:lnSpc>
            </a:pPr>
            <a:r>
              <a:rPr lang="hr-HR" sz="1600" dirty="0">
                <a:solidFill>
                  <a:schemeClr val="tx2"/>
                </a:solidFill>
                <a:cs typeface="Arial" charset="0"/>
              </a:rPr>
              <a:t>8. Prikupljanje, obrada i analiza podataka, pisanje izvještaja</a:t>
            </a:r>
          </a:p>
          <a:p>
            <a:pPr>
              <a:lnSpc>
                <a:spcPct val="150000"/>
              </a:lnSpc>
              <a:buNone/>
            </a:pPr>
            <a:endParaRPr lang="hr-HR" sz="1600" i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944563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3200" b="1" dirty="0">
                <a:solidFill>
                  <a:schemeClr val="tx2"/>
                </a:solidFill>
                <a:latin typeface="+mn-lt"/>
                <a:cs typeface="Arial" pitchFamily="34" charset="0"/>
              </a:rPr>
              <a:t>Definiranje ponašanja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 2" pitchFamily="18" charset="2"/>
              <a:buNone/>
            </a:pPr>
            <a:r>
              <a:rPr lang="hr-HR" sz="1600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endParaRPr lang="hr-HR" sz="2000" dirty="0">
              <a:solidFill>
                <a:schemeClr val="tx2"/>
              </a:solidFill>
              <a:latin typeface="+mj-lt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latin typeface="+mj-lt"/>
                <a:cs typeface="Arial" charset="0"/>
              </a:rPr>
              <a:t>1</a:t>
            </a:r>
            <a:r>
              <a:rPr lang="hr-HR" sz="2000" b="1" u="sng" dirty="0">
                <a:solidFill>
                  <a:schemeClr val="tx2"/>
                </a:solidFill>
                <a:latin typeface="+mj-lt"/>
                <a:cs typeface="Arial" charset="0"/>
              </a:rPr>
              <a:t>. Definiranje ponašanja</a:t>
            </a:r>
            <a:r>
              <a:rPr lang="hr-HR" sz="2000" dirty="0">
                <a:solidFill>
                  <a:schemeClr val="tx2"/>
                </a:solidFill>
                <a:latin typeface="+mj-lt"/>
                <a:cs typeface="Arial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latin typeface="+mj-lt"/>
                <a:cs typeface="Arial" charset="0"/>
              </a:rPr>
              <a:t>a) Molekularni pristup – izdvojene kratkotrajne geste (pogledi, dodiri rukom i sl.)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latin typeface="+mj-lt"/>
                <a:cs typeface="Arial" charset="0"/>
              </a:rPr>
              <a:t>b) Molarni pristup – bavi se analizom cjelovitijih ponašajnih jedinica koje imaju smisla same za sebe (mogu trajati i po nekoliko minuta – npr. paljene baklje na stadionu, svađa na sastanku, ponašanje za vrijeme školskog odmora i sl.)</a:t>
            </a:r>
          </a:p>
          <a:p>
            <a:pPr>
              <a:lnSpc>
                <a:spcPct val="150000"/>
              </a:lnSpc>
            </a:pPr>
            <a:endParaRPr lang="hr-HR" sz="2000" dirty="0">
              <a:solidFill>
                <a:schemeClr val="tx2"/>
              </a:solidFill>
              <a:latin typeface="+mj-lt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cs typeface="Arial" charset="0"/>
              </a:rPr>
              <a:t>Općenito  govoreći molekuralni pristup primjereniji je istraživanjima koje imaju snažno teorijsko polazište i već razrađene pretpostavke. </a:t>
            </a:r>
          </a:p>
          <a:p>
            <a:pPr>
              <a:lnSpc>
                <a:spcPct val="150000"/>
              </a:lnSpc>
            </a:pPr>
            <a:endParaRPr lang="hr-HR" sz="2000" dirty="0">
              <a:solidFill>
                <a:schemeClr val="tx2"/>
              </a:solidFill>
              <a:latin typeface="+mj-lt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9445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hr-HR" sz="3200" b="1" dirty="0">
                <a:solidFill>
                  <a:schemeClr val="tx2"/>
                </a:solidFill>
                <a:cs typeface="Arial" pitchFamily="34" charset="0"/>
              </a:rPr>
              <a:t>Definiranje ponašanja</a:t>
            </a:r>
            <a:endParaRPr lang="hr-HR" sz="3200" b="1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029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hr-HR" sz="2000" dirty="0">
              <a:solidFill>
                <a:schemeClr val="tx2"/>
              </a:solidFill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cs typeface="Arial" charset="0"/>
              </a:rPr>
              <a:t>Mjere opažanja treba detaljno operacionalizirati (definirati) – pokazatelji moraju biti jednoznačni i lišeni subjektivne procjene (npr. ako želimo definirati jesu li učenici agresivni za vrijeme odmora trebamo definirati što je to agresivno itd.)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2"/>
                </a:solidFill>
                <a:cs typeface="Arial" charset="0"/>
              </a:rPr>
              <a:t>Pojedine konstrukte je potrebno operacionalizirati kroz više pokazatelja – npr. agresivno ponašanje – guranje, vikanje na nekoga, udaranje itd.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1029</Words>
  <Application>Microsoft Office PowerPoint</Application>
  <PresentationFormat>Prikaz na zaslonu (4:3)</PresentationFormat>
  <Paragraphs>107</Paragraphs>
  <Slides>19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(body)</vt:lpstr>
      <vt:lpstr>Wingdings 2</vt:lpstr>
      <vt:lpstr>Office Theme</vt:lpstr>
      <vt:lpstr>METODA OPAŽANJA</vt:lpstr>
      <vt:lpstr>Metoda opažanja</vt:lpstr>
      <vt:lpstr>Razlike između znanstvenog i svakodnevnog opažanja</vt:lpstr>
      <vt:lpstr>Prednosti metode opažanja</vt:lpstr>
      <vt:lpstr>Nedostaci (ograničenja) metode opažanja</vt:lpstr>
      <vt:lpstr>Vrste metode opažanja</vt:lpstr>
      <vt:lpstr>Provedba opažanja</vt:lpstr>
      <vt:lpstr>Definiranje ponašanja</vt:lpstr>
      <vt:lpstr>Definiranje ponašanja</vt:lpstr>
      <vt:lpstr>Izbor načina opažanja</vt:lpstr>
      <vt:lpstr>Izbor načina opažanja</vt:lpstr>
      <vt:lpstr>Uzorkovanje ponašanja</vt:lpstr>
      <vt:lpstr>Uzorkovanje ponašanja</vt:lpstr>
      <vt:lpstr>Uzorkovanje ponašanja</vt:lpstr>
      <vt:lpstr>Izrada instrumenta</vt:lpstr>
      <vt:lpstr>Izrada instrumenta</vt:lpstr>
      <vt:lpstr>Uvježbavanje opažača</vt:lpstr>
      <vt:lpstr>Prikupljanje podataka, analiza i  pisanje izvještaja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METODOLOGIJSKA RADIONICA</dc:title>
  <dc:creator>Opoje</dc:creator>
  <cp:lastModifiedBy>Ivan Balabanić</cp:lastModifiedBy>
  <cp:revision>74</cp:revision>
  <dcterms:created xsi:type="dcterms:W3CDTF">2006-08-16T00:00:00Z</dcterms:created>
  <dcterms:modified xsi:type="dcterms:W3CDTF">2021-05-26T09:58:02Z</dcterms:modified>
</cp:coreProperties>
</file>