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80" r:id="rId25"/>
    <p:sldId id="281" r:id="rId26"/>
    <p:sldId id="282" r:id="rId27"/>
    <p:sldId id="284" r:id="rId28"/>
    <p:sldId id="287" r:id="rId29"/>
    <p:sldId id="288" r:id="rId3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47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7892C-8BE7-488E-845D-7FF8B6CC3873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95E2E-5561-4016-827A-150465CC8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79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95E2E-5561-4016-827A-150465CC86C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07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485E-9305-415C-A5DE-F861C1FB09E7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504E-D584-4BFE-82DD-992A784DA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761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485E-9305-415C-A5DE-F861C1FB09E7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504E-D584-4BFE-82DD-992A784DA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99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485E-9305-415C-A5DE-F861C1FB09E7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504E-D584-4BFE-82DD-992A784DA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235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485E-9305-415C-A5DE-F861C1FB09E7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504E-D584-4BFE-82DD-992A784DA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85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485E-9305-415C-A5DE-F861C1FB09E7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504E-D584-4BFE-82DD-992A784DA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38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485E-9305-415C-A5DE-F861C1FB09E7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504E-D584-4BFE-82DD-992A784DA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35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485E-9305-415C-A5DE-F861C1FB09E7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504E-D584-4BFE-82DD-992A784DA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99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485E-9305-415C-A5DE-F861C1FB09E7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504E-D584-4BFE-82DD-992A784DA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18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485E-9305-415C-A5DE-F861C1FB09E7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504E-D584-4BFE-82DD-992A784DA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87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485E-9305-415C-A5DE-F861C1FB09E7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504E-D584-4BFE-82DD-992A784DA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2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485E-9305-415C-A5DE-F861C1FB09E7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504E-D584-4BFE-82DD-992A784DA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56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485E-9305-415C-A5DE-F861C1FB09E7}" type="datetimeFigureOut">
              <a:rPr lang="hr-HR" smtClean="0"/>
              <a:t>16.3.2026.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504E-D584-4BFE-82DD-992A784DA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847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9.png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7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16.wdp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20.wdp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475656" y="4365104"/>
            <a:ext cx="6192688" cy="2304256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Osnivači</a:t>
            </a:r>
            <a:r>
              <a:rPr lang="en-US" sz="4000" dirty="0"/>
              <a:t> </a:t>
            </a:r>
            <a:r>
              <a:rPr lang="en-US" sz="4000" dirty="0" err="1"/>
              <a:t>sociologije</a:t>
            </a:r>
            <a:endParaRPr lang="en-US" sz="2000" dirty="0"/>
          </a:p>
          <a:p>
            <a:pPr algn="ctr"/>
            <a:r>
              <a:rPr lang="en-US" sz="2000" dirty="0" err="1"/>
              <a:t>Fakultet</a:t>
            </a:r>
            <a:r>
              <a:rPr lang="en-US" sz="2000" dirty="0"/>
              <a:t> </a:t>
            </a:r>
            <a:r>
              <a:rPr lang="en-US" sz="2000" dirty="0" err="1"/>
              <a:t>hrvatskih</a:t>
            </a:r>
            <a:r>
              <a:rPr lang="en-US" sz="2000" dirty="0"/>
              <a:t> </a:t>
            </a:r>
            <a:r>
              <a:rPr lang="en-US" sz="2000" dirty="0" err="1"/>
              <a:t>studija</a:t>
            </a:r>
            <a:endParaRPr lang="en-US" sz="2000" dirty="0"/>
          </a:p>
          <a:p>
            <a:pPr algn="ctr"/>
            <a:r>
              <a:rPr lang="en-US" sz="2000" dirty="0" err="1"/>
              <a:t>Sustavna</a:t>
            </a:r>
            <a:r>
              <a:rPr lang="en-US" sz="2000" dirty="0"/>
              <a:t> sociologija 1</a:t>
            </a:r>
          </a:p>
          <a:p>
            <a:pPr algn="ctr"/>
            <a:r>
              <a:rPr lang="en-US" sz="2000" dirty="0"/>
              <a:t>prof. dr. sc. Renato Matić</a:t>
            </a:r>
          </a:p>
          <a:p>
            <a:pPr algn="ctr"/>
            <a:r>
              <a:rPr lang="en-US" sz="2000" dirty="0" err="1"/>
              <a:t>Prezentacija</a:t>
            </a:r>
            <a:r>
              <a:rPr lang="en-US" sz="2000" dirty="0"/>
              <a:t>: dr. sc. Ivan Perkov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6246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908050"/>
            <a:ext cx="8591550" cy="594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Montesquieu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Rousseau, </a:t>
            </a: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Helvetius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ne razlikuju ta dva pojma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Država: ustanova koja služi klasi parazita u osiguravanju statusa quo, aparat nasilja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Napada suce, pravnike, tajnu policiju, profesionalne političke ličnosti ... – službe kojima je vrha održavanje reda, a mogu biti glavne samo dok zajednica nema cilja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Upravljanje povjeriti najsposobnijima i najmoralnijima (bez plaće)</a:t>
            </a:r>
            <a:endParaRPr lang="en-GB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07450" cy="908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DRUŠTVA I DRŽAVE</a:t>
            </a:r>
            <a:endParaRPr lang="en-GB" alt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2125" l="0" r="100000">
                        <a14:foregroundMark x1="47164" y1="14375" x2="47164" y2="1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56" y="4134872"/>
            <a:ext cx="2678268" cy="63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likovni rezultat za person no mone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100000" l="0" r="100000">
                        <a14:foregroundMark x1="42222" y1="13750" x2="42222" y2="13750"/>
                        <a14:foregroundMark x1="60000" y1="15500" x2="60000" y2="15500"/>
                        <a14:foregroundMark x1="41587" y1="15625" x2="41587" y2="15625"/>
                        <a14:foregroundMark x1="48571" y1="3750" x2="48571" y2="3750"/>
                        <a14:foregroundMark x1="61587" y1="3500" x2="73016" y2="5500"/>
                        <a14:foregroundMark x1="40000" y1="15250" x2="40000" y2="15250"/>
                        <a14:foregroundMark x1="66984" y1="14625" x2="66984" y2="14625"/>
                        <a14:foregroundMark x1="62857" y1="14750" x2="62857" y2="14750"/>
                        <a14:foregroundMark x1="74603" y1="59500" x2="74603" y2="59500"/>
                        <a14:foregroundMark x1="15556" y1="58625" x2="15556" y2="58625"/>
                        <a14:foregroundMark x1="16825" y1="59875" x2="23175" y2="60625"/>
                        <a14:foregroundMark x1="19365" y1="96250" x2="19365" y2="96250"/>
                        <a14:foregroundMark x1="77460" y1="96250" x2="77460" y2="9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47" y="590129"/>
            <a:ext cx="249507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a 8"/>
          <p:cNvGrpSpPr/>
          <p:nvPr/>
        </p:nvGrpSpPr>
        <p:grpSpPr>
          <a:xfrm>
            <a:off x="611560" y="4653136"/>
            <a:ext cx="1944216" cy="1080120"/>
            <a:chOff x="611560" y="4653136"/>
            <a:chExt cx="1944216" cy="1080120"/>
          </a:xfrm>
        </p:grpSpPr>
        <p:sp>
          <p:nvSpPr>
            <p:cNvPr id="6" name="Pravokutni oblačić 5"/>
            <p:cNvSpPr/>
            <p:nvPr/>
          </p:nvSpPr>
          <p:spPr>
            <a:xfrm>
              <a:off x="611560" y="4653136"/>
              <a:ext cx="1944216" cy="1080120"/>
            </a:xfrm>
            <a:prstGeom prst="wedgeRectCallout">
              <a:avLst>
                <a:gd name="adj1" fmla="val -43826"/>
                <a:gd name="adj2" fmla="val -814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TekstniOkvir 6"/>
            <p:cNvSpPr txBox="1"/>
            <p:nvPr/>
          </p:nvSpPr>
          <p:spPr>
            <a:xfrm>
              <a:off x="827584" y="493187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Najsposobniji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5049971" y="4603772"/>
            <a:ext cx="2042309" cy="1080120"/>
            <a:chOff x="5049971" y="4603772"/>
            <a:chExt cx="2042309" cy="1080120"/>
          </a:xfrm>
        </p:grpSpPr>
        <p:sp>
          <p:nvSpPr>
            <p:cNvPr id="11" name="Pravokutni oblačić 10"/>
            <p:cNvSpPr/>
            <p:nvPr/>
          </p:nvSpPr>
          <p:spPr>
            <a:xfrm>
              <a:off x="5049971" y="4603772"/>
              <a:ext cx="1944216" cy="1080120"/>
            </a:xfrm>
            <a:prstGeom prst="wedgeRectCallout">
              <a:avLst>
                <a:gd name="adj1" fmla="val 64347"/>
                <a:gd name="adj2" fmla="val -785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5049971" y="4931876"/>
              <a:ext cx="2042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Najmoralniji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68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0825" y="981075"/>
            <a:ext cx="3816350" cy="511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STANJE DRŽAVNOSTI</a:t>
            </a:r>
          </a:p>
          <a:p>
            <a:pPr marL="457200" lvl="1" indent="0"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ogleda se u vladanju nad ljudima</a:t>
            </a:r>
          </a:p>
          <a:p>
            <a:pPr marL="457200" lvl="1" indent="0"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Zakoni osiguravaju položaje</a:t>
            </a:r>
          </a:p>
          <a:p>
            <a:pPr marL="457200" lvl="1" indent="0"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Vladalački sistem</a:t>
            </a:r>
          </a:p>
          <a:p>
            <a:pPr marL="457200" lvl="1" indent="0"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Organiziranost </a:t>
            </a:r>
            <a:endParaRPr lang="en-GB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43438" y="908050"/>
            <a:ext cx="4271962" cy="56165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STANJE DRUŠTVENOSTI</a:t>
            </a:r>
          </a:p>
          <a:p>
            <a:pPr marL="457200" lvl="1" indent="0"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Ogleda se u upravljanju ljudi nad stvarima</a:t>
            </a:r>
          </a:p>
          <a:p>
            <a:pPr marL="457200" lvl="1" indent="0"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Moguće zamisliti samo u </a:t>
            </a:r>
            <a:r>
              <a:rPr lang="hr-HR" alt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ind.dr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 1 klasa – radnici</a:t>
            </a:r>
          </a:p>
          <a:p>
            <a:pPr marL="457200" lvl="1" indent="0"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Pravni sistem</a:t>
            </a:r>
          </a:p>
          <a:p>
            <a:pPr marL="457200" lvl="1" indent="0"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Spontanost i kooperacija</a:t>
            </a:r>
            <a:endParaRPr lang="en-GB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14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7092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" y="0"/>
            <a:ext cx="1087092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0825" y="287821"/>
            <a:ext cx="8664575" cy="6381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DRUŠTVO: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jedinstvo ljudi u kojem se oni posvećuju zajedničkim ciljevima;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nije zbroj djelovanja individua,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već rezultat djelovanja uzajamno povezanih individua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hr-HR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 dijelovi na različit način doprinose kretanju cjeline</a:t>
            </a:r>
          </a:p>
          <a:p>
            <a:pPr>
              <a:lnSpc>
                <a:spcPct val="80000"/>
              </a:lnSpc>
              <a:defRPr/>
            </a:pPr>
            <a:endParaRPr lang="en-GB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38752" y="1981200"/>
            <a:ext cx="557664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Nije stvorio sociološki sistem, ali začetak svih bitnih elemenata za formiranje nove društvene znanosti: predmet i metoda</a:t>
            </a:r>
            <a:endParaRPr lang="en-GB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7" b="100000" l="9146" r="100000">
                        <a14:foregroundMark x1="41463" y1="86245" x2="41463" y2="86245"/>
                        <a14:foregroundMark x1="50915" y1="91921" x2="50915" y2="91921"/>
                        <a14:foregroundMark x1="46646" y1="92795" x2="46646" y2="92795"/>
                        <a14:foregroundMark x1="77439" y1="92576" x2="77439" y2="92576"/>
                        <a14:foregroundMark x1="55793" y1="54367" x2="55793" y2="54367"/>
                        <a14:foregroundMark x1="67378" y1="52183" x2="67378" y2="52183"/>
                        <a14:foregroundMark x1="70122" y1="53712" x2="70122" y2="53712"/>
                        <a14:foregroundMark x1="70427" y1="55459" x2="70427" y2="55459"/>
                        <a14:foregroundMark x1="78659" y1="97598" x2="78659" y2="97598"/>
                        <a14:foregroundMark x1="85366" y1="94105" x2="85366" y2="94105"/>
                        <a14:backgroundMark x1="75915" y1="55022" x2="75915" y2="55022"/>
                        <a14:backgroundMark x1="87805" y1="65502" x2="87805" y2="65502"/>
                        <a14:backgroundMark x1="21646" y1="51092" x2="21646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229143"/>
            <a:ext cx="4311368" cy="602014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 rot="21115248">
            <a:off x="3355151" y="1554588"/>
            <a:ext cx="4104456" cy="523220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08118" y="1816198"/>
            <a:ext cx="6084168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Razlika država </a:t>
            </a:r>
            <a:r>
              <a:rPr lang="hr-HR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Društvo</a:t>
            </a: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Fenomen društvenog sistema i njegova povijesna promjena</a:t>
            </a: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Nazire pojam strukture i društvene dinamike</a:t>
            </a: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Društvo kao totalna socijalna kategorija</a:t>
            </a: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Uočio polarizaciju klasa</a:t>
            </a: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Upravljanje umjesto vladanja (država kao aparat nasilja)</a:t>
            </a:r>
            <a:endParaRPr lang="en-GB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38" l="0" r="100000">
                        <a14:foregroundMark x1="38980" y1="36107" x2="38980" y2="36107"/>
                        <a14:foregroundMark x1="47755" y1="23131" x2="47755" y2="2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792"/>
            <a:ext cx="4739661" cy="685800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-1404664" y="126876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Auguste Comte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830465" y="2081337"/>
            <a:ext cx="1877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1798. – 1857.</a:t>
            </a:r>
            <a:endParaRPr lang="en-GB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16632"/>
            <a:ext cx="7664450" cy="415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zaslužan za ime</a:t>
            </a: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osnivač pozitivizma </a:t>
            </a:r>
          </a:p>
          <a:p>
            <a:pPr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55776" y="1988840"/>
            <a:ext cx="693524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UNIVERZALIZAM, JEDINSTVO POVIJESTI I ČOVJEČANSTVA, RED (</a:t>
            </a:r>
            <a:r>
              <a:rPr lang="en-GB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r-HR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Bonald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Maistre, de </a:t>
            </a:r>
            <a:r>
              <a:rPr lang="hr-HR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Bossuet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DETERMINIZAM (</a:t>
            </a:r>
            <a:r>
              <a:rPr lang="hr-HR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Montesquieu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 (</a:t>
            </a:r>
            <a:r>
              <a:rPr lang="hr-HR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Condorcet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597" y="1268760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Glavne naslijeđene ideje:</a:t>
            </a:r>
            <a:endParaRPr lang="en-GB" altLang="sr-Latn-R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 flipH="1">
            <a:off x="-1235017" y="1919684"/>
            <a:ext cx="1224352" cy="2958067"/>
            <a:chOff x="1691457" y="1860143"/>
            <a:chExt cx="936327" cy="2473544"/>
          </a:xfrm>
        </p:grpSpPr>
        <p:pic>
          <p:nvPicPr>
            <p:cNvPr id="11" name="Picture 32" descr="https://upload.wikimedia.org/wikipedia/commons/thumb/d/d4/Men%27s_and_women%27s_fashion%2C_Sydney_Cup%2C_Randwick%2C_1937%2C_March_1937_Sam_Hood.jpg/800px-Men%27s_and_women%27s_fashion%2C_Sydney_Cup%2C_Randwick%2C_1937%2C_March_1937_Sam_Hood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4275" b="100000" l="0" r="36625">
                          <a14:foregroundMark x1="29375" y1="59228" x2="28250" y2="51789"/>
                          <a14:foregroundMark x1="24125" y1="43032" x2="24125" y2="43032"/>
                          <a14:foregroundMark x1="23250" y1="41620" x2="26875" y2="43691"/>
                          <a14:foregroundMark x1="28750" y1="49529" x2="27875" y2="45480"/>
                          <a14:foregroundMark x1="8750" y1="72034" x2="8750" y2="72034"/>
                          <a14:foregroundMark x1="8625" y1="72881" x2="8625" y2="72881"/>
                          <a14:foregroundMark x1="20250" y1="98117" x2="30000" y2="97081"/>
                          <a14:foregroundMark x1="27625" y1="98493" x2="30375" y2="98305"/>
                          <a14:foregroundMark x1="14125" y1="97740" x2="14125" y2="88606"/>
                          <a14:backgroundMark x1="5750" y1="38795" x2="5750" y2="38795"/>
                          <a14:backgroundMark x1="3125" y1="40019" x2="10625" y2="37571"/>
                          <a14:backgroundMark x1="28500" y1="37853" x2="30500" y2="45669"/>
                          <a14:backgroundMark x1="30125" y1="66949" x2="30250" y2="75800"/>
                          <a14:backgroundMark x1="1875" y1="60169" x2="6625" y2="72505"/>
                          <a14:backgroundMark x1="23750" y1="40490" x2="31500" y2="39642"/>
                          <a14:backgroundMark x1="23875" y1="41525" x2="28625" y2="43974"/>
                          <a14:backgroundMark x1="28750" y1="43879" x2="31000" y2="50094"/>
                          <a14:backgroundMark x1="29875" y1="49435" x2="31625" y2="52166"/>
                          <a14:backgroundMark x1="30500" y1="51036" x2="30500" y2="51036"/>
                          <a14:backgroundMark x1="29625" y1="50659" x2="30625" y2="52542"/>
                          <a14:backgroundMark x1="5750" y1="94068" x2="5750" y2="94068"/>
                          <a14:backgroundMark x1="21750" y1="99529" x2="21750" y2="9952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38" r="64136"/>
            <a:stretch/>
          </p:blipFill>
          <p:spPr bwMode="auto">
            <a:xfrm flipH="1">
              <a:off x="1780832" y="2753579"/>
              <a:ext cx="795128" cy="158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s://fthmb.tqn.com/HqFg_pAGu7i13D7vGDN3Ikt6Pms=/768x0/filters:no_upscale()/Comte-photo-Hulton-Archive-Getty-Images-58b88d8d5f9b58af5c2dae2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8" b="41278" l="9896" r="89974">
                          <a14:foregroundMark x1="49479" y1="34381" x2="49479" y2="34381"/>
                          <a14:foregroundMark x1="51172" y1="33570" x2="54036" y2="31136"/>
                          <a14:foregroundMark x1="42188" y1="33063" x2="45182" y2="33469"/>
                          <a14:foregroundMark x1="42188" y1="33063" x2="44792" y2="34381"/>
                          <a14:foregroundMark x1="42057" y1="33367" x2="45313" y2="34686"/>
                          <a14:foregroundMark x1="44792" y1="34483" x2="49219" y2="34280"/>
                          <a14:foregroundMark x1="51563" y1="33874" x2="54557" y2="30223"/>
                          <a14:foregroundMark x1="52734" y1="32353" x2="48568" y2="34686"/>
                          <a14:backgroundMark x1="29948" y1="36511" x2="29948" y2="36511"/>
                          <a14:backgroundMark x1="39193" y1="31947" x2="42448" y2="33976"/>
                          <a14:backgroundMark x1="44010" y1="34483" x2="46484" y2="35091"/>
                          <a14:backgroundMark x1="49870" y1="34888" x2="53906" y2="32657"/>
                          <a14:backgroundMark x1="54818" y1="31440" x2="56120" y2="29006"/>
                          <a14:backgroundMark x1="47786" y1="35091" x2="50911" y2="34584"/>
                          <a14:backgroundMark x1="50521" y1="34381" x2="55469" y2="3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60" t="5801" r="37481" b="61627"/>
            <a:stretch/>
          </p:blipFill>
          <p:spPr bwMode="auto">
            <a:xfrm rot="201515" flipH="1">
              <a:off x="1691457" y="1860143"/>
              <a:ext cx="936327" cy="125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643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972616" y="459056"/>
            <a:ext cx="8664575" cy="647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 prema društvu</a:t>
            </a:r>
            <a:endParaRPr lang="en-GB" alt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336584" y="-26288"/>
            <a:ext cx="8520112" cy="590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90000"/>
              </a:lnSpc>
              <a:defRPr/>
            </a:pPr>
            <a:endParaRPr lang="en-GB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 flipH="1">
            <a:off x="107504" y="4221088"/>
            <a:ext cx="1651576" cy="2394902"/>
            <a:chOff x="5052754" y="2085234"/>
            <a:chExt cx="1751494" cy="2615148"/>
          </a:xfrm>
        </p:grpSpPr>
        <p:pic>
          <p:nvPicPr>
            <p:cNvPr id="10" name="Picture 20" descr="Povezana slik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894" b="96927" l="9016" r="96311">
                          <a14:foregroundMark x1="59016" y1="28132" x2="59016" y2="28132"/>
                          <a14:foregroundMark x1="47131" y1="24350" x2="47131" y2="24350"/>
                          <a14:foregroundMark x1="49180" y1="19149" x2="49180" y2="19149"/>
                          <a14:foregroundMark x1="81148" y1="48227" x2="81148" y2="48227"/>
                          <a14:foregroundMark x1="85246" y1="49645" x2="85246" y2="49645"/>
                          <a14:backgroundMark x1="62295" y1="85579" x2="62295" y2="85579"/>
                          <a14:backgroundMark x1="59836" y1="88180" x2="59836" y2="88180"/>
                          <a14:backgroundMark x1="72541" y1="75177" x2="72541" y2="75177"/>
                          <a14:backgroundMark x1="75410" y1="70686" x2="75410" y2="70686"/>
                          <a14:backgroundMark x1="76639" y1="67849" x2="76639" y2="67849"/>
                          <a14:backgroundMark x1="76639" y1="66667" x2="76639" y2="66667"/>
                          <a14:backgroundMark x1="19262" y1="72104" x2="19262" y2="72104"/>
                          <a14:backgroundMark x1="29098" y1="70449" x2="29098" y2="70449"/>
                          <a14:backgroundMark x1="26639" y1="88180" x2="26639" y2="88180"/>
                          <a14:backgroundMark x1="68033" y1="70922" x2="68033" y2="70922"/>
                          <a14:backgroundMark x1="44672" y1="17967" x2="44672" y2="11111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233" y="2793477"/>
              <a:ext cx="1368152" cy="1906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Slika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987" b="68341" l="9451" r="89634">
                          <a14:foregroundMark x1="57012" y1="51310" x2="57012" y2="51310"/>
                          <a14:backgroundMark x1="27439" y1="51310" x2="27439" y2="51310"/>
                          <a14:backgroundMark x1="37805" y1="60480" x2="37805" y2="60480"/>
                          <a14:backgroundMark x1="77134" y1="60917" x2="77134" y2="60917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0" b="35181"/>
            <a:stretch/>
          </p:blipFill>
          <p:spPr>
            <a:xfrm flipH="1">
              <a:off x="5052754" y="2085234"/>
              <a:ext cx="1751494" cy="1415774"/>
            </a:xfrm>
            <a:prstGeom prst="rect">
              <a:avLst/>
            </a:prstGeom>
          </p:spPr>
        </p:pic>
      </p:grpSp>
      <p:grpSp>
        <p:nvGrpSpPr>
          <p:cNvPr id="12" name="Grupa 11"/>
          <p:cNvGrpSpPr/>
          <p:nvPr/>
        </p:nvGrpSpPr>
        <p:grpSpPr>
          <a:xfrm flipH="1">
            <a:off x="6881458" y="4023702"/>
            <a:ext cx="1156586" cy="2519957"/>
            <a:chOff x="1691457" y="1860143"/>
            <a:chExt cx="936327" cy="2473544"/>
          </a:xfrm>
        </p:grpSpPr>
        <p:pic>
          <p:nvPicPr>
            <p:cNvPr id="13" name="Picture 32" descr="https://upload.wikimedia.org/wikipedia/commons/thumb/d/d4/Men%27s_and_women%27s_fashion%2C_Sydney_Cup%2C_Randwick%2C_1937%2C_March_1937_Sam_Hood.jpg/800px-Men%27s_and_women%27s_fashion%2C_Sydney_Cup%2C_Randwick%2C_1937%2C_March_1937_Sam_Hoo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275" b="100000" l="0" r="36625">
                          <a14:foregroundMark x1="29375" y1="59228" x2="28250" y2="51789"/>
                          <a14:foregroundMark x1="24125" y1="43032" x2="24125" y2="43032"/>
                          <a14:foregroundMark x1="23250" y1="41620" x2="26875" y2="43691"/>
                          <a14:foregroundMark x1="28750" y1="49529" x2="27875" y2="45480"/>
                          <a14:foregroundMark x1="8750" y1="72034" x2="8750" y2="72034"/>
                          <a14:foregroundMark x1="8625" y1="72881" x2="8625" y2="72881"/>
                          <a14:foregroundMark x1="20250" y1="98117" x2="30000" y2="97081"/>
                          <a14:foregroundMark x1="27625" y1="98493" x2="30375" y2="98305"/>
                          <a14:foregroundMark x1="14125" y1="97740" x2="14125" y2="88606"/>
                          <a14:backgroundMark x1="5750" y1="38795" x2="5750" y2="38795"/>
                          <a14:backgroundMark x1="3125" y1="40019" x2="10625" y2="37571"/>
                          <a14:backgroundMark x1="28500" y1="37853" x2="30500" y2="45669"/>
                          <a14:backgroundMark x1="30125" y1="66949" x2="30250" y2="75800"/>
                          <a14:backgroundMark x1="1875" y1="60169" x2="6625" y2="72505"/>
                          <a14:backgroundMark x1="23750" y1="40490" x2="31500" y2="39642"/>
                          <a14:backgroundMark x1="23875" y1="41525" x2="28625" y2="43974"/>
                          <a14:backgroundMark x1="28750" y1="43879" x2="31000" y2="50094"/>
                          <a14:backgroundMark x1="29875" y1="49435" x2="31625" y2="52166"/>
                          <a14:backgroundMark x1="30500" y1="51036" x2="30500" y2="51036"/>
                          <a14:backgroundMark x1="29625" y1="50659" x2="30625" y2="52542"/>
                          <a14:backgroundMark x1="5750" y1="94068" x2="5750" y2="94068"/>
                          <a14:backgroundMark x1="21750" y1="99529" x2="21750" y2="9952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38" r="64136"/>
            <a:stretch/>
          </p:blipFill>
          <p:spPr bwMode="auto">
            <a:xfrm flipH="1">
              <a:off x="1780832" y="2753579"/>
              <a:ext cx="795128" cy="158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s://fthmb.tqn.com/HqFg_pAGu7i13D7vGDN3Ikt6Pms=/768x0/filters:no_upscale()/Comte-photo-Hulton-Archive-Getty-Images-58b88d8d5f9b58af5c2dae26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68" b="41278" l="9896" r="89974">
                          <a14:foregroundMark x1="49479" y1="34381" x2="49479" y2="34381"/>
                          <a14:foregroundMark x1="51172" y1="33570" x2="54036" y2="31136"/>
                          <a14:foregroundMark x1="42188" y1="33063" x2="45182" y2="33469"/>
                          <a14:foregroundMark x1="42188" y1="33063" x2="44792" y2="34381"/>
                          <a14:foregroundMark x1="42057" y1="33367" x2="45313" y2="34686"/>
                          <a14:foregroundMark x1="44792" y1="34483" x2="49219" y2="34280"/>
                          <a14:foregroundMark x1="51563" y1="33874" x2="54557" y2="30223"/>
                          <a14:foregroundMark x1="52734" y1="32353" x2="48568" y2="34686"/>
                          <a14:backgroundMark x1="29948" y1="36511" x2="29948" y2="36511"/>
                          <a14:backgroundMark x1="39193" y1="31947" x2="42448" y2="33976"/>
                          <a14:backgroundMark x1="44010" y1="34483" x2="46484" y2="35091"/>
                          <a14:backgroundMark x1="49870" y1="34888" x2="53906" y2="32657"/>
                          <a14:backgroundMark x1="54818" y1="31440" x2="56120" y2="29006"/>
                          <a14:backgroundMark x1="47786" y1="35091" x2="50911" y2="34584"/>
                          <a14:backgroundMark x1="50521" y1="34381" x2="55469" y2="3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60" t="5801" r="37481" b="61627"/>
            <a:stretch/>
          </p:blipFill>
          <p:spPr bwMode="auto">
            <a:xfrm rot="201515" flipH="1">
              <a:off x="1691457" y="1860143"/>
              <a:ext cx="936327" cy="125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a 14"/>
          <p:cNvGrpSpPr/>
          <p:nvPr/>
        </p:nvGrpSpPr>
        <p:grpSpPr>
          <a:xfrm>
            <a:off x="3268681" y="4023702"/>
            <a:ext cx="1943993" cy="2592288"/>
            <a:chOff x="1763688" y="628318"/>
            <a:chExt cx="2808312" cy="4578311"/>
          </a:xfrm>
        </p:grpSpPr>
        <p:pic>
          <p:nvPicPr>
            <p:cNvPr id="16" name="Picture 26" descr="Slikovni rezultat za frock caricatur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56" b="100000" l="9924" r="89981">
                          <a14:foregroundMark x1="48582" y1="20245" x2="48582" y2="20245"/>
                          <a14:foregroundMark x1="51134" y1="17964" x2="51134" y2="17964"/>
                          <a14:foregroundMark x1="43006" y1="19633" x2="43006" y2="19633"/>
                          <a14:foregroundMark x1="52457" y1="16685" x2="52457" y2="16685"/>
                          <a14:foregroundMark x1="50567" y1="20467" x2="50567" y2="20467"/>
                          <a14:foregroundMark x1="63233" y1="93103" x2="63233" y2="93103"/>
                          <a14:foregroundMark x1="64745" y1="94549" x2="64745" y2="94549"/>
                          <a14:backgroundMark x1="46125" y1="88543" x2="46125" y2="88543"/>
                          <a14:backgroundMark x1="69376" y1="89655" x2="69376" y2="89655"/>
                          <a14:backgroundMark x1="67013" y1="91991" x2="67013" y2="91991"/>
                          <a14:backgroundMark x1="67297" y1="92436" x2="70227" y2="94939"/>
                          <a14:backgroundMark x1="67297" y1="92269" x2="68147" y2="94939"/>
                          <a14:backgroundMark x1="69849" y1="36652" x2="69849" y2="36652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700808"/>
              <a:ext cx="2808312" cy="3505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4" descr="Karl Marx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39" b="46382" l="10000" r="90000">
                          <a14:foregroundMark x1="47125" y1="34786" x2="46625" y2="28335"/>
                          <a14:foregroundMark x1="42750" y1="30776" x2="46125" y2="32956"/>
                          <a14:foregroundMark x1="45000" y1="33391" x2="47000" y2="38012"/>
                          <a14:foregroundMark x1="51000" y1="32694" x2="67875" y2="30602"/>
                          <a14:foregroundMark x1="53125" y1="33043" x2="49500" y2="28335"/>
                          <a14:foregroundMark x1="51000" y1="25545" x2="64625" y2="25981"/>
                          <a14:foregroundMark x1="70500" y1="34176" x2="70500" y2="34176"/>
                          <a14:foregroundMark x1="72625" y1="33566" x2="73125" y2="33566"/>
                          <a14:foregroundMark x1="72250" y1="33566" x2="75625" y2="33740"/>
                          <a14:foregroundMark x1="71875" y1="35135" x2="71875" y2="35135"/>
                          <a14:foregroundMark x1="73625" y1="35745" x2="73625" y2="35745"/>
                          <a14:foregroundMark x1="64125" y1="18221" x2="65875" y2="18657"/>
                          <a14:foregroundMark x1="63875" y1="17873" x2="65875" y2="18570"/>
                          <a14:foregroundMark x1="59125" y1="17088" x2="60750" y2="17088"/>
                          <a14:foregroundMark x1="57375" y1="17001" x2="53250" y2="18483"/>
                          <a14:foregroundMark x1="49750" y1="20663" x2="48500" y2="21534"/>
                          <a14:foregroundMark x1="42000" y1="30776" x2="42750" y2="32432"/>
                          <a14:backgroundMark x1="41500" y1="36269" x2="41500" y2="36269"/>
                          <a14:backgroundMark x1="50625" y1="44725" x2="50625" y2="44725"/>
                          <a14:backgroundMark x1="48750" y1="42895" x2="55625" y2="45859"/>
                          <a14:backgroundMark x1="54000" y1="44377" x2="54000" y2="443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80" t="14678" r="18810" b="54077"/>
            <a:stretch/>
          </p:blipFill>
          <p:spPr bwMode="auto">
            <a:xfrm>
              <a:off x="2268524" y="628318"/>
              <a:ext cx="1991727" cy="218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Zaobljeni pravokutni oblačić 1"/>
          <p:cNvSpPr/>
          <p:nvPr/>
        </p:nvSpPr>
        <p:spPr>
          <a:xfrm>
            <a:off x="35495" y="1628800"/>
            <a:ext cx="2880321" cy="216024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-612576" y="1746682"/>
            <a:ext cx="3798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hr-HR" altLang="sr-Latn-R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Saint</a:t>
            </a:r>
            <a:r>
              <a:rPr lang="hr-HR" altLang="sr-Latn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-Simon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ukinuti parazitsko društvo, očuvati instituciju privatnog vlasništva, ali s društvenim upravljanjem</a:t>
            </a:r>
          </a:p>
        </p:txBody>
      </p:sp>
      <p:sp>
        <p:nvSpPr>
          <p:cNvPr id="18" name="Zaobljeni pravokutni oblačić 17"/>
          <p:cNvSpPr/>
          <p:nvPr/>
        </p:nvSpPr>
        <p:spPr>
          <a:xfrm>
            <a:off x="3186095" y="1484784"/>
            <a:ext cx="2538033" cy="2297400"/>
          </a:xfrm>
          <a:prstGeom prst="wedgeRoundRectCallout">
            <a:avLst>
              <a:gd name="adj1" fmla="val -15229"/>
              <a:gd name="adj2" fmla="val 62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defRPr/>
            </a:pPr>
            <a:r>
              <a:rPr lang="hr-HR" altLang="sr-Latn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ukinuti građanski poredak i privatno vlasništvo te tako </a:t>
            </a: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razotuđiti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aobljeni pravokutni oblačić 18"/>
          <p:cNvSpPr/>
          <p:nvPr/>
        </p:nvSpPr>
        <p:spPr>
          <a:xfrm>
            <a:off x="5974710" y="476672"/>
            <a:ext cx="3061786" cy="3430250"/>
          </a:xfrm>
          <a:prstGeom prst="wedgeRoundRectCallout">
            <a:avLst>
              <a:gd name="adj1" fmla="val -15640"/>
              <a:gd name="adj2" fmla="val 573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defRPr/>
            </a:pPr>
            <a:r>
              <a:rPr lang="hr-HR" altLang="sr-Latn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Comte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realizirati ljudsku prirodu; humanizam u jedinstvu ljudskog roda; zaustaviti revoluciju i učvrstiti red; za duhovnu reorganizaciju ne treba klasna borba ni promjena vlasništva, već duhovna reorganizacija</a:t>
            </a:r>
            <a:endParaRPr lang="en-GB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408346" y="404664"/>
            <a:ext cx="7571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Odnos sociologije prema filozofiji i politici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03005" y="1060618"/>
            <a:ext cx="8304212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hr-HR" altLang="sr-Latn-RS" b="1" u="sng" dirty="0"/>
          </a:p>
          <a:p>
            <a:pPr>
              <a:lnSpc>
                <a:spcPct val="80000"/>
              </a:lnSpc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Sociologija nastaje kao rezultat primjene pozitivne znanstvene metode na izučavanje društvenih fenomena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sr-Latn-RS" i="1" dirty="0" err="1">
                <a:latin typeface="1952 RHEINMETALL" panose="02000500000000000000" pitchFamily="2" charset="0"/>
              </a:rPr>
              <a:t>Savoir</a:t>
            </a:r>
            <a:r>
              <a:rPr lang="hr-HR" altLang="sr-Latn-RS" i="1" dirty="0">
                <a:latin typeface="1952 RHEINMETALL" panose="02000500000000000000" pitchFamily="2" charset="0"/>
              </a:rPr>
              <a:t> </a:t>
            </a:r>
            <a:r>
              <a:rPr lang="hr-HR" altLang="sr-Latn-RS" i="1" dirty="0" err="1">
                <a:latin typeface="1952 RHEINMETALL" panose="02000500000000000000" pitchFamily="2" charset="0"/>
              </a:rPr>
              <a:t>pour</a:t>
            </a:r>
            <a:r>
              <a:rPr lang="hr-HR" altLang="sr-Latn-RS" i="1" dirty="0">
                <a:latin typeface="1952 RHEINMETALL" panose="02000500000000000000" pitchFamily="2" charset="0"/>
              </a:rPr>
              <a:t> </a:t>
            </a:r>
            <a:r>
              <a:rPr lang="hr-HR" altLang="sr-Latn-RS" i="1" dirty="0" err="1">
                <a:latin typeface="1952 RHEINMETALL" panose="02000500000000000000" pitchFamily="2" charset="0"/>
              </a:rPr>
              <a:t>pr</a:t>
            </a:r>
            <a:r>
              <a:rPr lang="en-US" altLang="sr-Latn-RS" i="1" dirty="0">
                <a:latin typeface="1952 RHEINMETALL" panose="02000500000000000000" pitchFamily="2" charset="0"/>
                <a:cs typeface="Arial" panose="020B0604020202020204" pitchFamily="34" charset="0"/>
              </a:rPr>
              <a:t>é</a:t>
            </a:r>
            <a:r>
              <a:rPr lang="hr-HR" altLang="sr-Latn-RS" i="1" dirty="0" err="1">
                <a:latin typeface="1952 RHEINMETALL" panose="02000500000000000000" pitchFamily="2" charset="0"/>
                <a:cs typeface="Arial" panose="020B0604020202020204" pitchFamily="34" charset="0"/>
              </a:rPr>
              <a:t>voir</a:t>
            </a:r>
            <a:r>
              <a:rPr lang="hr-HR" altLang="sr-Latn-RS" i="1" dirty="0">
                <a:latin typeface="1952 RHEINMETALL" panose="02000500000000000000" pitchFamily="2" charset="0"/>
                <a:cs typeface="Arial" panose="020B0604020202020204" pitchFamily="34" charset="0"/>
              </a:rPr>
              <a:t>, </a:t>
            </a:r>
            <a:r>
              <a:rPr lang="hr-HR" altLang="sr-Latn-RS" i="1" dirty="0" err="1">
                <a:latin typeface="1952 RHEINMETALL" panose="02000500000000000000" pitchFamily="2" charset="0"/>
              </a:rPr>
              <a:t>pr</a:t>
            </a:r>
            <a:r>
              <a:rPr lang="en-US" altLang="sr-Latn-RS" i="1" dirty="0">
                <a:latin typeface="1952 RHEINMETALL" panose="02000500000000000000" pitchFamily="2" charset="0"/>
                <a:cs typeface="Arial" panose="020B0604020202020204" pitchFamily="34" charset="0"/>
              </a:rPr>
              <a:t>é</a:t>
            </a:r>
            <a:r>
              <a:rPr lang="hr-HR" altLang="sr-Latn-RS" i="1" dirty="0" err="1">
                <a:latin typeface="1952 RHEINMETALL" panose="02000500000000000000" pitchFamily="2" charset="0"/>
                <a:cs typeface="Arial" panose="020B0604020202020204" pitchFamily="34" charset="0"/>
              </a:rPr>
              <a:t>voir</a:t>
            </a:r>
            <a:r>
              <a:rPr lang="hr-HR" altLang="sr-Latn-RS" i="1" dirty="0">
                <a:latin typeface="1952 RHEINMETALL" panose="02000500000000000000" pitchFamily="2" charset="0"/>
                <a:cs typeface="Arial" panose="020B0604020202020204" pitchFamily="34" charset="0"/>
              </a:rPr>
              <a:t> </a:t>
            </a:r>
            <a:r>
              <a:rPr lang="hr-HR" altLang="sr-Latn-RS" i="1" dirty="0" err="1">
                <a:latin typeface="1952 RHEINMETALL" panose="02000500000000000000" pitchFamily="2" charset="0"/>
                <a:cs typeface="Arial" panose="020B0604020202020204" pitchFamily="34" charset="0"/>
              </a:rPr>
              <a:t>pour</a:t>
            </a:r>
            <a:r>
              <a:rPr lang="hr-HR" altLang="sr-Latn-RS" i="1" dirty="0">
                <a:latin typeface="1952 RHEINMETALL" panose="02000500000000000000" pitchFamily="2" charset="0"/>
                <a:cs typeface="Arial" panose="020B0604020202020204" pitchFamily="34" charset="0"/>
              </a:rPr>
              <a:t> </a:t>
            </a:r>
            <a:r>
              <a:rPr lang="hr-HR" altLang="sr-Latn-RS" i="1" dirty="0" err="1">
                <a:latin typeface="1952 RHEINMETALL" panose="02000500000000000000" pitchFamily="2" charset="0"/>
                <a:cs typeface="Arial" panose="020B0604020202020204" pitchFamily="34" charset="0"/>
              </a:rPr>
              <a:t>agir</a:t>
            </a:r>
            <a:endParaRPr lang="hr-HR" altLang="sr-Latn-RS" i="1" dirty="0">
              <a:latin typeface="1952 RHEINMETALL" panose="02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sr-Latn-RS" i="1" dirty="0">
              <a:latin typeface="1952 RHEINMETALL" panose="02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sr-Latn-RS" i="1" dirty="0">
                <a:latin typeface="1952 RHEINMETALL" panose="02000500000000000000" pitchFamily="2" charset="0"/>
              </a:rPr>
              <a:t>Znati da bi se predvidjelo, predvidjeti da bi se djelovalo</a:t>
            </a:r>
            <a:endParaRPr lang="en-GB" altLang="sr-Latn-RS" i="1" dirty="0">
              <a:latin typeface="1952 RHEINMETALL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2" grpId="0" animBg="1"/>
      <p:bldP spid="2" grpId="1" animBg="1"/>
      <p:bldP spid="3" grpId="0"/>
      <p:bldP spid="3" grpId="1"/>
      <p:bldP spid="18" grpId="0" animBg="1"/>
      <p:bldP spid="18" grpId="1" animBg="1"/>
      <p:bldP spid="19" grpId="0" animBg="1"/>
      <p:bldP spid="19" grpId="1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9129311" y="2096659"/>
            <a:ext cx="1224352" cy="2958067"/>
            <a:chOff x="1691457" y="1860143"/>
            <a:chExt cx="936327" cy="2473544"/>
          </a:xfrm>
        </p:grpSpPr>
        <p:pic>
          <p:nvPicPr>
            <p:cNvPr id="8" name="Picture 32" descr="https://upload.wikimedia.org/wikipedia/commons/thumb/d/d4/Men%27s_and_women%27s_fashion%2C_Sydney_Cup%2C_Randwick%2C_1937%2C_March_1937_Sam_Hood.jpg/800px-Men%27s_and_women%27s_fashion%2C_Sydney_Cup%2C_Randwick%2C_1937%2C_March_1937_Sam_Hood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4275" b="100000" l="0" r="36625">
                          <a14:foregroundMark x1="29375" y1="59228" x2="28250" y2="51789"/>
                          <a14:foregroundMark x1="24125" y1="43032" x2="24125" y2="43032"/>
                          <a14:foregroundMark x1="23250" y1="41620" x2="26875" y2="43691"/>
                          <a14:foregroundMark x1="28750" y1="49529" x2="27875" y2="45480"/>
                          <a14:foregroundMark x1="8750" y1="72034" x2="8750" y2="72034"/>
                          <a14:foregroundMark x1="8625" y1="72881" x2="8625" y2="72881"/>
                          <a14:foregroundMark x1="20250" y1="98117" x2="30000" y2="97081"/>
                          <a14:foregroundMark x1="27625" y1="98493" x2="30375" y2="98305"/>
                          <a14:foregroundMark x1="14125" y1="97740" x2="14125" y2="88606"/>
                          <a14:backgroundMark x1="5750" y1="38795" x2="5750" y2="38795"/>
                          <a14:backgroundMark x1="3125" y1="40019" x2="10625" y2="37571"/>
                          <a14:backgroundMark x1="28500" y1="37853" x2="30500" y2="45669"/>
                          <a14:backgroundMark x1="30125" y1="66949" x2="30250" y2="75800"/>
                          <a14:backgroundMark x1="1875" y1="60169" x2="6625" y2="72505"/>
                          <a14:backgroundMark x1="23750" y1="40490" x2="31500" y2="39642"/>
                          <a14:backgroundMark x1="23875" y1="41525" x2="28625" y2="43974"/>
                          <a14:backgroundMark x1="28750" y1="43879" x2="31000" y2="50094"/>
                          <a14:backgroundMark x1="29875" y1="49435" x2="31625" y2="52166"/>
                          <a14:backgroundMark x1="30500" y1="51036" x2="30500" y2="51036"/>
                          <a14:backgroundMark x1="29625" y1="50659" x2="30625" y2="52542"/>
                          <a14:backgroundMark x1="5750" y1="94068" x2="5750" y2="94068"/>
                          <a14:backgroundMark x1="21750" y1="99529" x2="21750" y2="9952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38" r="64136"/>
            <a:stretch/>
          </p:blipFill>
          <p:spPr bwMode="auto">
            <a:xfrm flipH="1">
              <a:off x="1780832" y="2753579"/>
              <a:ext cx="795128" cy="158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s://fthmb.tqn.com/HqFg_pAGu7i13D7vGDN3Ikt6Pms=/768x0/filters:no_upscale()/Comte-photo-Hulton-Archive-Getty-Images-58b88d8d5f9b58af5c2dae2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8" b="41278" l="9896" r="89974">
                          <a14:foregroundMark x1="49479" y1="34381" x2="49479" y2="34381"/>
                          <a14:foregroundMark x1="51172" y1="33570" x2="54036" y2="31136"/>
                          <a14:foregroundMark x1="42188" y1="33063" x2="45182" y2="33469"/>
                          <a14:foregroundMark x1="42188" y1="33063" x2="44792" y2="34381"/>
                          <a14:foregroundMark x1="42057" y1="33367" x2="45313" y2="34686"/>
                          <a14:foregroundMark x1="44792" y1="34483" x2="49219" y2="34280"/>
                          <a14:foregroundMark x1="51563" y1="33874" x2="54557" y2="30223"/>
                          <a14:foregroundMark x1="52734" y1="32353" x2="48568" y2="34686"/>
                          <a14:backgroundMark x1="29948" y1="36511" x2="29948" y2="36511"/>
                          <a14:backgroundMark x1="39193" y1="31947" x2="42448" y2="33976"/>
                          <a14:backgroundMark x1="44010" y1="34483" x2="46484" y2="35091"/>
                          <a14:backgroundMark x1="49870" y1="34888" x2="53906" y2="32657"/>
                          <a14:backgroundMark x1="54818" y1="31440" x2="56120" y2="29006"/>
                          <a14:backgroundMark x1="47786" y1="35091" x2="50911" y2="34584"/>
                          <a14:backgroundMark x1="50521" y1="34381" x2="55469" y2="3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60" t="5801" r="37481" b="61627"/>
            <a:stretch/>
          </p:blipFill>
          <p:spPr bwMode="auto">
            <a:xfrm rot="201515" flipH="1">
              <a:off x="1691457" y="1860143"/>
              <a:ext cx="936327" cy="125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81000"/>
            <a:ext cx="8519864" cy="1371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SOCIOLOŠKE KONCEPCIJE AUGUSTEA COMTEA</a:t>
            </a:r>
            <a:endParaRPr lang="en-GB" altLang="sr-Latn-R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55650" y="1981200"/>
            <a:ext cx="81597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SPECIFIČAN DOPRINOS: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hr-HR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 predmet i metode sociologije</a:t>
            </a:r>
          </a:p>
          <a:p>
            <a:pPr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karakter društvenih fenomena</a:t>
            </a:r>
          </a:p>
          <a:p>
            <a:pPr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 socijalna statika i dinamika</a:t>
            </a:r>
          </a:p>
          <a:p>
            <a:pPr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4.) ostale sociološke koncepcije</a:t>
            </a:r>
            <a:endParaRPr lang="en-GB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2" y="188640"/>
            <a:ext cx="8664575" cy="620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DEFINICIJA SOCIOLOGIJE I PITANJE NJEZINA PREDMETA</a:t>
            </a:r>
            <a:endParaRPr lang="en-GB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71600" y="908720"/>
            <a:ext cx="7956520" cy="551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IV. cjelini Tečaja pozitivne filozofije (1840.) - termin “sociologija” definicija: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hr-HR" altLang="sr-Latn-R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sr-Latn-R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komiti svitak 1"/>
          <p:cNvSpPr/>
          <p:nvPr/>
        </p:nvSpPr>
        <p:spPr>
          <a:xfrm rot="21428527">
            <a:off x="262225" y="1667814"/>
            <a:ext cx="4572000" cy="4752528"/>
          </a:xfrm>
          <a:prstGeom prst="vertic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hr-HR" altLang="sr-Latn-R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“Ne uzdižući i ne podcjenjujući političke činjenice, već gledajući u njima, kao i u svakoj drugoj nauci, naprosto predmete promatranja, socijalna fizika razmatra svaku pojavu s dvostrukog aspekta tj. …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6084168" y="2845627"/>
            <a:ext cx="1224352" cy="2958067"/>
            <a:chOff x="1691457" y="1860143"/>
            <a:chExt cx="936327" cy="2473544"/>
          </a:xfrm>
        </p:grpSpPr>
        <p:pic>
          <p:nvPicPr>
            <p:cNvPr id="10" name="Picture 32" descr="https://upload.wikimedia.org/wikipedia/commons/thumb/d/d4/Men%27s_and_women%27s_fashion%2C_Sydney_Cup%2C_Randwick%2C_1937%2C_March_1937_Sam_Hood.jpg/800px-Men%27s_and_women%27s_fashion%2C_Sydney_Cup%2C_Randwick%2C_1937%2C_March_1937_Sam_Hood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4275" b="100000" l="0" r="36625">
                          <a14:foregroundMark x1="29375" y1="59228" x2="28250" y2="51789"/>
                          <a14:foregroundMark x1="24125" y1="43032" x2="24125" y2="43032"/>
                          <a14:foregroundMark x1="23250" y1="41620" x2="26875" y2="43691"/>
                          <a14:foregroundMark x1="28750" y1="49529" x2="27875" y2="45480"/>
                          <a14:foregroundMark x1="8750" y1="72034" x2="8750" y2="72034"/>
                          <a14:foregroundMark x1="8625" y1="72881" x2="8625" y2="72881"/>
                          <a14:foregroundMark x1="20250" y1="98117" x2="30000" y2="97081"/>
                          <a14:foregroundMark x1="27625" y1="98493" x2="30375" y2="98305"/>
                          <a14:foregroundMark x1="14125" y1="97740" x2="14125" y2="88606"/>
                          <a14:backgroundMark x1="5750" y1="38795" x2="5750" y2="38795"/>
                          <a14:backgroundMark x1="3125" y1="40019" x2="10625" y2="37571"/>
                          <a14:backgroundMark x1="28500" y1="37853" x2="30500" y2="45669"/>
                          <a14:backgroundMark x1="30125" y1="66949" x2="30250" y2="75800"/>
                          <a14:backgroundMark x1="1875" y1="60169" x2="6625" y2="72505"/>
                          <a14:backgroundMark x1="23750" y1="40490" x2="31500" y2="39642"/>
                          <a14:backgroundMark x1="23875" y1="41525" x2="28625" y2="43974"/>
                          <a14:backgroundMark x1="28750" y1="43879" x2="31000" y2="50094"/>
                          <a14:backgroundMark x1="29875" y1="49435" x2="31625" y2="52166"/>
                          <a14:backgroundMark x1="30500" y1="51036" x2="30500" y2="51036"/>
                          <a14:backgroundMark x1="29625" y1="50659" x2="30625" y2="52542"/>
                          <a14:backgroundMark x1="5750" y1="94068" x2="5750" y2="94068"/>
                          <a14:backgroundMark x1="21750" y1="99529" x2="21750" y2="9952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38" r="64136"/>
            <a:stretch/>
          </p:blipFill>
          <p:spPr bwMode="auto">
            <a:xfrm flipH="1">
              <a:off x="1780832" y="2753579"/>
              <a:ext cx="795128" cy="158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fthmb.tqn.com/HqFg_pAGu7i13D7vGDN3Ikt6Pms=/768x0/filters:no_upscale()/Comte-photo-Hulton-Archive-Getty-Images-58b88d8d5f9b58af5c2dae2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8" b="41278" l="9896" r="89974">
                          <a14:foregroundMark x1="49479" y1="34381" x2="49479" y2="34381"/>
                          <a14:foregroundMark x1="51172" y1="33570" x2="54036" y2="31136"/>
                          <a14:foregroundMark x1="42188" y1="33063" x2="45182" y2="33469"/>
                          <a14:foregroundMark x1="42188" y1="33063" x2="44792" y2="34381"/>
                          <a14:foregroundMark x1="42057" y1="33367" x2="45313" y2="34686"/>
                          <a14:foregroundMark x1="44792" y1="34483" x2="49219" y2="34280"/>
                          <a14:foregroundMark x1="51563" y1="33874" x2="54557" y2="30223"/>
                          <a14:foregroundMark x1="52734" y1="32353" x2="48568" y2="34686"/>
                          <a14:backgroundMark x1="29948" y1="36511" x2="29948" y2="36511"/>
                          <a14:backgroundMark x1="39193" y1="31947" x2="42448" y2="33976"/>
                          <a14:backgroundMark x1="44010" y1="34483" x2="46484" y2="35091"/>
                          <a14:backgroundMark x1="49870" y1="34888" x2="53906" y2="32657"/>
                          <a14:backgroundMark x1="54818" y1="31440" x2="56120" y2="29006"/>
                          <a14:backgroundMark x1="47786" y1="35091" x2="50911" y2="34584"/>
                          <a14:backgroundMark x1="50521" y1="34381" x2="55469" y2="3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60" t="5801" r="37481" b="61627"/>
            <a:stretch/>
          </p:blipFill>
          <p:spPr bwMode="auto">
            <a:xfrm rot="201515" flipH="1">
              <a:off x="1691457" y="1860143"/>
              <a:ext cx="936327" cy="125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 rot="21362569">
            <a:off x="954158" y="2486332"/>
            <a:ext cx="3339900" cy="378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hr-HR" altLang="sr-Latn-R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S aspekta njene harmonije s pojavama u čijem sklopu egzistira, i aspekte njene povezanosti s ranijim i kasnijim stanjem ljudskog razvoja. …</a:t>
            </a:r>
          </a:p>
          <a:p>
            <a:pPr>
              <a:lnSpc>
                <a:spcPct val="80000"/>
              </a:lnSpc>
              <a:defRPr/>
            </a:pPr>
            <a:endParaRPr lang="hr-HR" altLang="sr-Latn-R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sr-Latn-R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548680"/>
            <a:ext cx="3983360" cy="580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Značajno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socijalni se fenomeni mogu </a:t>
            </a:r>
            <a:r>
              <a:rPr lang="hr-HR" altLang="sr-Latn-R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promatrati; 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dvostruka veza među društvenim pojavama – </a:t>
            </a:r>
            <a:r>
              <a:rPr lang="hr-HR" altLang="sr-Latn-R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koegzistencije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altLang="sr-Latn-R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sukcesije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427984" y="32129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Nedostaci: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vezu pojava vidi samo </a:t>
            </a:r>
            <a:r>
              <a:rPr lang="hr-HR" altLang="sr-Latn-R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harmoniji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bez proturječnosti; bez kauzalnosti</a:t>
            </a:r>
          </a:p>
          <a:p>
            <a:pPr>
              <a:lnSpc>
                <a:spcPct val="80000"/>
              </a:lnSpc>
              <a:defRPr/>
            </a:pPr>
            <a:endParaRPr lang="en-GB" altLang="sr-Latn-R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Slikovni rezultat za thumbs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5" b="97212" l="2632" r="97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556765" cy="31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Slikovni rezultat za thumbs dow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6" descr="Slikovni rezultat za thumbs dow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8" descr="Slikovni rezultat za thumbs dow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298" name="Picture 10" descr="Povezana 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62" y="34801"/>
            <a:ext cx="2432889" cy="30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1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 flipH="1">
            <a:off x="539552" y="1040551"/>
            <a:ext cx="2304256" cy="3155022"/>
            <a:chOff x="5052754" y="2085234"/>
            <a:chExt cx="1751494" cy="2615148"/>
          </a:xfrm>
        </p:grpSpPr>
        <p:pic>
          <p:nvPicPr>
            <p:cNvPr id="5" name="Picture 20" descr="Povezana slik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894" b="96927" l="9016" r="96311">
                          <a14:foregroundMark x1="59016" y1="28132" x2="59016" y2="28132"/>
                          <a14:foregroundMark x1="47131" y1="24350" x2="47131" y2="24350"/>
                          <a14:foregroundMark x1="49180" y1="19149" x2="49180" y2="19149"/>
                          <a14:foregroundMark x1="81148" y1="48227" x2="81148" y2="48227"/>
                          <a14:foregroundMark x1="85246" y1="49645" x2="85246" y2="49645"/>
                          <a14:backgroundMark x1="62295" y1="85579" x2="62295" y2="85579"/>
                          <a14:backgroundMark x1="59836" y1="88180" x2="59836" y2="88180"/>
                          <a14:backgroundMark x1="72541" y1="75177" x2="72541" y2="75177"/>
                          <a14:backgroundMark x1="75410" y1="70686" x2="75410" y2="70686"/>
                          <a14:backgroundMark x1="76639" y1="67849" x2="76639" y2="67849"/>
                          <a14:backgroundMark x1="76639" y1="66667" x2="76639" y2="66667"/>
                          <a14:backgroundMark x1="19262" y1="72104" x2="19262" y2="72104"/>
                          <a14:backgroundMark x1="29098" y1="70449" x2="29098" y2="70449"/>
                          <a14:backgroundMark x1="26639" y1="88180" x2="26639" y2="88180"/>
                          <a14:backgroundMark x1="68033" y1="70922" x2="68033" y2="70922"/>
                          <a14:backgroundMark x1="44672" y1="17967" x2="44672" y2="11111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233" y="2793477"/>
              <a:ext cx="1368152" cy="1906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987" b="68341" l="9451" r="89634">
                          <a14:foregroundMark x1="57012" y1="51310" x2="57012" y2="51310"/>
                          <a14:backgroundMark x1="27439" y1="51310" x2="27439" y2="51310"/>
                          <a14:backgroundMark x1="37805" y1="60480" x2="37805" y2="60480"/>
                          <a14:backgroundMark x1="77134" y1="60917" x2="77134" y2="60917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0" b="35181"/>
            <a:stretch/>
          </p:blipFill>
          <p:spPr>
            <a:xfrm flipH="1">
              <a:off x="5052754" y="2085234"/>
              <a:ext cx="1751494" cy="1415774"/>
            </a:xfrm>
            <a:prstGeom prst="rect">
              <a:avLst/>
            </a:prstGeom>
          </p:spPr>
        </p:pic>
      </p:grpSp>
      <p:grpSp>
        <p:nvGrpSpPr>
          <p:cNvPr id="7" name="Grupa 6"/>
          <p:cNvGrpSpPr/>
          <p:nvPr/>
        </p:nvGrpSpPr>
        <p:grpSpPr>
          <a:xfrm>
            <a:off x="7056168" y="1040551"/>
            <a:ext cx="1224352" cy="2958067"/>
            <a:chOff x="1691457" y="1860143"/>
            <a:chExt cx="936327" cy="2473544"/>
          </a:xfrm>
        </p:grpSpPr>
        <p:pic>
          <p:nvPicPr>
            <p:cNvPr id="8" name="Picture 32" descr="https://upload.wikimedia.org/wikipedia/commons/thumb/d/d4/Men%27s_and_women%27s_fashion%2C_Sydney_Cup%2C_Randwick%2C_1937%2C_March_1937_Sam_Hood.jpg/800px-Men%27s_and_women%27s_fashion%2C_Sydney_Cup%2C_Randwick%2C_1937%2C_March_1937_Sam_Hoo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275" b="100000" l="0" r="36625">
                          <a14:foregroundMark x1="29375" y1="59228" x2="28250" y2="51789"/>
                          <a14:foregroundMark x1="24125" y1="43032" x2="24125" y2="43032"/>
                          <a14:foregroundMark x1="23250" y1="41620" x2="26875" y2="43691"/>
                          <a14:foregroundMark x1="28750" y1="49529" x2="27875" y2="45480"/>
                          <a14:foregroundMark x1="8750" y1="72034" x2="8750" y2="72034"/>
                          <a14:foregroundMark x1="8625" y1="72881" x2="8625" y2="72881"/>
                          <a14:foregroundMark x1="20250" y1="98117" x2="30000" y2="97081"/>
                          <a14:foregroundMark x1="27625" y1="98493" x2="30375" y2="98305"/>
                          <a14:foregroundMark x1="14125" y1="97740" x2="14125" y2="88606"/>
                          <a14:backgroundMark x1="5750" y1="38795" x2="5750" y2="38795"/>
                          <a14:backgroundMark x1="3125" y1="40019" x2="10625" y2="37571"/>
                          <a14:backgroundMark x1="28500" y1="37853" x2="30500" y2="45669"/>
                          <a14:backgroundMark x1="30125" y1="66949" x2="30250" y2="75800"/>
                          <a14:backgroundMark x1="1875" y1="60169" x2="6625" y2="72505"/>
                          <a14:backgroundMark x1="23750" y1="40490" x2="31500" y2="39642"/>
                          <a14:backgroundMark x1="23875" y1="41525" x2="28625" y2="43974"/>
                          <a14:backgroundMark x1="28750" y1="43879" x2="31000" y2="50094"/>
                          <a14:backgroundMark x1="29875" y1="49435" x2="31625" y2="52166"/>
                          <a14:backgroundMark x1="30500" y1="51036" x2="30500" y2="51036"/>
                          <a14:backgroundMark x1="29625" y1="50659" x2="30625" y2="52542"/>
                          <a14:backgroundMark x1="5750" y1="94068" x2="5750" y2="94068"/>
                          <a14:backgroundMark x1="21750" y1="99529" x2="21750" y2="9952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38" r="64136"/>
            <a:stretch/>
          </p:blipFill>
          <p:spPr bwMode="auto">
            <a:xfrm flipH="1">
              <a:off x="1780832" y="2753579"/>
              <a:ext cx="795128" cy="158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s://fthmb.tqn.com/HqFg_pAGu7i13D7vGDN3Ikt6Pms=/768x0/filters:no_upscale()/Comte-photo-Hulton-Archive-Getty-Images-58b88d8d5f9b58af5c2dae26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68" b="41278" l="9896" r="89974">
                          <a14:foregroundMark x1="49479" y1="34381" x2="49479" y2="34381"/>
                          <a14:foregroundMark x1="51172" y1="33570" x2="54036" y2="31136"/>
                          <a14:foregroundMark x1="42188" y1="33063" x2="45182" y2="33469"/>
                          <a14:foregroundMark x1="42188" y1="33063" x2="44792" y2="34381"/>
                          <a14:foregroundMark x1="42057" y1="33367" x2="45313" y2="34686"/>
                          <a14:foregroundMark x1="44792" y1="34483" x2="49219" y2="34280"/>
                          <a14:foregroundMark x1="51563" y1="33874" x2="54557" y2="30223"/>
                          <a14:foregroundMark x1="52734" y1="32353" x2="48568" y2="34686"/>
                          <a14:backgroundMark x1="29948" y1="36511" x2="29948" y2="36511"/>
                          <a14:backgroundMark x1="39193" y1="31947" x2="42448" y2="33976"/>
                          <a14:backgroundMark x1="44010" y1="34483" x2="46484" y2="35091"/>
                          <a14:backgroundMark x1="49870" y1="34888" x2="53906" y2="32657"/>
                          <a14:backgroundMark x1="54818" y1="31440" x2="56120" y2="29006"/>
                          <a14:backgroundMark x1="47786" y1="35091" x2="50911" y2="34584"/>
                          <a14:backgroundMark x1="50521" y1="34381" x2="55469" y2="3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60" t="5801" r="37481" b="61627"/>
            <a:stretch/>
          </p:blipFill>
          <p:spPr bwMode="auto">
            <a:xfrm rot="201515" flipH="1">
              <a:off x="1691457" y="1860143"/>
              <a:ext cx="936327" cy="125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kstniOkvir 9"/>
          <p:cNvSpPr txBox="1"/>
          <p:nvPr/>
        </p:nvSpPr>
        <p:spPr>
          <a:xfrm>
            <a:off x="1979712" y="57888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noFill/>
                <a:latin typeface="1952 RHEINMETALL" panose="02000500000000000000" pitchFamily="2" charset="0"/>
              </a:rPr>
              <a:t>Tko je utemeljitelj sociologije?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755576" y="419557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lgerian" panose="04020705040A02060702" pitchFamily="82" charset="0"/>
              </a:rPr>
              <a:t>Henri </a:t>
            </a:r>
            <a:r>
              <a:rPr lang="hr-HR" dirty="0" err="1">
                <a:latin typeface="Algerian" panose="04020705040A02060702" pitchFamily="82" charset="0"/>
              </a:rPr>
              <a:t>Saint</a:t>
            </a:r>
            <a:r>
              <a:rPr lang="hr-HR" dirty="0">
                <a:latin typeface="Algerian" panose="04020705040A02060702" pitchFamily="82" charset="0"/>
              </a:rPr>
              <a:t> Simone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660232" y="420954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lgerian" panose="04020705040A02060702" pitchFamily="82" charset="0"/>
              </a:rPr>
              <a:t>Auguste Comte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6400370" y="4618094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termin, predmet i metode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395359" y="457887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alt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Durkheim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 smatra duhovnim ocem, nakon kojega se sociologija razvija: </a:t>
            </a:r>
          </a:p>
          <a:p>
            <a:pPr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prema građanskoj: Comte, Spencer i </a:t>
            </a:r>
          </a:p>
          <a:p>
            <a:pPr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prema marksističkoj koncepciji društva:    </a:t>
            </a:r>
          </a:p>
          <a:p>
            <a:pPr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Marx, Engels</a:t>
            </a:r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4984" y="-2475656"/>
            <a:ext cx="19149626" cy="122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mph" presetSubtype="1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188640"/>
            <a:ext cx="838200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METODOLOŠKA KONCEPCIJA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Pojam pozitivne metode</a:t>
            </a:r>
            <a:endParaRPr lang="en-GB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484784"/>
            <a:ext cx="8458200" cy="53732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POZITIVAN: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Realan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nerealan,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koristan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beskoristan,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izvjestan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neizvjestan, jasan / nejasan, a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firmativan, organski, relativan, socijalan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Jedini mogući put za prevladavanje slabosti filozofije povijesti</a:t>
            </a:r>
          </a:p>
          <a:p>
            <a:pPr>
              <a:lnSpc>
                <a:spcPct val="80000"/>
              </a:lnSpc>
              <a:defRPr/>
            </a:pPr>
            <a:endParaRPr lang="hr-HR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Umjesto nedostižne odredbe uzroka - istraživanje zakona tj. konstantnih odnosa (jedinstvo racionalne i empirijske spoznaje, promatranja i imaginacije) </a:t>
            </a:r>
          </a:p>
          <a:p>
            <a:pPr>
              <a:lnSpc>
                <a:spcPct val="80000"/>
              </a:lnSpc>
              <a:defRPr/>
            </a:pPr>
            <a:endParaRPr lang="hr-HR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Slabosti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nemoguće spoznati karakter objektivne stvarnosti</a:t>
            </a:r>
            <a:endParaRPr lang="en-GB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5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3105" y="165148"/>
            <a:ext cx="8664575" cy="10810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u </a:t>
            </a:r>
            <a:r>
              <a:rPr lang="hr-HR" altLang="sr-Latn-R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Comteovoj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sociologiji</a:t>
            </a:r>
            <a:endParaRPr lang="en-GB" alt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108520" y="4407932"/>
            <a:ext cx="902392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Dominacija opservacije nad imaginacijom</a:t>
            </a:r>
          </a:p>
          <a:p>
            <a:pPr lvl="1">
              <a:lnSpc>
                <a:spcPct val="80000"/>
              </a:lnSpc>
              <a:defRPr/>
            </a:pP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Promatranje pojedinih pojava iz aspekta cjeline znanosti</a:t>
            </a:r>
          </a:p>
          <a:p>
            <a:pPr lvl="1">
              <a:lnSpc>
                <a:spcPct val="80000"/>
              </a:lnSpc>
              <a:defRPr/>
            </a:pP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Socijalni fenomeni podčinjeni prirodnim zakonima</a:t>
            </a:r>
          </a:p>
          <a:p>
            <a:pPr lvl="1">
              <a:lnSpc>
                <a:spcPct val="80000"/>
              </a:lnSpc>
              <a:defRPr/>
            </a:pP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Racionalno predviđanje, zakoni o 3 stanja i zakona statike i dinamike</a:t>
            </a:r>
          </a:p>
          <a:p>
            <a:pPr lvl="1">
              <a:lnSpc>
                <a:spcPct val="80000"/>
              </a:lnSpc>
              <a:defRPr/>
            </a:pP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Davanje relativnog karaktera pojmovima</a:t>
            </a:r>
            <a:endParaRPr lang="en-GB" alt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Slikovni rezultat za compa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3750" l="0" r="96143">
                        <a14:backgroundMark x1="17714" y1="11750" x2="17714" y2="11750"/>
                        <a14:backgroundMark x1="45571" y1="21750" x2="82429" y2="20250"/>
                        <a14:backgroundMark x1="24000" y1="64500" x2="33571" y2="63250"/>
                        <a14:backgroundMark x1="82000" y1="41750" x2="82000" y2="41750"/>
                        <a14:backgroundMark x1="17286" y1="47500" x2="17286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36" y="1676697"/>
            <a:ext cx="3380022" cy="193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Slikovni rezultat za observ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6236"/>
            <a:ext cx="2008542" cy="27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Povezana sli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64" y="1845968"/>
            <a:ext cx="181849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214772" y="409470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PROMATRANJE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998912" y="40386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EKSPERIMENT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084168" y="379715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KOMPARATIVNA METODA</a:t>
            </a:r>
          </a:p>
        </p:txBody>
      </p:sp>
    </p:spTree>
    <p:extLst>
      <p:ext uri="{BB962C8B-B14F-4D97-AF65-F5344CB8AC3E}">
        <p14:creationId xmlns:p14="http://schemas.microsoft.com/office/powerpoint/2010/main" val="30362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4"/>
          <p:cNvSpPr/>
          <p:nvPr/>
        </p:nvSpPr>
        <p:spPr>
          <a:xfrm rot="17419371">
            <a:off x="-1379848" y="2486198"/>
            <a:ext cx="10882033" cy="1772816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7504" y="404664"/>
            <a:ext cx="3887788" cy="4754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OBJEKTIVNA METODA</a:t>
            </a:r>
          </a:p>
          <a:p>
            <a:pPr lvl="1" algn="ctr">
              <a:lnSpc>
                <a:spcPct val="80000"/>
              </a:lnSpc>
              <a:defRPr/>
            </a:pP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socijalna realnost-posebna vrsta objektiviteta</a:t>
            </a:r>
          </a:p>
          <a:p>
            <a:pPr lvl="1" algn="ctr"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Vanjski red stvari - izvor spoznaje</a:t>
            </a:r>
          </a:p>
          <a:p>
            <a:pPr lvl="1" algn="ctr"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Praktični cilj: znati-predvidjeti-djelovati</a:t>
            </a:r>
          </a:p>
          <a:p>
            <a:pPr lvl="1" algn="ctr">
              <a:lnSpc>
                <a:spcPct val="80000"/>
              </a:lnSpc>
              <a:defRPr/>
            </a:pP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Subordiniraa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socijalne fenomene prirodnim zakonima</a:t>
            </a:r>
          </a:p>
          <a:p>
            <a:pPr lvl="1" algn="ctr">
              <a:lnSpc>
                <a:spcPct val="80000"/>
              </a:lnSpc>
              <a:defRPr/>
            </a:pPr>
            <a:endParaRPr lang="en-GB" altLang="sr-Latn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355976" y="3856578"/>
            <a:ext cx="4487862" cy="26052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r>
              <a:rPr lang="hr-HR" alt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SUBJEKTIVNA METODA</a:t>
            </a:r>
          </a:p>
          <a:p>
            <a:pPr lvl="1" algn="ctr">
              <a:lnSpc>
                <a:spcPct val="80000"/>
              </a:lnSpc>
              <a:defRPr/>
            </a:pP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Čovjek stvoren za akciju </a:t>
            </a:r>
          </a:p>
          <a:p>
            <a:pPr lvl="1" algn="ctr"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Najveći pokretač na akciju nije intelekt nego socijalni osjećaj</a:t>
            </a:r>
          </a:p>
          <a:p>
            <a:pPr lvl="1" algn="ctr"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Inteligencija - samo organ koji vodi, daje pravac i kontrolira; </a:t>
            </a:r>
            <a:endParaRPr lang="en-GB" alt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KARAKTER SOCIJALNIH FENOMENA I SOCIJALNE REALNOSTI</a:t>
            </a:r>
            <a:b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1" y="1125538"/>
            <a:ext cx="8352730" cy="3743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najkompleksniji, </a:t>
            </a:r>
            <a:r>
              <a:rPr lang="hr-HR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najnesavršeniji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najpromjenjiviji –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Određuju ih: </a:t>
            </a:r>
            <a:r>
              <a:rPr lang="hr-HR" altLang="sr-Latn-R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čovjekova priroda i povijest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povijest ne mijenja prirodu čovjeka, ali omogućuje realizaciju onoga što ljudi nose u sebi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smisao usavršavanja društva: usavršavanje najplemenitijih osobina ljudske prirode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razvojem, socijalni su fenomeni sve više određeni poviješću - mrtvi vladaju živima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9036496" y="3429000"/>
            <a:ext cx="5884515" cy="4183876"/>
            <a:chOff x="2719736" y="3356992"/>
            <a:chExt cx="5884515" cy="4183876"/>
          </a:xfrm>
        </p:grpSpPr>
        <p:pic>
          <p:nvPicPr>
            <p:cNvPr id="21506" name="Picture 2" descr="Slikovni rezultat za ZOMBIE CHASING BOY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9592" y1="78412" x2="9592" y2="78412"/>
                          <a14:foregroundMark x1="32857" y1="91563" x2="32857" y2="91563"/>
                          <a14:foregroundMark x1="34286" y1="88337" x2="34286" y2="88337"/>
                          <a14:foregroundMark x1="2449" y1="73201" x2="2449" y2="73201"/>
                          <a14:foregroundMark x1="88163" y1="34988" x2="88163" y2="34988"/>
                          <a14:foregroundMark x1="82653" y1="28040" x2="80204" y2="67742"/>
                          <a14:foregroundMark x1="79592" y1="22581" x2="83265" y2="59305"/>
                          <a14:foregroundMark x1="76122" y1="50124" x2="87143" y2="53102"/>
                          <a14:foregroundMark x1="76939" y1="56328" x2="76939" y2="56328"/>
                          <a14:foregroundMark x1="85918" y1="47395" x2="85918" y2="47395"/>
                          <a14:foregroundMark x1="86122" y1="60298" x2="86122" y2="60298"/>
                          <a14:foregroundMark x1="75102" y1="60546" x2="75102" y2="60546"/>
                          <a14:foregroundMark x1="73673" y1="60546" x2="73673" y2="60546"/>
                          <a14:foregroundMark x1="74694" y1="67990" x2="74694" y2="67990"/>
                          <a14:foregroundMark x1="73469" y1="77419" x2="73469" y2="77419"/>
                          <a14:foregroundMark x1="78163" y1="71464" x2="55714" y2="90571"/>
                          <a14:foregroundMark x1="60816" y1="93052" x2="68163" y2="85360"/>
                          <a14:foregroundMark x1="51429" y1="87593" x2="51429" y2="87593"/>
                          <a14:foregroundMark x1="63673" y1="94789" x2="63673" y2="94789"/>
                          <a14:foregroundMark x1="77959" y1="41687" x2="77959" y2="41687"/>
                          <a14:foregroundMark x1="77959" y1="41687" x2="77959" y2="41687"/>
                          <a14:foregroundMark x1="77551" y1="34243" x2="77551" y2="34243"/>
                          <a14:foregroundMark x1="86939" y1="26303" x2="49592" y2="28784"/>
                          <a14:foregroundMark x1="59796" y1="31017" x2="59796" y2="31017"/>
                          <a14:foregroundMark x1="47959" y1="30025" x2="47959" y2="30025"/>
                          <a14:foregroundMark x1="68571" y1="25558" x2="82653" y2="20347"/>
                          <a14:foregroundMark x1="87551" y1="30769" x2="87551" y2="30769"/>
                          <a14:foregroundMark x1="77143" y1="11166" x2="77143" y2="11166"/>
                          <a14:foregroundMark x1="77143" y1="2481" x2="83673" y2="203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838160"/>
              <a:ext cx="3535995" cy="2908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8" name="Picture 4" descr="Slikovni rezultat za BIG QUOTATION MARK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736" y="3356992"/>
              <a:ext cx="5884515" cy="4183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82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1.63681 -0.00069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840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36012" cy="129698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na kojima se zasniva društvo</a:t>
            </a:r>
            <a:endParaRPr lang="en-GB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981075"/>
            <a:ext cx="8586787" cy="519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hr-HR" altLang="sr-Latn-R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Obitelj – nukleus, razvija osjećaj socijabiliteta, altruizma, kooperacije –</a:t>
            </a:r>
          </a:p>
          <a:p>
            <a:pPr>
              <a:lnSpc>
                <a:spcPct val="80000"/>
              </a:lnSpc>
              <a:defRPr/>
            </a:pPr>
            <a:endParaRPr lang="hr-HR" altLang="sr-Latn-R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bez nje nema </a:t>
            </a:r>
            <a:r>
              <a:rPr lang="hr-HR" altLang="sr-Latn-RS" i="1">
                <a:latin typeface="Times New Roman" panose="02020603050405020304" pitchFamily="18" charset="0"/>
                <a:cs typeface="Times New Roman" panose="02020603050405020304" pitchFamily="18" charset="0"/>
              </a:rPr>
              <a:t>društvenosti </a:t>
            </a: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- “consensus social”</a:t>
            </a:r>
          </a:p>
          <a:p>
            <a:pPr>
              <a:lnSpc>
                <a:spcPct val="80000"/>
              </a:lnSpc>
              <a:defRPr/>
            </a:pPr>
            <a:endParaRPr lang="hr-HR" altLang="sr-Latn-R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hr-HR" altLang="sr-Latn-R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hr-HR" alt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Slikovni rezultat za family animation">
            <a:extLst>
              <a:ext uri="{FF2B5EF4-FFF2-40B4-BE49-F238E27FC236}">
                <a16:creationId xmlns:a16="http://schemas.microsoft.com/office/drawing/2014/main" id="{95FF0FF2-0C99-4BA5-B8F9-42C84312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390" y1="58958" x2="34390" y2="58958"/>
                        <a14:foregroundMark x1="34507" y1="22083" x2="34507" y2="22083"/>
                        <a14:foregroundMark x1="35563" y1="31458" x2="33451" y2="21667"/>
                        <a14:foregroundMark x1="33451" y1="21667" x2="33333" y2="18125"/>
                        <a14:foregroundMark x1="40023" y1="55625" x2="40023" y2="55625"/>
                        <a14:foregroundMark x1="40258" y1="55417" x2="40258" y2="55417"/>
                        <a14:foregroundMark x1="40739" y1="54583" x2="40728" y2="54375"/>
                        <a14:foregroundMark x1="40845" y1="56667" x2="40739" y2="54583"/>
                        <a14:foregroundMark x1="40493" y1="52500" x2="40493" y2="52500"/>
                        <a14:foregroundMark x1="43897" y1="68125" x2="43897" y2="68125"/>
                        <a14:foregroundMark x1="43779" y1="74583" x2="43779" y2="74583"/>
                        <a14:foregroundMark x1="43897" y1="65208" x2="43779" y2="75833"/>
                        <a14:foregroundMark x1="43779" y1="75833" x2="42840" y2="79583"/>
                        <a14:foregroundMark x1="60329" y1="54167" x2="60329" y2="54167"/>
                        <a14:foregroundMark x1="60798" y1="56042" x2="60798" y2="56042"/>
                        <a14:foregroundMark x1="60798" y1="51667" x2="60798" y2="51667"/>
                        <a14:foregroundMark x1="61440" y1="50000" x2="62793" y2="46042"/>
                        <a14:foregroundMark x1="61226" y1="50625" x2="61440" y2="50000"/>
                        <a14:foregroundMark x1="61012" y1="51250" x2="61226" y2="50625"/>
                        <a14:foregroundMark x1="60941" y1="51458" x2="61012" y2="51250"/>
                        <a14:foregroundMark x1="60798" y1="51875" x2="60941" y2="51458"/>
                        <a14:foregroundMark x1="54930" y1="50000" x2="59624" y2="49792"/>
                        <a14:foregroundMark x1="55164" y1="77500" x2="55164" y2="75417"/>
                        <a14:foregroundMark x1="59742" y1="19583" x2="59742" y2="19583"/>
                        <a14:foregroundMark x1="59859" y1="19167" x2="59859" y2="19167"/>
                        <a14:foregroundMark x1="71948" y1="32708" x2="71948" y2="20833"/>
                        <a14:foregroundMark x1="60563" y1="78958" x2="60563" y2="78958"/>
                        <a14:backgroundMark x1="29812" y1="39583" x2="29812" y2="39583"/>
                        <a14:backgroundMark x1="23944" y1="49167" x2="23944" y2="49167"/>
                        <a14:backgroundMark x1="25939" y1="40208" x2="25939" y2="40208"/>
                        <a14:backgroundMark x1="40728" y1="27500" x2="40728" y2="27500"/>
                        <a14:backgroundMark x1="49765" y1="29792" x2="49765" y2="29792"/>
                        <a14:backgroundMark x1="43897" y1="27917" x2="43897" y2="27917"/>
                        <a14:backgroundMark x1="47300" y1="27917" x2="47300" y2="27917"/>
                        <a14:backgroundMark x1="46714" y1="27917" x2="46714" y2="27917"/>
                        <a14:backgroundMark x1="49765" y1="39167" x2="49765" y2="39167"/>
                        <a14:backgroundMark x1="35446" y1="59375" x2="35446" y2="59375"/>
                        <a14:backgroundMark x1="42723" y1="41667" x2="42723" y2="41667"/>
                        <a14:backgroundMark x1="42840" y1="42083" x2="42840" y2="42083"/>
                        <a14:backgroundMark x1="43075" y1="42083" x2="43075" y2="42083"/>
                        <a14:backgroundMark x1="42840" y1="39792" x2="42840" y2="39792"/>
                        <a14:backgroundMark x1="42723" y1="38333" x2="42723" y2="38333"/>
                        <a14:backgroundMark x1="49648" y1="41875" x2="49648" y2="41875"/>
                        <a14:backgroundMark x1="49531" y1="53125" x2="49531" y2="53125"/>
                        <a14:backgroundMark x1="49296" y1="52500" x2="49531" y2="57083"/>
                        <a14:backgroundMark x1="49178" y1="49792" x2="49178" y2="52708"/>
                        <a14:backgroundMark x1="50000" y1="41667" x2="49765" y2="36875"/>
                        <a14:backgroundMark x1="52465" y1="46875" x2="52465" y2="46875"/>
                        <a14:backgroundMark x1="52465" y1="45833" x2="52465" y2="45833"/>
                        <a14:backgroundMark x1="52465" y1="44375" x2="52465" y2="44375"/>
                        <a14:backgroundMark x1="52700" y1="42708" x2="52700" y2="42708"/>
                        <a14:backgroundMark x1="52582" y1="42292" x2="52582" y2="42292"/>
                        <a14:backgroundMark x1="60798" y1="25000" x2="60798" y2="25000"/>
                        <a14:backgroundMark x1="59272" y1="26667" x2="59272" y2="26667"/>
                        <a14:backgroundMark x1="60915" y1="45208" x2="60915" y2="45208"/>
                        <a14:backgroundMark x1="60798" y1="41875" x2="60798" y2="41875"/>
                        <a14:backgroundMark x1="61150" y1="38958" x2="61150" y2="38958"/>
                        <a14:backgroundMark x1="67723" y1="34792" x2="67723" y2="34792"/>
                        <a14:backgroundMark x1="67606" y1="35625" x2="67606" y2="35625"/>
                        <a14:backgroundMark x1="66432" y1="35625" x2="66432" y2="35625"/>
                        <a14:backgroundMark x1="69718" y1="31875" x2="69718" y2="31875"/>
                        <a14:backgroundMark x1="69836" y1="31458" x2="69836" y2="31458"/>
                        <a14:backgroundMark x1="75587" y1="47500" x2="75587" y2="47500"/>
                        <a14:backgroundMark x1="75235" y1="45417" x2="75235" y2="45417"/>
                        <a14:backgroundMark x1="67136" y1="45417" x2="67136" y2="45417"/>
                        <a14:backgroundMark x1="48944" y1="49167" x2="48944" y2="49167"/>
                        <a14:backgroundMark x1="49883" y1="42917" x2="49883" y2="42917"/>
                        <a14:backgroundMark x1="49883" y1="43958" x2="49883" y2="43958"/>
                        <a14:backgroundMark x1="52817" y1="47292" x2="52817" y2="47292"/>
                        <a14:backgroundMark x1="52582" y1="42083" x2="52582" y2="42083"/>
                        <a14:backgroundMark x1="35446" y1="57500" x2="35446" y2="57500"/>
                        <a14:backgroundMark x1="32160" y1="46875" x2="32160" y2="46875"/>
                        <a14:backgroundMark x1="39085" y1="41250" x2="39085" y2="41250"/>
                        <a14:backgroundMark x1="41667" y1="51042" x2="41667" y2="51042"/>
                        <a14:backgroundMark x1="41667" y1="52083" x2="41667" y2="52083"/>
                        <a14:backgroundMark x1="41667" y1="52917" x2="41667" y2="52917"/>
                        <a14:backgroundMark x1="42723" y1="45000" x2="42723" y2="45000"/>
                        <a14:backgroundMark x1="41549" y1="50625" x2="41549" y2="50625"/>
                        <a14:backgroundMark x1="41315" y1="32083" x2="41315" y2="32083"/>
                        <a14:backgroundMark x1="43075" y1="26458" x2="43075" y2="26458"/>
                        <a14:backgroundMark x1="43310" y1="26250" x2="43310" y2="26250"/>
                        <a14:backgroundMark x1="47418" y1="26250" x2="47418" y2="26250"/>
                        <a14:backgroundMark x1="55047" y1="26458" x2="55047" y2="26458"/>
                        <a14:backgroundMark x1="60915" y1="37708" x2="60915" y2="37708"/>
                        <a14:backgroundMark x1="52582" y1="41250" x2="52582" y2="41250"/>
                        <a14:backgroundMark x1="52700" y1="40833" x2="52700" y2="40833"/>
                        <a14:backgroundMark x1="48944" y1="48125" x2="48944" y2="48125"/>
                        <a14:backgroundMark x1="50117" y1="44375" x2="50117" y2="44375"/>
                        <a14:backgroundMark x1="50235" y1="44792" x2="50235" y2="44792"/>
                        <a14:backgroundMark x1="50235" y1="45417" x2="50235" y2="45417"/>
                        <a14:backgroundMark x1="48944" y1="47500" x2="48944" y2="47500"/>
                        <a14:backgroundMark x1="41197" y1="54583" x2="41197" y2="54583"/>
                        <a14:backgroundMark x1="39202" y1="55417" x2="39202" y2="44167"/>
                        <a14:backgroundMark x1="41549" y1="55000" x2="41667" y2="53333"/>
                        <a14:backgroundMark x1="44718" y1="76250" x2="44718" y2="76250"/>
                        <a14:backgroundMark x1="60681" y1="48542" x2="60681" y2="48542"/>
                        <a14:backgroundMark x1="60681" y1="50000" x2="60681" y2="50000"/>
                        <a14:backgroundMark x1="60446" y1="50833" x2="60446" y2="50833"/>
                        <a14:backgroundMark x1="61854" y1="53958" x2="61854" y2="53958"/>
                        <a14:backgroundMark x1="62207" y1="51250" x2="62207" y2="51250"/>
                        <a14:backgroundMark x1="60329" y1="51458" x2="60329" y2="51458"/>
                        <a14:backgroundMark x1="56455" y1="54792" x2="56455" y2="54792"/>
                        <a14:backgroundMark x1="60211" y1="52083" x2="60211" y2="52083"/>
                        <a14:backgroundMark x1="62207" y1="50625" x2="62207" y2="50625"/>
                        <a14:backgroundMark x1="62207" y1="50000" x2="62207" y2="50000"/>
                        <a14:backgroundMark x1="53873" y1="76458" x2="53873" y2="76458"/>
                        <a14:backgroundMark x1="53991" y1="77500" x2="53991" y2="77500"/>
                        <a14:backgroundMark x1="59977" y1="19167" x2="59977" y2="19167"/>
                        <a14:backgroundMark x1="67840" y1="21667" x2="67840" y2="21667"/>
                        <a14:backgroundMark x1="73122" y1="31667" x2="73122" y2="31667"/>
                        <a14:backgroundMark x1="69836" y1="30625" x2="69836" y2="30625"/>
                        <a14:backgroundMark x1="68427" y1="34167" x2="68427" y2="34167"/>
                        <a14:backgroundMark x1="69249" y1="32292" x2="69249" y2="32292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6" y="3068960"/>
            <a:ext cx="8115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807450" cy="13414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000">
                <a:latin typeface="Times New Roman" panose="02020603050405020304" pitchFamily="18" charset="0"/>
                <a:cs typeface="Times New Roman" panose="02020603050405020304" pitchFamily="18" charset="0"/>
              </a:rPr>
              <a:t>Pitanje rada i povijesti</a:t>
            </a:r>
            <a:endParaRPr lang="en-GB" altLang="sr-Latn-R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268413"/>
            <a:ext cx="8447087" cy="4827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hr-HR" altLang="sr-Latn-R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Podjela rada – osnova diferencijacije ljudskih aktivnosti i temelj za razumijevanje socijalne dinamike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hr-HR" altLang="sr-Latn-R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Veća diferencijacija aktivnosti = veća društvena diferencijacija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hr-HR" altLang="sr-Latn-R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Porastom diferencijacije raste i KOOPERACIJA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8600"/>
            <a:ext cx="3456632" cy="11841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SOCIJALNA STATIKA ILI TEORIJA REDA</a:t>
            </a:r>
            <a:endParaRPr lang="en-GB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37207" y="1268760"/>
            <a:ext cx="5041255" cy="5976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hr-HR" altLang="sr-Latn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Predmet = izučavanje zakona koegzistencije i funkcionalne povezanosti različitih dijelova društva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CONSENSUSU SOCIAL,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društvena suglasnost – osnovni pojam statike</a:t>
            </a:r>
          </a:p>
          <a:p>
            <a:pPr>
              <a:lnSpc>
                <a:spcPct val="80000"/>
              </a:lnSpc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 SPONTANOSTI SOCIJABILITETA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čovjek ZOON POLITICON: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JEDINSTVO I KOOPERACIJA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podjelom rada jača kooperacija i inteligencija, </a:t>
            </a:r>
            <a:endParaRPr lang="en-GB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76056" y="228600"/>
            <a:ext cx="3839344" cy="11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SOCIJALNA DINAMIKA ILI TEORIJA PROGRESA</a:t>
            </a:r>
            <a:endParaRPr lang="en-GB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60032" y="1269425"/>
            <a:ext cx="4055368" cy="5445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hr-HR" alt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POJAM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proučava socijalni organizam u razvoju, nauka o zakonima progresa / zadatak znanosti: otkriti zakone koji upravljaju tim kontinuitetom</a:t>
            </a:r>
          </a:p>
          <a:p>
            <a:pPr>
              <a:lnSpc>
                <a:spcPct val="80000"/>
              </a:lnSpc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RELACIJA STATIKE I DINAMIKE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Progres: postupni razvoj reda</a:t>
            </a:r>
          </a:p>
          <a:p>
            <a:pPr>
              <a:lnSpc>
                <a:spcPct val="80000"/>
              </a:lnSpc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EVOLUCIJA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Kontinuiran rast fizičkih, moralnih i intelektualnih mogućnosti </a:t>
            </a:r>
          </a:p>
          <a:p>
            <a:pPr>
              <a:lnSpc>
                <a:spcPct val="80000"/>
              </a:lnSpc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POKRETAČKA SNAGA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intelekt</a:t>
            </a:r>
          </a:p>
          <a:p>
            <a:pPr>
              <a:lnSpc>
                <a:spcPct val="80000"/>
              </a:lnSpc>
              <a:defRPr/>
            </a:pP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91550" cy="86518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Zakon o trima fazama razvitka</a:t>
            </a:r>
            <a:endParaRPr lang="en-GB" altLang="sr-Latn-R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251520" y="1268760"/>
            <a:ext cx="26887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TEOLOŠKA 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3109040" y="1277928"/>
            <a:ext cx="26887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METAFIZIČKA 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6012160" y="1277928"/>
            <a:ext cx="26887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POZITIVNA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107505" y="2184982"/>
            <a:ext cx="30897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Fetišizam </a:t>
            </a:r>
          </a:p>
          <a:p>
            <a:pPr lvl="0">
              <a:lnSpc>
                <a:spcPct val="80000"/>
              </a:lnSpc>
              <a:defRPr/>
            </a:pP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(primitivne horde); politeizam </a:t>
            </a:r>
          </a:p>
          <a:p>
            <a:pPr lvl="0">
              <a:lnSpc>
                <a:spcPct val="80000"/>
              </a:lnSpc>
              <a:defRPr/>
            </a:pP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(udruživanje plemena, nastanak naroda i država) </a:t>
            </a:r>
          </a:p>
          <a:p>
            <a:pPr lvl="0">
              <a:lnSpc>
                <a:spcPct val="80000"/>
              </a:lnSpc>
              <a:defRPr/>
            </a:pPr>
            <a:endParaRPr lang="hr-HR" altLang="sr-Latn-R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teokratski i konzervirajući</a:t>
            </a:r>
          </a:p>
          <a:p>
            <a:pPr lvl="0">
              <a:lnSpc>
                <a:spcPct val="80000"/>
              </a:lnSpc>
              <a:defRPr/>
            </a:pP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(Egipat, Perzija, Indija)</a:t>
            </a:r>
          </a:p>
          <a:p>
            <a:pPr lvl="0">
              <a:lnSpc>
                <a:spcPct val="80000"/>
              </a:lnSpc>
              <a:defRPr/>
            </a:pP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80000"/>
              </a:lnSpc>
              <a:defRPr/>
            </a:pP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militaristički i državnički (Rim) </a:t>
            </a:r>
          </a:p>
          <a:p>
            <a:pPr lvl="0">
              <a:lnSpc>
                <a:spcPct val="80000"/>
              </a:lnSpc>
              <a:defRPr/>
            </a:pPr>
            <a:endParaRPr lang="hr-HR" altLang="sr-Latn-R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buFontTx/>
              <a:buChar char="-"/>
              <a:defRPr/>
            </a:pP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intelektualni (Grčka); </a:t>
            </a:r>
          </a:p>
          <a:p>
            <a:pPr lvl="0">
              <a:lnSpc>
                <a:spcPct val="80000"/>
              </a:lnSpc>
              <a:defRPr/>
            </a:pPr>
            <a:endParaRPr lang="hr-HR" altLang="sr-Latn-R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buFontTx/>
              <a:buChar char="-"/>
              <a:defRPr/>
            </a:pP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monoteizam </a:t>
            </a:r>
          </a:p>
          <a:p>
            <a:pPr lvl="0">
              <a:lnSpc>
                <a:spcPct val="80000"/>
              </a:lnSpc>
              <a:defRPr/>
            </a:pP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(stvaranje svjetskog carstva, Rimsko Carstvo)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3109040" y="2276872"/>
            <a:ext cx="2688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promjena religioznog u pravno - filozofski oblik svijesti; feudalno društvo</a:t>
            </a:r>
          </a:p>
          <a:p>
            <a:pPr>
              <a:lnSpc>
                <a:spcPct val="80000"/>
              </a:lnSpc>
              <a:defRPr/>
            </a:pP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6012160" y="2294569"/>
            <a:ext cx="2688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ostvarena istinska ljudska priroda, pozitivan i homogen sistem; 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intelektualističko promatranje povijesnog procesa</a:t>
            </a:r>
            <a:endParaRPr lang="en-GB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3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chemeClr val="bg2">
                <a:lumMod val="75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 rot="613497">
            <a:off x="1838217" y="685127"/>
            <a:ext cx="8816835" cy="720726"/>
          </a:xfrm>
        </p:spPr>
        <p:txBody>
          <a:bodyPr>
            <a:prstTxWarp prst="textArchUp">
              <a:avLst>
                <a:gd name="adj" fmla="val 10855743"/>
              </a:avLst>
            </a:prstTxWarp>
            <a:noAutofit/>
          </a:bodyPr>
          <a:lstStyle/>
          <a:p>
            <a:pPr eaLnBrk="1" hangingPunct="1">
              <a:defRPr/>
            </a:pPr>
            <a:br>
              <a:rPr lang="hr-HR" alt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ZASLUGE</a:t>
            </a:r>
            <a:endParaRPr lang="en-GB" alt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351" y="765175"/>
            <a:ext cx="5710777" cy="5976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dao </a:t>
            </a: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istaknuo vezu </a:t>
            </a: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specifičnog predmeta i metode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sagledao vezu </a:t>
            </a: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općeg teorijskog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(jedinstvo imaginacije i promatranja, teorije i prakse) i </a:t>
            </a: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posebnog metodološkog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(promatranje, eksperiment, komparacija)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Ideja </a:t>
            </a:r>
            <a:r>
              <a:rPr lang="hr-HR" altLang="sr-Latn-R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historičnosti</a:t>
            </a: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tretiranju društvenih fenomena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Pozitivna metoda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Istaknuo </a:t>
            </a: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prirodu socijalnih fenomena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(ljudska datost + povijest)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Negira individualističku koncepciju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društvenih fenomena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Statika i dinamika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Ideja progresa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nužna za sociologiju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Pokretačke snage. </a:t>
            </a: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intelektualne,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jedinstvo s osjećajnim i voljnim,moralnim i materijalnim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 značaj </a:t>
            </a: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industrije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Podjela rada -  </a:t>
            </a: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consensus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Praktično obilježje sociologije</a:t>
            </a:r>
          </a:p>
          <a:p>
            <a:pPr>
              <a:lnSpc>
                <a:spcPct val="80000"/>
              </a:lnSpc>
              <a:defRPr/>
            </a:pPr>
            <a:endParaRPr lang="en-GB" altLang="sr-Latn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38" l="0" r="100000">
                        <a14:foregroundMark x1="38980" y1="36107" x2="38980" y2="36107"/>
                        <a14:foregroundMark x1="47755" y1="23131" x2="47755" y2="2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4739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31058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latin typeface="Scott" panose="00000400000000000000" pitchFamily="2" charset="0"/>
              </a:rPr>
              <a:t>Hvala na pažnji!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16" y="4084320"/>
            <a:ext cx="3810000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7" b="100000" l="9146" r="100000">
                        <a14:foregroundMark x1="41463" y1="86245" x2="41463" y2="86245"/>
                        <a14:foregroundMark x1="50915" y1="91921" x2="50915" y2="91921"/>
                        <a14:foregroundMark x1="46646" y1="92795" x2="46646" y2="92795"/>
                        <a14:foregroundMark x1="77439" y1="92576" x2="77439" y2="92576"/>
                        <a14:foregroundMark x1="55793" y1="54367" x2="55793" y2="54367"/>
                        <a14:foregroundMark x1="67378" y1="52183" x2="67378" y2="52183"/>
                        <a14:foregroundMark x1="70122" y1="53712" x2="70122" y2="53712"/>
                        <a14:foregroundMark x1="70427" y1="55459" x2="70427" y2="55459"/>
                        <a14:foregroundMark x1="78659" y1="97598" x2="78659" y2="97598"/>
                        <a14:foregroundMark x1="85366" y1="94105" x2="85366" y2="94105"/>
                        <a14:backgroundMark x1="75915" y1="55022" x2="75915" y2="55022"/>
                        <a14:backgroundMark x1="87805" y1="65502" x2="87805" y2="65502"/>
                        <a14:backgroundMark x1="21646" y1="51092" x2="21646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229143"/>
            <a:ext cx="4311368" cy="6020142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43608" y="184482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 de </a:t>
            </a:r>
            <a:r>
              <a:rPr lang="hr-HR" altLang="sr-Latn-R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Saint</a:t>
            </a:r>
            <a:r>
              <a:rPr lang="hr-HR" altLang="sr-Latn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-Simone</a:t>
            </a:r>
            <a:endParaRPr lang="hr-H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4389365" y="2780928"/>
            <a:ext cx="1877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1760. – 1825.</a:t>
            </a:r>
            <a:endParaRPr lang="en-GB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6"/>
          <a:stretch/>
        </p:blipFill>
        <p:spPr>
          <a:xfrm>
            <a:off x="3339022" y="-4125"/>
            <a:ext cx="5889171" cy="681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4"/>
          <a:stretch/>
        </p:blipFill>
        <p:spPr>
          <a:xfrm flipH="1">
            <a:off x="-86287" y="0"/>
            <a:ext cx="34253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upa 1"/>
          <p:cNvGrpSpPr/>
          <p:nvPr/>
        </p:nvGrpSpPr>
        <p:grpSpPr>
          <a:xfrm>
            <a:off x="2555776" y="-7679"/>
            <a:ext cx="4136809" cy="6821055"/>
            <a:chOff x="2555776" y="-7679"/>
            <a:chExt cx="4136809" cy="6821055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3151"/>
            <a:stretch/>
          </p:blipFill>
          <p:spPr>
            <a:xfrm>
              <a:off x="3340817" y="-7678"/>
              <a:ext cx="3351768" cy="68210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Slika 1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61"/>
            <a:stretch/>
          </p:blipFill>
          <p:spPr>
            <a:xfrm flipH="1">
              <a:off x="2555776" y="-7679"/>
              <a:ext cx="2932581" cy="68210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Pravokutnik 8"/>
          <p:cNvSpPr/>
          <p:nvPr/>
        </p:nvSpPr>
        <p:spPr>
          <a:xfrm>
            <a:off x="2555776" y="404664"/>
            <a:ext cx="4136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Francuska revolucija – poticaj za razmišljanje?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771800" y="1412776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shvatiti revoluciju i kako ju usmjeriti na korist radnog dijela društva?</a:t>
            </a:r>
          </a:p>
        </p:txBody>
      </p:sp>
      <p:sp>
        <p:nvSpPr>
          <p:cNvPr id="4" name="Pravokutnik 3"/>
          <p:cNvSpPr/>
          <p:nvPr/>
        </p:nvSpPr>
        <p:spPr>
          <a:xfrm>
            <a:off x="2771800" y="2348880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Zahtjev za stvaranjem nove društvene znanosti – </a:t>
            </a:r>
            <a:r>
              <a:rPr lang="hr-HR" altLang="sr-Latn-R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se spoznali zakoni, predvidjela budućnost i usmjerila politička akcija</a:t>
            </a:r>
          </a:p>
          <a:p>
            <a:pPr algn="just">
              <a:lnSpc>
                <a:spcPct val="80000"/>
              </a:lnSpc>
              <a:defRPr/>
            </a:pP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 društvena znanost (</a:t>
            </a: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socijalna fizika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treba biti egzaktna kao i prirodne znanosti</a:t>
            </a:r>
            <a:endParaRPr lang="en-GB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331640" y="2574418"/>
            <a:ext cx="45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Pojam socijalne fiziologije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3284984"/>
            <a:ext cx="7632848" cy="30870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Suprotno od </a:t>
            </a:r>
            <a:r>
              <a:rPr lang="hr-HR" altLang="sr-Latn-R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socijalne morfologije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(sustav u mirovanju); nauka o društvu u stvaranju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Fiziologija = krovna nauka 19.st.</a:t>
            </a:r>
          </a:p>
          <a:p>
            <a:pPr>
              <a:lnSpc>
                <a:spcPct val="80000"/>
              </a:lnSpc>
              <a:defRPr/>
            </a:pPr>
            <a:endParaRPr lang="hr-HR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Socijalna fiziologija: 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znanost o globalnom društvu, o čovjeku kao generičkom biću</a:t>
            </a:r>
            <a:endParaRPr lang="en-GB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 flipH="1">
            <a:off x="-1472064" y="157820"/>
            <a:ext cx="1651576" cy="2394902"/>
            <a:chOff x="5052754" y="2085234"/>
            <a:chExt cx="1751494" cy="2615148"/>
          </a:xfrm>
        </p:grpSpPr>
        <p:pic>
          <p:nvPicPr>
            <p:cNvPr id="7" name="Picture 20" descr="Povezana slik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894" b="96927" l="9016" r="96311">
                          <a14:foregroundMark x1="59016" y1="28132" x2="59016" y2="28132"/>
                          <a14:foregroundMark x1="47131" y1="24350" x2="47131" y2="24350"/>
                          <a14:foregroundMark x1="49180" y1="19149" x2="49180" y2="19149"/>
                          <a14:foregroundMark x1="81148" y1="48227" x2="81148" y2="48227"/>
                          <a14:foregroundMark x1="85246" y1="49645" x2="85246" y2="49645"/>
                          <a14:backgroundMark x1="62295" y1="85579" x2="62295" y2="85579"/>
                          <a14:backgroundMark x1="59836" y1="88180" x2="59836" y2="88180"/>
                          <a14:backgroundMark x1="72541" y1="75177" x2="72541" y2="75177"/>
                          <a14:backgroundMark x1="75410" y1="70686" x2="75410" y2="70686"/>
                          <a14:backgroundMark x1="76639" y1="67849" x2="76639" y2="67849"/>
                          <a14:backgroundMark x1="76639" y1="66667" x2="76639" y2="66667"/>
                          <a14:backgroundMark x1="19262" y1="72104" x2="19262" y2="72104"/>
                          <a14:backgroundMark x1="29098" y1="70449" x2="29098" y2="70449"/>
                          <a14:backgroundMark x1="26639" y1="88180" x2="26639" y2="88180"/>
                          <a14:backgroundMark x1="68033" y1="70922" x2="68033" y2="70922"/>
                          <a14:backgroundMark x1="44672" y1="17967" x2="44672" y2="11111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233" y="2793477"/>
              <a:ext cx="1368152" cy="1906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Slika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987" b="68341" l="9451" r="89634">
                          <a14:foregroundMark x1="57012" y1="51310" x2="57012" y2="51310"/>
                          <a14:backgroundMark x1="27439" y1="51310" x2="27439" y2="51310"/>
                          <a14:backgroundMark x1="37805" y1="60480" x2="37805" y2="60480"/>
                          <a14:backgroundMark x1="77134" y1="60917" x2="77134" y2="60917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0" b="35181"/>
            <a:stretch/>
          </p:blipFill>
          <p:spPr>
            <a:xfrm flipH="1">
              <a:off x="5052754" y="2085234"/>
              <a:ext cx="1751494" cy="1415774"/>
            </a:xfrm>
            <a:prstGeom prst="rect">
              <a:avLst/>
            </a:prstGeom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-171400"/>
            <a:ext cx="8664575" cy="2448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hr-HR" altLang="sr-Latn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POZITIVISTIČKA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(zasnovana na činjenicama i poznavanju konkretnih pojava) i </a:t>
            </a:r>
          </a:p>
          <a:p>
            <a:pPr marL="457200" lvl="1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hr-HR" altLang="sr-Latn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FILOZOFSKA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(zasnovana na sistemu ideja, jer je društveni sistem samo aplikacija sistema ideja)</a:t>
            </a:r>
          </a:p>
          <a:p>
            <a:pPr>
              <a:lnSpc>
                <a:spcPct val="80000"/>
              </a:lnSpc>
              <a:defRPr/>
            </a:pP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3 -0.01712 L 0.42257 -0.01712 C 0.65139 -0.01712 0.92413 -0.01203 0.92413 0.05019 L 0.93299 0.26046 " pathEditMode="relative" rAng="0" ptsTypes="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7" y="138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elica lijevo-desno-gore 8"/>
          <p:cNvSpPr/>
          <p:nvPr/>
        </p:nvSpPr>
        <p:spPr>
          <a:xfrm rot="20885830">
            <a:off x="1763688" y="1607095"/>
            <a:ext cx="5688632" cy="3145741"/>
          </a:xfrm>
          <a:prstGeom prst="leftRigh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0" name="Grupa 9"/>
          <p:cNvGrpSpPr/>
          <p:nvPr/>
        </p:nvGrpSpPr>
        <p:grpSpPr>
          <a:xfrm rot="21003498">
            <a:off x="2843808" y="3272509"/>
            <a:ext cx="3672408" cy="1314147"/>
            <a:chOff x="2627784" y="908050"/>
            <a:chExt cx="4320480" cy="1584846"/>
          </a:xfrm>
        </p:grpSpPr>
        <p:sp>
          <p:nvSpPr>
            <p:cNvPr id="7" name="Elipsa 6"/>
            <p:cNvSpPr/>
            <p:nvPr/>
          </p:nvSpPr>
          <p:spPr>
            <a:xfrm>
              <a:off x="2627784" y="908050"/>
              <a:ext cx="4320480" cy="158484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TekstniOkvir 7"/>
            <p:cNvSpPr txBox="1"/>
            <p:nvPr/>
          </p:nvSpPr>
          <p:spPr>
            <a:xfrm rot="596502">
              <a:off x="3347865" y="1178749"/>
              <a:ext cx="2880320" cy="100217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DRUŠTVENA STRUKTURA</a:t>
              </a:r>
            </a:p>
          </p:txBody>
        </p:sp>
      </p:grpSp>
      <p:sp>
        <p:nvSpPr>
          <p:cNvPr id="13" name="TekstniOkvir 12"/>
          <p:cNvSpPr txBox="1"/>
          <p:nvPr/>
        </p:nvSpPr>
        <p:spPr>
          <a:xfrm>
            <a:off x="3020619" y="70467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 VLASNIŠTVA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188767" y="3912469"/>
            <a:ext cx="201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 I PODJELA RADA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7452320" y="291856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IDEJA</a:t>
            </a:r>
          </a:p>
        </p:txBody>
      </p:sp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6" b="100000" l="0" r="99333">
                        <a14:foregroundMark x1="65667" y1="46931" x2="65667" y2="46931"/>
                        <a14:foregroundMark x1="66000" y1="41155" x2="66000" y2="41155"/>
                        <a14:foregroundMark x1="68000" y1="41516" x2="79667" y2="37545"/>
                        <a14:foregroundMark x1="67000" y1="37906" x2="84000" y2="37906"/>
                        <a14:foregroundMark x1="60000" y1="39350" x2="72333" y2="41516"/>
                        <a14:foregroundMark x1="60667" y1="41516" x2="83333" y2="31047"/>
                        <a14:foregroundMark x1="64000" y1="38267" x2="64000" y2="38267"/>
                        <a14:foregroundMark x1="75333" y1="19495" x2="75333" y2="19495"/>
                        <a14:foregroundMark x1="75333" y1="19495" x2="75333" y2="19495"/>
                        <a14:foregroundMark x1="73000" y1="16245" x2="73000" y2="16245"/>
                        <a14:foregroundMark x1="71667" y1="16245" x2="71667" y2="16245"/>
                        <a14:foregroundMark x1="70333" y1="16245" x2="70333" y2="16245"/>
                        <a14:foregroundMark x1="71000" y1="6859" x2="71000" y2="6859"/>
                        <a14:foregroundMark x1="77000" y1="7581" x2="77000" y2="7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4" y="81369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6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7" y="4634641"/>
            <a:ext cx="2857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ide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5556" l="7639" r="90000">
                        <a14:foregroundMark x1="49306" y1="25278" x2="49306" y2="25278"/>
                        <a14:foregroundMark x1="45278" y1="17083" x2="45278" y2="17083"/>
                        <a14:foregroundMark x1="49167" y1="17083" x2="49167" y2="17083"/>
                        <a14:foregroundMark x1="52222" y1="19028" x2="52222" y2="19028"/>
                        <a14:foregroundMark x1="41389" y1="18889" x2="41389" y2="18889"/>
                        <a14:foregroundMark x1="38472" y1="21667" x2="38472" y2="21667"/>
                        <a14:foregroundMark x1="45278" y1="25417" x2="45278" y2="25417"/>
                        <a14:foregroundMark x1="49306" y1="30000" x2="49306" y2="30000"/>
                        <a14:foregroundMark x1="47083" y1="28889" x2="47083" y2="28889"/>
                        <a14:foregroundMark x1="37778" y1="27361" x2="37778" y2="27361"/>
                        <a14:foregroundMark x1="54722" y1="23611" x2="54722" y2="23611"/>
                        <a14:foregroundMark x1="55278" y1="28611" x2="55278" y2="28611"/>
                        <a14:foregroundMark x1="42639" y1="34028" x2="42639" y2="34028"/>
                        <a14:foregroundMark x1="39306" y1="30833" x2="3930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13178" r="14081" b="5192"/>
          <a:stretch/>
        </p:blipFill>
        <p:spPr bwMode="auto">
          <a:xfrm>
            <a:off x="6600108" y="62473"/>
            <a:ext cx="2538328" cy="29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79512" y="476672"/>
            <a:ext cx="8708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POJAM DRUŠTVENOG RAZVOJA I PROGRESA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340768"/>
            <a:ext cx="880745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Socijalna fiziologija nalazi zakone povijesnog kretanja kako bi utjecala na budući razvoj</a:t>
            </a:r>
          </a:p>
          <a:p>
            <a:pPr>
              <a:lnSpc>
                <a:spcPct val="80000"/>
              </a:lnSpc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Ljudi su samo instrumenti 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vrhovnog zakona progresa </a:t>
            </a:r>
          </a:p>
          <a:p>
            <a:pPr>
              <a:lnSpc>
                <a:spcPct val="80000"/>
              </a:lnSpc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Progres: jedinstvo kontinuiteta i diskontinuiteta –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KRITIČKE I ORGANSKE FAZE</a:t>
            </a:r>
          </a:p>
          <a:p>
            <a:pPr>
              <a:lnSpc>
                <a:spcPct val="80000"/>
              </a:lnSpc>
              <a:defRPr/>
            </a:pPr>
            <a:endParaRPr lang="hr-HR" alt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sr-Latn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7084574" y="6993657"/>
            <a:ext cx="1651576" cy="2394902"/>
            <a:chOff x="5052754" y="2085234"/>
            <a:chExt cx="1751494" cy="2615148"/>
          </a:xfrm>
        </p:grpSpPr>
        <p:pic>
          <p:nvPicPr>
            <p:cNvPr id="8" name="Picture 20" descr="Povezana slik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894" b="96927" l="9016" r="96311">
                          <a14:foregroundMark x1="59016" y1="28132" x2="59016" y2="28132"/>
                          <a14:foregroundMark x1="47131" y1="24350" x2="47131" y2="24350"/>
                          <a14:foregroundMark x1="49180" y1="19149" x2="49180" y2="19149"/>
                          <a14:foregroundMark x1="81148" y1="48227" x2="81148" y2="48227"/>
                          <a14:foregroundMark x1="85246" y1="49645" x2="85246" y2="49645"/>
                          <a14:backgroundMark x1="62295" y1="85579" x2="62295" y2="85579"/>
                          <a14:backgroundMark x1="59836" y1="88180" x2="59836" y2="88180"/>
                          <a14:backgroundMark x1="72541" y1="75177" x2="72541" y2="75177"/>
                          <a14:backgroundMark x1="75410" y1="70686" x2="75410" y2="70686"/>
                          <a14:backgroundMark x1="76639" y1="67849" x2="76639" y2="67849"/>
                          <a14:backgroundMark x1="76639" y1="66667" x2="76639" y2="66667"/>
                          <a14:backgroundMark x1="19262" y1="72104" x2="19262" y2="72104"/>
                          <a14:backgroundMark x1="29098" y1="70449" x2="29098" y2="70449"/>
                          <a14:backgroundMark x1="26639" y1="88180" x2="26639" y2="88180"/>
                          <a14:backgroundMark x1="68033" y1="70922" x2="68033" y2="70922"/>
                          <a14:backgroundMark x1="44672" y1="17967" x2="44672" y2="11111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233" y="2793477"/>
              <a:ext cx="1368152" cy="1906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Slika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987" b="68341" l="9451" r="89634">
                          <a14:foregroundMark x1="57012" y1="51310" x2="57012" y2="51310"/>
                          <a14:backgroundMark x1="27439" y1="51310" x2="27439" y2="51310"/>
                          <a14:backgroundMark x1="37805" y1="60480" x2="37805" y2="60480"/>
                          <a14:backgroundMark x1="77134" y1="60917" x2="77134" y2="60917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0" b="35181"/>
            <a:stretch/>
          </p:blipFill>
          <p:spPr>
            <a:xfrm flipH="1">
              <a:off x="5052754" y="2085234"/>
              <a:ext cx="1751494" cy="1415774"/>
            </a:xfrm>
            <a:prstGeom prst="rect">
              <a:avLst/>
            </a:prstGeom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9512" y="3789040"/>
            <a:ext cx="880745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hr-HR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SVRHA / CILJ PROGRESA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=stvaranje poretka koji će biti najprobitačniji za opće dobro i najpovoljniji za razvoj svih korisnih sposobnosti</a:t>
            </a:r>
          </a:p>
          <a:p>
            <a:pPr>
              <a:lnSpc>
                <a:spcPct val="80000"/>
              </a:lnSpc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povećati blagostanje najsiromašnije klase tj. ukinuti eksploataciju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sr-Latn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Slikovni rezultat za helping ha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8" b="67355" l="0" r="45750">
                        <a14:foregroundMark x1="14500" y1="33771" x2="14500" y2="33771"/>
                        <a14:foregroundMark x1="21500" y1="39212" x2="21500" y2="39212"/>
                        <a14:backgroundMark x1="6500" y1="7317" x2="6500" y2="7317"/>
                        <a14:backgroundMark x1="30375" y1="48405" x2="30375" y2="48405"/>
                        <a14:backgroundMark x1="31125" y1="49156" x2="31125" y2="49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66"/>
          <a:stretch/>
        </p:blipFill>
        <p:spPr bwMode="auto">
          <a:xfrm rot="850524">
            <a:off x="-3639017" y="780584"/>
            <a:ext cx="3602376" cy="572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Slikovni rezultat za helping han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648" b="95183" l="10000" r="90000">
                        <a14:backgroundMark x1="53375" y1="67355" x2="53375" y2="67355"/>
                        <a14:backgroundMark x1="56375" y1="68480" x2="56375" y2="68480"/>
                        <a14:backgroundMark x1="60875" y1="66979" x2="60875" y2="6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31"/>
          <a:stretch/>
        </p:blipFill>
        <p:spPr bwMode="auto">
          <a:xfrm>
            <a:off x="1524000" y="6669360"/>
            <a:ext cx="7620000" cy="24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277 -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33073 0.010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06 0.19977 L -0.05191 -0.25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0824" y="1315206"/>
            <a:ext cx="35290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ORGANSKA EPOHA</a:t>
            </a:r>
          </a:p>
          <a:p>
            <a:pPr lvl="1"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Socijalno jedinstvo</a:t>
            </a:r>
          </a:p>
          <a:p>
            <a:pPr lvl="1"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Relativna harmonija klasa</a:t>
            </a:r>
          </a:p>
          <a:p>
            <a:pPr lvl="1"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Stvaralačka faza</a:t>
            </a:r>
          </a:p>
          <a:p>
            <a:pPr lvl="1">
              <a:defRPr/>
            </a:pPr>
            <a:endParaRPr lang="en-GB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92650" y="2819400"/>
            <a:ext cx="448786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KRITIČKA EPOHA</a:t>
            </a:r>
          </a:p>
          <a:p>
            <a:pPr lvl="1"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Socijalna razdijeljenost</a:t>
            </a:r>
          </a:p>
          <a:p>
            <a:pPr lvl="1"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Sukob klasa</a:t>
            </a:r>
          </a:p>
          <a:p>
            <a:pPr lvl="1"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Rušilačka epoha</a:t>
            </a:r>
          </a:p>
          <a:p>
            <a:pPr lvl="1"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Raščišćava se teren za novu organsku epohu</a:t>
            </a:r>
          </a:p>
          <a:p>
            <a:pPr lvl="1">
              <a:defRPr/>
            </a:pPr>
            <a:endParaRPr lang="en-GB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inus 5"/>
          <p:cNvSpPr/>
          <p:nvPr/>
        </p:nvSpPr>
        <p:spPr>
          <a:xfrm rot="17419371">
            <a:off x="-1379848" y="2486198"/>
            <a:ext cx="10882033" cy="1772816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6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27984" y="548680"/>
            <a:ext cx="4955051" cy="518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“Novo kršćanstvo” – osnovni zadatak znanosti o društvu: poboljšanje materijalnog i duhovnog stanja najsiromašnije klase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 francuske revolucije: plemići (1/25) vladaju, a buržoazija i industrijalci (24/25) plaćaju </a:t>
            </a:r>
          </a:p>
          <a:p>
            <a:pPr>
              <a:defRPr/>
            </a:pPr>
            <a:endParaRPr lang="en-GB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3329" y="116533"/>
            <a:ext cx="8807450" cy="5762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POJAM KLASE</a:t>
            </a:r>
            <a:endParaRPr lang="en-GB" alt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2" b="90935" l="0" r="95403">
                        <a14:foregroundMark x1="23417" y1="63597" x2="23417" y2="63597"/>
                        <a14:foregroundMark x1="18040" y1="71079" x2="12229" y2="7050"/>
                        <a14:foregroundMark x1="10321" y1="16115" x2="9801" y2="25396"/>
                        <a14:foregroundMark x1="18300" y1="17554" x2="18300" y2="17554"/>
                        <a14:foregroundMark x1="80659" y1="39496" x2="80659" y2="39496"/>
                        <a14:foregroundMark x1="73634" y1="15755" x2="80919" y2="61223"/>
                        <a14:foregroundMark x1="84996" y1="73237" x2="87424" y2="42518"/>
                        <a14:foregroundMark x1="86470" y1="33597" x2="78231" y2="20360"/>
                        <a14:foregroundMark x1="76062" y1="11079" x2="76062" y2="11079"/>
                        <a14:foregroundMark x1="73634" y1="11079" x2="81353" y2="8921"/>
                        <a14:foregroundMark x1="85776" y1="27626" x2="85776" y2="27626"/>
                        <a14:foregroundMark x1="89159" y1="34245" x2="89159" y2="34245"/>
                        <a14:foregroundMark x1="88205" y1="75468" x2="88638" y2="64820"/>
                        <a14:foregroundMark x1="37728" y1="22158" x2="37728" y2="22158"/>
                        <a14:foregroundMark x1="32350" y1="27986" x2="32350" y2="27986"/>
                        <a14:foregroundMark x1="27060" y1="34245" x2="24631" y2="52734"/>
                        <a14:foregroundMark x1="24111" y1="61799" x2="29488" y2="49496"/>
                        <a14:foregroundMark x1="32611" y1="25540" x2="32611" y2="25540"/>
                        <a14:foregroundMark x1="32611" y1="24532" x2="32611" y2="24532"/>
                        <a14:foregroundMark x1="33565" y1="25540" x2="33565" y2="25540"/>
                        <a14:foregroundMark x1="34519" y1="25468" x2="34519" y2="25468"/>
                        <a14:foregroundMark x1="36080" y1="25468" x2="36080" y2="25468"/>
                        <a14:foregroundMark x1="39202" y1="22446" x2="39202" y2="22446"/>
                        <a14:foregroundMark x1="36774" y1="19784" x2="36774" y2="19784"/>
                        <a14:foregroundMark x1="38422" y1="19784" x2="38422" y2="19784"/>
                        <a14:foregroundMark x1="35820" y1="20072" x2="35820" y2="20072"/>
                        <a14:foregroundMark x1="33044" y1="23741" x2="33044" y2="23741"/>
                        <a14:foregroundMark x1="22550" y1="19640" x2="22550" y2="19640"/>
                        <a14:foregroundMark x1="8239" y1="22950" x2="8239" y2="22950"/>
                        <a14:foregroundMark x1="73807" y1="53885" x2="80919" y2="71079"/>
                        <a14:foregroundMark x1="86644" y1="77122" x2="89766" y2="78058"/>
                        <a14:foregroundMark x1="89766" y1="75252" x2="89679" y2="71439"/>
                        <a14:foregroundMark x1="75108" y1="76475" x2="75108" y2="76475"/>
                        <a14:foregroundMark x1="66088" y1="73669" x2="66088" y2="73669"/>
                        <a14:foregroundMark x1="62533" y1="74748" x2="62533" y2="74748"/>
                        <a14:foregroundMark x1="60278" y1="55468" x2="60278" y2="55468"/>
                        <a14:foregroundMark x1="60191" y1="52302" x2="60711" y2="62590"/>
                        <a14:foregroundMark x1="76409" y1="78129" x2="76409" y2="78129"/>
                        <a14:backgroundMark x1="34432" y1="75396" x2="35473" y2="64388"/>
                        <a14:backgroundMark x1="45186" y1="60863" x2="45186" y2="60863"/>
                        <a14:backgroundMark x1="45100" y1="59712" x2="47008" y2="63381"/>
                        <a14:backgroundMark x1="57676" y1="55108" x2="58630" y2="78849"/>
                        <a14:backgroundMark x1="72420" y1="64820" x2="72420" y2="64820"/>
                        <a14:backgroundMark x1="72160" y1="59856" x2="72160" y2="59856"/>
                        <a14:backgroundMark x1="71552" y1="57842" x2="71986" y2="69424"/>
                        <a14:backgroundMark x1="79358" y1="72518" x2="80572" y2="77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79"/>
            <a:ext cx="3896491" cy="46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13" b="94602" l="3659" r="95884">
                        <a14:foregroundMark x1="18902" y1="21594" x2="18902" y2="21594"/>
                        <a14:foregroundMark x1="19665" y1="20051" x2="19665" y2="20051"/>
                        <a14:foregroundMark x1="19665" y1="23136" x2="19665" y2="23136"/>
                        <a14:foregroundMark x1="20579" y1="22365" x2="20579" y2="22365"/>
                        <a14:foregroundMark x1="35213" y1="64781" x2="35213" y2="64781"/>
                        <a14:foregroundMark x1="35213" y1="69666" x2="35213" y2="69666"/>
                        <a14:foregroundMark x1="35061" y1="74807" x2="35061" y2="74807"/>
                        <a14:foregroundMark x1="33994" y1="76864" x2="33994" y2="76864"/>
                        <a14:foregroundMark x1="91311" y1="36504" x2="91311" y2="36504"/>
                        <a14:foregroundMark x1="85823" y1="15938" x2="85823" y2="15938"/>
                        <a14:foregroundMark x1="4573" y1="37275" x2="4573" y2="37275"/>
                        <a14:foregroundMark x1="4268" y1="33676" x2="4116" y2="47815"/>
                        <a14:backgroundMark x1="22561" y1="22108" x2="22561" y2="22108"/>
                        <a14:backgroundMark x1="21646" y1="23136" x2="21646" y2="23136"/>
                        <a14:backgroundMark x1="20274" y1="24165" x2="20274" y2="24165"/>
                        <a14:backgroundMark x1="29116" y1="70694" x2="29116" y2="70694"/>
                        <a14:backgroundMark x1="25610" y1="70437" x2="25610" y2="70437"/>
                        <a14:backgroundMark x1="32165" y1="70694" x2="32165" y2="70694"/>
                        <a14:backgroundMark x1="32012" y1="63753" x2="32012" y2="63753"/>
                        <a14:backgroundMark x1="31402" y1="59640" x2="31402" y2="59640"/>
                        <a14:backgroundMark x1="31402" y1="60668" x2="31402" y2="60668"/>
                        <a14:backgroundMark x1="37652" y1="68380" x2="37652" y2="68380"/>
                        <a14:backgroundMark x1="37652" y1="68380" x2="39177" y2="77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501008"/>
            <a:ext cx="5489590" cy="32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27289" y="2276872"/>
            <a:ext cx="4753223" cy="45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Poslije francuske revolucije: jasno dijeli buržoaziju (postala privilegirana, okoristila se) od industrijalaca</a:t>
            </a:r>
          </a:p>
          <a:p>
            <a:pPr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hr-HR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Zaključuje dihotomiju: </a:t>
            </a:r>
            <a:r>
              <a:rPr lang="hr-HR" altLang="sr-Latn-R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radnici </a:t>
            </a:r>
            <a:r>
              <a:rPr lang="hr-HR" altLang="sr-Latn-R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hr-HR" altLang="sr-Latn-R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neradnici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altLang="sr-Latn-R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3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9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1385</Words>
  <Application>Microsoft Office PowerPoint</Application>
  <PresentationFormat>Prikaz na zaslonu (4:3)</PresentationFormat>
  <Paragraphs>266</Paragraphs>
  <Slides>29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7" baseType="lpstr">
      <vt:lpstr>1952 RHEINMETALL</vt:lpstr>
      <vt:lpstr>Algerian</vt:lpstr>
      <vt:lpstr>Arial</vt:lpstr>
      <vt:lpstr>Calibri</vt:lpstr>
      <vt:lpstr>Scott</vt:lpstr>
      <vt:lpstr>Times New Roman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POJAM KLASE</vt:lpstr>
      <vt:lpstr>DRUŠTVA I DRŽAVE</vt:lpstr>
      <vt:lpstr>PowerPoint prezentacija</vt:lpstr>
      <vt:lpstr>PowerPoint prezentacija</vt:lpstr>
      <vt:lpstr>PowerPoint prezentacija</vt:lpstr>
      <vt:lpstr>PowerPoint prezentacija</vt:lpstr>
      <vt:lpstr>Glavne naslijeđene ideje:</vt:lpstr>
      <vt:lpstr>Stav prema društvu</vt:lpstr>
      <vt:lpstr>SOCIOLOŠKE KONCEPCIJE AUGUSTEA COMTEA</vt:lpstr>
      <vt:lpstr>DEFINICIJA SOCIOLOGIJE I PITANJE NJEZINA PREDMETA</vt:lpstr>
      <vt:lpstr>PowerPoint prezentacija</vt:lpstr>
      <vt:lpstr>PowerPoint prezentacija</vt:lpstr>
      <vt:lpstr>Metode u Comteovoj sociologiji</vt:lpstr>
      <vt:lpstr>PowerPoint prezentacija</vt:lpstr>
      <vt:lpstr> KARAKTER SOCIJALNIH FENOMENA I SOCIJALNE REALNOSTI </vt:lpstr>
      <vt:lpstr>Elementi na kojima se zasniva društvo</vt:lpstr>
      <vt:lpstr>Pitanje rada i povijesti</vt:lpstr>
      <vt:lpstr>SOCIJALNA STATIKA ILI TEORIJA REDA</vt:lpstr>
      <vt:lpstr>Zakon o trima fazama razvitka</vt:lpstr>
      <vt:lpstr> ZASLUGE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barbara</dc:creator>
  <cp:lastModifiedBy>renato matic</cp:lastModifiedBy>
  <cp:revision>48</cp:revision>
  <dcterms:created xsi:type="dcterms:W3CDTF">2018-03-12T15:32:22Z</dcterms:created>
  <dcterms:modified xsi:type="dcterms:W3CDTF">2026-03-16T14:25:54Z</dcterms:modified>
</cp:coreProperties>
</file>