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76" r:id="rId9"/>
    <p:sldId id="271" r:id="rId10"/>
    <p:sldId id="272" r:id="rId11"/>
    <p:sldId id="274" r:id="rId12"/>
    <p:sldId id="277" r:id="rId13"/>
    <p:sldId id="275" r:id="rId14"/>
    <p:sldId id="263" r:id="rId15"/>
    <p:sldId id="264" r:id="rId16"/>
    <p:sldId id="265" r:id="rId17"/>
    <p:sldId id="267" r:id="rId18"/>
    <p:sldId id="266" r:id="rId19"/>
    <p:sldId id="279" r:id="rId20"/>
    <p:sldId id="280" r:id="rId21"/>
    <p:sldId id="281" r:id="rId22"/>
    <p:sldId id="268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48" d="100"/>
          <a:sy n="48" d="100"/>
        </p:scale>
        <p:origin x="909" y="41"/>
      </p:cViewPr>
      <p:guideLst/>
    </p:cSldViewPr>
  </p:slideViewPr>
  <p:outlineViewPr>
    <p:cViewPr>
      <p:scale>
        <a:sx n="33" d="100"/>
        <a:sy n="33" d="100"/>
      </p:scale>
      <p:origin x="0" y="-697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1T21:22:56.459" idx="1">
    <p:pos x="4620" y="14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C82A-C97E-4E7A-BF0C-46B687D27D1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7E3F-F6E9-444B-A603-387285D1FF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83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4471-5793-4304-BE5C-D82DC447D1D1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38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4471-5793-4304-BE5C-D82DC447D1D1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44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5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22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80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79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01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06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50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5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52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3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52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3ACB-7287-4BC1-8D8F-926422F37120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3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317" y="156754"/>
            <a:ext cx="4693920" cy="4682190"/>
          </a:xfrm>
        </p:spPr>
        <p:txBody>
          <a:bodyPr>
            <a:noAutofit/>
          </a:bodyPr>
          <a:lstStyle/>
          <a:p>
            <a: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  <a:t>Konfliktna teorija u sociologiji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en-US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hr-HR" sz="4000" b="1" noProof="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Karl</a:t>
            </a:r>
            <a: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  <a:t> Marx</a:t>
            </a:r>
            <a:b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en-US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hr-HR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hr-HR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1.DIO</a:t>
            </a:r>
            <a:endParaRPr lang="hr-HR" sz="2400" b="1" noProof="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9" y="156754"/>
            <a:ext cx="5528898" cy="6479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0252" y="5435602"/>
            <a:ext cx="364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Fakultet hrvatskih studija 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Odsjek za sociologiju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Sustavna sociologija 1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prof. dr. </a:t>
            </a:r>
            <a:r>
              <a:rPr lang="hr-HR" altLang="sr-Latn-RS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sc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 Renato Matić </a:t>
            </a:r>
          </a:p>
          <a:p>
            <a:pPr algn="ctr">
              <a:lnSpc>
                <a:spcPct val="80000"/>
              </a:lnSpc>
            </a:pP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oc</a:t>
            </a: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dr.</a:t>
            </a: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sc. 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Ivan Perkov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83" y="121198"/>
            <a:ext cx="10815834" cy="68039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RACIONALISTIČKI MATERIJALIZAM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sveukupna zbiljnost razumljiva prema mjeri i broju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matematičke spoznaje – uzor znanosti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MEHANIČKI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primarnost materije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znanstvene zakonitosti svodi na mehaničke zakone  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BIOLOŠKI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(psihološki, mitski)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zamjena metafizičkog pojma života fizikalno-kemijskim zakonitostima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VULGARNI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poistovjećuje prirodne, društvene i psihičke procese, zbilju uopće promatra kao neovisnu o čovjekovoj svjesnoj i praktičnoj djelatnosti 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ETIČKI: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treba težiti stvarnim užitcima i dobrima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odbacuje postojanje nekih vječno valjanih, autonomnih vrijednosti</a:t>
            </a:r>
            <a:endParaRPr lang="hr-HR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4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Dijalektički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246044"/>
            <a:ext cx="10646228" cy="524683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sinteza i prevladavanje Hegelova panlogizma / dijalektičkog idealizma i Feuerbachova materijalizma i antropologizma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sva očitovanja zbiljnosti svode se na jedinstvenu osnovu u materiji, koja se kreće po imanentnim dijalektičkim zakonima </a:t>
            </a:r>
          </a:p>
          <a:p>
            <a:pPr>
              <a:buFont typeface="Wingdings" panose="05000000000000000000" pitchFamily="2" charset="2"/>
              <a:buChar char="à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5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Dijalektički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246044"/>
            <a:ext cx="10646228" cy="5246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zakoni zbiljnosti ne odvajaju se od zakona čovjekove povijesno-praktične djelatnosti – dijalektički i historijski materijalizam jedno i ne mogu se odvojiti ni po nekim specifičnim metodama ni po sadržaju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materijalističko shvaćanje povijesti – HISTORIJSKI MATERIJALIZAM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dijalektički odnos čovjeka i ukupne fizičke zbilje</a:t>
            </a: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6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Dijalektika kao način razmišljanja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9620" cy="43513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nasuprot linearnom odnosu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uzrok→ posljedica</a:t>
            </a:r>
          </a:p>
          <a:p>
            <a:pPr>
              <a:lnSpc>
                <a:spcPct val="80000"/>
              </a:lnSpc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ecipročnost i uzajamnost odnosa, dinamika, konflikt, kontradikcija ...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7" y="1690688"/>
            <a:ext cx="5400403" cy="4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Marxova antropologija</a:t>
            </a:r>
            <a:endParaRPr lang="hr-HR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6143" cy="4351338"/>
          </a:xfrm>
        </p:spPr>
        <p:txBody>
          <a:bodyPr/>
          <a:lstStyle/>
          <a:p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ovjekova mogućnost da se potvrdi kao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osobito generičko biće </a:t>
            </a:r>
          </a:p>
          <a:p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 sebi realizira ono što mu realno pružaju mogućnosti njegova ljudskog roda</a:t>
            </a:r>
          </a:p>
          <a:p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22" y="1974668"/>
            <a:ext cx="4625068" cy="24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3" y="979714"/>
            <a:ext cx="11353800" cy="71968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hr-HR" sz="2400" b="1" noProof="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	Što čovjeka čini čovjekom i što ga povezuje u zajednicu s drugim ljudima ?</a:t>
            </a:r>
            <a:br>
              <a:rPr lang="hr-HR" sz="2400" b="1" noProof="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</a:br>
            <a:endParaRPr lang="hr-HR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3" y="1956254"/>
            <a:ext cx="6500637" cy="4351338"/>
          </a:xfrm>
        </p:spPr>
        <p:txBody>
          <a:bodyPr>
            <a:normAutofit/>
          </a:bodyPr>
          <a:lstStyle/>
          <a:p>
            <a:pPr algn="just"/>
            <a:endParaRPr lang="hr-HR" sz="2400" b="1" i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„Praktična proizvodnja predmetnog svijeta, prerada anorganske prirode, potvrđivanje je čovjeka kao svjesnog generičkog bića, ... </a:t>
            </a:r>
          </a:p>
          <a:p>
            <a:endParaRPr lang="hr-HR" altLang="en-US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“Stoga se čovjek stvarno potvrđuje kao rodno biće upravo u obradi predmetnog svijeta” </a:t>
            </a:r>
          </a:p>
          <a:p>
            <a:endParaRPr lang="hr-HR" sz="2400" b="1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956254"/>
            <a:ext cx="404567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295457"/>
            <a:ext cx="10515600" cy="687769"/>
          </a:xfrm>
        </p:spPr>
        <p:txBody>
          <a:bodyPr>
            <a:normAutofit fontScale="90000"/>
          </a:bodyPr>
          <a:lstStyle/>
          <a:p>
            <a:r>
              <a:rPr lang="hr-HR" noProof="0" dirty="0">
                <a:latin typeface="Bookman Old Style" panose="02050604050505020204" pitchFamily="18" charset="0"/>
              </a:rPr>
              <a:t>Povijest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5" y="1179871"/>
            <a:ext cx="5562600" cy="49970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 sam sebe proizvodi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stvara svoju vlastitu povijest</a:t>
            </a:r>
          </a:p>
          <a:p>
            <a:pPr marL="0" indent="0">
              <a:buNone/>
              <a:defRPr/>
            </a:pPr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zvan ljudskih djelatnosti nema povijesti i tek s pojavom čovjeka stupamo u povijest </a:t>
            </a:r>
          </a:p>
          <a:p>
            <a:pPr marL="0" indent="0">
              <a:buNone/>
              <a:defRPr/>
            </a:pPr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roizvodnja čovjeka pomoću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ljudskog rada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1179871"/>
            <a:ext cx="5350996" cy="48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125" y="330290"/>
            <a:ext cx="10515600" cy="780755"/>
          </a:xfrm>
        </p:spPr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044"/>
            <a:ext cx="5395452" cy="5653549"/>
          </a:xfrm>
        </p:spPr>
        <p:txBody>
          <a:bodyPr>
            <a:normAutofit/>
          </a:bodyPr>
          <a:lstStyle/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b="1" noProof="0" dirty="0">
                <a:latin typeface="Bookman Old Style" panose="02050604050505020204" pitchFamily="18" charset="0"/>
              </a:rPr>
              <a:t>RAD </a:t>
            </a:r>
            <a:r>
              <a:rPr lang="hr-HR" sz="2600" noProof="0" dirty="0">
                <a:latin typeface="Bookman Old Style" panose="02050604050505020204" pitchFamily="18" charset="0"/>
              </a:rPr>
              <a:t>kao </a:t>
            </a:r>
            <a:r>
              <a:rPr lang="hr-HR" sz="2600" u="sng" noProof="0" dirty="0">
                <a:latin typeface="Bookman Old Style" panose="02050604050505020204" pitchFamily="18" charset="0"/>
              </a:rPr>
              <a:t>društvena djelatnost</a:t>
            </a:r>
          </a:p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dirty="0">
                <a:latin typeface="Bookman Old Style" panose="02050604050505020204" pitchFamily="18" charset="0"/>
              </a:rPr>
              <a:t>č</a:t>
            </a:r>
            <a:r>
              <a:rPr lang="hr-HR" sz="2600" noProof="0" dirty="0">
                <a:latin typeface="Bookman Old Style" panose="02050604050505020204" pitchFamily="18" charset="0"/>
              </a:rPr>
              <a:t>ovjek društveno biće </a:t>
            </a:r>
            <a:r>
              <a:rPr lang="hr-HR" sz="2600" b="1" noProof="0" dirty="0">
                <a:latin typeface="Bookman Old Style" panose="02050604050505020204" pitchFamily="18" charset="0"/>
              </a:rPr>
              <a:t>- svrsishodno postavlja ciljeve i usmjerava svoju djelatnost prema njima</a:t>
            </a:r>
          </a:p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dirty="0">
                <a:latin typeface="Bookman Old Style" panose="02050604050505020204" pitchFamily="18" charset="0"/>
              </a:rPr>
              <a:t>p</a:t>
            </a:r>
            <a:r>
              <a:rPr lang="hr-HR" sz="2600" noProof="0" dirty="0">
                <a:latin typeface="Bookman Old Style" panose="02050604050505020204" pitchFamily="18" charset="0"/>
              </a:rPr>
              <a:t>raksu usmjeravaju prošlost i budućnost kao cilj i motiv svrsishodne djelatnosti</a:t>
            </a:r>
          </a:p>
          <a:p>
            <a:endParaRPr lang="hr-HR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77" y="684810"/>
            <a:ext cx="4880148" cy="246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77" y="3618159"/>
            <a:ext cx="4916343" cy="241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Društvena povijest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1" y="1935073"/>
            <a:ext cx="8061960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tvarna sfera u kojoj čovjek praktično razvija svoje generičko biće</a:t>
            </a:r>
          </a:p>
          <a:p>
            <a:pPr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proces u kojemu se ostvaruje ljudsko postojanje kao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suštinsko jedinstvo čovjeka s prirodom</a:t>
            </a:r>
          </a:p>
          <a:p>
            <a:pPr marL="0" indent="0">
              <a:buNone/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riroda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sz="2400" u="sng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nije neposredno dana 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ljudskom biću</a:t>
            </a:r>
          </a:p>
          <a:p>
            <a:pPr>
              <a:defRPr/>
            </a:pPr>
            <a:endParaRPr lang="hr-HR" sz="240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 </a:t>
            </a:r>
            <a:r>
              <a:rPr lang="hr-HR" sz="2400" u="sng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prirodu prisvaja posredno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praksom - u kojoj se čovjekovo postojanje ostvaruje kao jedinstvo s prirodom</a:t>
            </a:r>
          </a:p>
          <a:p>
            <a:pPr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76" y="1935073"/>
            <a:ext cx="3439928" cy="42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00" y="993198"/>
            <a:ext cx="1831109" cy="5934075"/>
          </a:xfrm>
        </p:spPr>
        <p:txBody>
          <a:bodyPr vert="wordArtVert">
            <a:normAutofit/>
          </a:bodyPr>
          <a:lstStyle/>
          <a:p>
            <a:r>
              <a:rPr lang="hr-HR" sz="3600" b="1" i="0" noProof="0" dirty="0">
                <a:latin typeface="Bookman Old Style" panose="02050604050505020204" pitchFamily="18" charset="0"/>
              </a:rPr>
              <a:t>Otuđenje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716" y="610329"/>
            <a:ext cx="4630783" cy="4351338"/>
          </a:xfrm>
        </p:spPr>
        <p:txBody>
          <a:bodyPr/>
          <a:lstStyle/>
          <a:p>
            <a:endParaRPr lang="hr-HR" sz="2400" b="0" i="0" noProof="0" dirty="0">
              <a:latin typeface="Bookman Old Style" panose="02050604050505020204" pitchFamily="18" charset="0"/>
            </a:endParaRPr>
          </a:p>
          <a:p>
            <a:r>
              <a:rPr lang="hr-HR" sz="2400" b="1" i="0" noProof="0" dirty="0">
                <a:latin typeface="Bookman Old Style" panose="02050604050505020204" pitchFamily="18" charset="0"/>
              </a:rPr>
              <a:t>Feuerbach: religiozno otuđenje čovjeka </a:t>
            </a:r>
          </a:p>
          <a:p>
            <a:pPr lvl="1"/>
            <a:r>
              <a:rPr lang="hr-HR" sz="2400" b="1" i="0" noProof="0" dirty="0">
                <a:latin typeface="Bookman Old Style" panose="02050604050505020204" pitchFamily="18" charset="0"/>
              </a:rPr>
              <a:t>otuđenje ljudske biti od čovjeka - pretvaranje otuđene ljudske biti u nešto transcendentno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94" y="4130545"/>
            <a:ext cx="1628775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43" y="1207658"/>
            <a:ext cx="1671550" cy="2175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3695" y="4253507"/>
            <a:ext cx="2916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Hegel: suprotnost između svijesti i samosvijesti (čovjek) </a:t>
            </a:r>
          </a:p>
        </p:txBody>
      </p:sp>
      <p:sp>
        <p:nvSpPr>
          <p:cNvPr id="11" name="Cloud 10"/>
          <p:cNvSpPr/>
          <p:nvPr/>
        </p:nvSpPr>
        <p:spPr>
          <a:xfrm>
            <a:off x="6292293" y="770237"/>
            <a:ext cx="1261032" cy="115179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Cloud 11"/>
          <p:cNvSpPr/>
          <p:nvPr/>
        </p:nvSpPr>
        <p:spPr>
          <a:xfrm>
            <a:off x="7594965" y="4856037"/>
            <a:ext cx="1261032" cy="115179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3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>
                <a:latin typeface="Bookman Old Style" panose="02050604050505020204" pitchFamily="18" charset="0"/>
              </a:rPr>
              <a:t>Karl</a:t>
            </a:r>
            <a:r>
              <a:rPr lang="hr-HR" noProof="0" dirty="0">
                <a:latin typeface="Bookman Old Style" panose="02050604050505020204" pitchFamily="18" charset="0"/>
              </a:rPr>
              <a:t>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4851" cy="4351338"/>
          </a:xfrm>
        </p:spPr>
        <p:txBody>
          <a:bodyPr/>
          <a:lstStyle/>
          <a:p>
            <a:r>
              <a:rPr lang="hr-HR" sz="2400" noProof="0" dirty="0">
                <a:latin typeface="Bookman Old Style" panose="02050604050505020204" pitchFamily="18" charset="0"/>
              </a:rPr>
              <a:t>Trier 1818.- London 1883.</a:t>
            </a:r>
          </a:p>
          <a:p>
            <a:r>
              <a:rPr lang="hr-HR" sz="2400" noProof="0" dirty="0">
                <a:latin typeface="Bookman Old Style" panose="02050604050505020204" pitchFamily="18" charset="0"/>
              </a:rPr>
              <a:t>novinar, filozof, sociolog, politolog, ekonomski teoretičar, teoretičar revolucije …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jedan od najutjecajnijih mislioca u povijesti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turbulentna karijera </a:t>
            </a:r>
            <a:r>
              <a:rPr lang="hr-HR" sz="2400" noProof="0" dirty="0">
                <a:latin typeface="Bookman Old Style" panose="02050604050505020204" pitchFamily="18" charset="0"/>
              </a:rPr>
              <a:t>(različiti poslovi u različitim gradovima)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suradnja s F. Engelsom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dijalektički materijalizam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  <a:p>
            <a:endParaRPr lang="hr-HR" noProof="0" dirty="0"/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8" y="1158240"/>
            <a:ext cx="369502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1336098"/>
            <a:ext cx="5658394" cy="4351338"/>
          </a:xfrm>
        </p:spPr>
        <p:txBody>
          <a:bodyPr>
            <a:normAutofit/>
          </a:bodyPr>
          <a:lstStyle/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Marx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fenomen koji se javlja u procesu </a:t>
            </a:r>
            <a:r>
              <a:rPr lang="hr-HR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samoproizvodnje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samo</a:t>
            </a:r>
            <a:r>
              <a:rPr lang="en-US" altLang="en-US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stvar</a:t>
            </a:r>
            <a:r>
              <a:rPr lang="en-US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</a:t>
            </a:r>
            <a:r>
              <a:rPr lang="hr-HR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nja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čovjeka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gubitak pripadajućih generičkih moći ili svojstava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Rad u klasnom društvu - nužda i prinuda 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potencijalno se potvrđuje, a realno se otuđuje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157" y="1511314"/>
            <a:ext cx="4700423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en-US" sz="2800" b="1" i="0" noProof="0" dirty="0">
                <a:latin typeface="Bookman Old Style" panose="02050604050505020204" pitchFamily="18" charset="0"/>
              </a:rPr>
              <a:t>Četiri oblika otuđenja </a:t>
            </a:r>
            <a:endParaRPr lang="hr-HR" sz="2800" b="1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0017" cy="4351338"/>
          </a:xfrm>
        </p:spPr>
        <p:txBody>
          <a:bodyPr/>
          <a:lstStyle/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od proizvoda rada </a:t>
            </a:r>
          </a:p>
          <a:p>
            <a:pPr marL="609600" indent="-609600">
              <a:buNone/>
            </a:pP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od procesa proizvodnje</a:t>
            </a:r>
          </a:p>
          <a:p>
            <a:pPr marL="609600" indent="-609600">
              <a:buNone/>
            </a:pP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čovjeka od svoje generičke biti  (otuđenje od samog sebe)</a:t>
            </a:r>
          </a:p>
          <a:p>
            <a:pPr marL="609600" indent="-609600">
              <a:buNone/>
            </a:pP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čovjeka od čovjeka    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85" y="831273"/>
            <a:ext cx="3819315" cy="4018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5106391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https://www.youtube.com/watch?v=PZ4VzhIuKCQ </a:t>
            </a:r>
          </a:p>
        </p:txBody>
      </p:sp>
    </p:spTree>
    <p:extLst>
      <p:ext uri="{BB962C8B-B14F-4D97-AF65-F5344CB8AC3E}">
        <p14:creationId xmlns:p14="http://schemas.microsoft.com/office/powerpoint/2010/main" val="180242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844097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hr-HR" sz="2400" noProof="0" dirty="0">
                <a:latin typeface="Bookman Old Style" panose="02050604050505020204" pitchFamily="18" charset="0"/>
              </a:rPr>
              <a:t>Otkrivanje spomenika Karlu Marxu u povodu 200. obljetnice njegova rođenja 2018. godine u rodnom Trieru izazvalo je brojne polemike u svjetskoj javnosti što govori o utjecaju njegovih teorija i nasljeđa na suvremeno društvo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754" y="2699635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1497" y="437108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Konfliktna teorija u sociologiji 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br>
              <a:rPr lang="hr-HR" sz="40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2</a:t>
            </a:r>
            <a:r>
              <a:rPr lang="hr-HR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.DIO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027677" y="499409"/>
            <a:ext cx="364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Fakultet hrvatskih studija 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Odsjek za sociologiju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Sustavna sociologija 1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prof. dr. </a:t>
            </a:r>
            <a:r>
              <a:rPr lang="hr-HR" altLang="sr-Latn-RS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sc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 Renato Matić </a:t>
            </a:r>
          </a:p>
          <a:p>
            <a:pPr algn="ctr">
              <a:lnSpc>
                <a:spcPct val="80000"/>
              </a:lnSpc>
            </a:pP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doc.</a:t>
            </a:r>
            <a:r>
              <a:rPr lang="en-US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dr. sc. </a:t>
            </a:r>
            <a:r>
              <a:rPr lang="hr-HR" altLang="sr-Latn-R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Ivan Perkov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0" y="1699738"/>
            <a:ext cx="11532727" cy="50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8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i="0" noProof="0" dirty="0">
                <a:latin typeface="Bookman Old Style" panose="02050604050505020204" pitchFamily="18" charset="0"/>
              </a:rPr>
              <a:t>Marxovi sociološki pojmovi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45" y="2342861"/>
            <a:ext cx="5516418" cy="4351338"/>
          </a:xfrm>
        </p:spPr>
        <p:txBody>
          <a:bodyPr/>
          <a:lstStyle/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Društvo - proizvod međusobnih aktivnosti i odnosa među ljudima</a:t>
            </a: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Shvaćanje društva</a:t>
            </a: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postoji opći zakon proizvodne ljudske djelatnosti, ljudskog proizvodnog rada koji važi za sve oblike ljudske prakse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08" y="868939"/>
            <a:ext cx="48768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-33634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b="1" i="0" noProof="0" dirty="0">
                <a:latin typeface="Bookman Old Style" panose="02050604050505020204" pitchFamily="18" charset="0"/>
              </a:rPr>
              <a:t>Podjela rada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790" y="1279659"/>
            <a:ext cx="4759036" cy="34021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Adam Smith: </a:t>
            </a:r>
            <a:endParaRPr lang="hr-HR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podjela rada se temelji na </a:t>
            </a:r>
          </a:p>
          <a:p>
            <a:pPr lvl="1">
              <a:defRPr/>
            </a:pPr>
            <a:r>
              <a:rPr lang="hr-HR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sklonosti razmjeni i trgovanju, </a:t>
            </a:r>
          </a:p>
          <a:p>
            <a:pPr lvl="1">
              <a:defRPr/>
            </a:pPr>
            <a:r>
              <a:rPr lang="hr-HR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tj. ljudskom egoizmu</a:t>
            </a:r>
          </a:p>
          <a:p>
            <a:pPr lvl="1">
              <a:defRPr/>
            </a:pPr>
            <a:endParaRPr lang="hr-HR" b="0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969" y="12796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Marx: podjela rada nije urođena sklonost, već posljedica i rezultat razvoja proizvodne djelatnosti ljudi</a:t>
            </a:r>
            <a:endParaRPr lang="en-US" altLang="en-US" sz="20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nužnost koja postoji u svim oblicima društvenih odnosa,</a:t>
            </a:r>
            <a:endParaRPr lang="en-US" altLang="en-US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iz čega nastaju  različiti oblici društvene organizacije i društvenih institucija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33" y="3536802"/>
            <a:ext cx="4835067" cy="308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3810" y="5058288"/>
            <a:ext cx="442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https://www.youtube.com/watch?v=TM6LD1Hkooc </a:t>
            </a:r>
          </a:p>
        </p:txBody>
      </p:sp>
    </p:spTree>
    <p:extLst>
      <p:ext uri="{BB962C8B-B14F-4D97-AF65-F5344CB8AC3E}">
        <p14:creationId xmlns:p14="http://schemas.microsoft.com/office/powerpoint/2010/main" val="403593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2" y="1667307"/>
            <a:ext cx="6560127" cy="5615709"/>
          </a:xfrm>
        </p:spPr>
        <p:txBody>
          <a:bodyPr>
            <a:normAutofit/>
          </a:bodyPr>
          <a:lstStyle/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Različiti razvojni stupnjevi podjele rada odgovaraju različitim oblicima vlasništva 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Svaki stupanj podjele rada određuje i uzajamni odnos individuuma u vezi s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- materijalom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- oruđem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- proizvodima rada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77" y="1750434"/>
            <a:ext cx="4219286" cy="35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8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966" y="465003"/>
            <a:ext cx="4592782" cy="6019945"/>
          </a:xfrm>
        </p:spPr>
        <p:txBody>
          <a:bodyPr>
            <a:normAutofit lnSpcReduction="10000"/>
          </a:bodyPr>
          <a:lstStyle/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“Kad se uzmu u obzir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način proizvodnje i stupanj razvoja proizvodnih snaga,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mjesto u proizvodnji,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odnos prema uvjetima i oruđima rada,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radnoj djelatnosti i proizvodima rada, 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dobivaju se osnovni čimbenici diferencijacije društva i formiranje određenih društvenih odnosa“</a:t>
            </a:r>
          </a:p>
        </p:txBody>
      </p:sp>
      <p:sp>
        <p:nvSpPr>
          <p:cNvPr id="5" name="Oval 4"/>
          <p:cNvSpPr/>
          <p:nvPr/>
        </p:nvSpPr>
        <p:spPr>
          <a:xfrm>
            <a:off x="7844518" y="1038475"/>
            <a:ext cx="2501415" cy="1487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KAPITALISTI</a:t>
            </a:r>
            <a:endParaRPr lang="hr-HR" b="1" dirty="0">
              <a:latin typeface="Bookman Old Style" panose="02050604050505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9261" y="3605135"/>
            <a:ext cx="4451928" cy="20978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RADNIČKA</a:t>
            </a:r>
            <a:r>
              <a:rPr lang="en-US" b="1" dirty="0"/>
              <a:t> </a:t>
            </a:r>
            <a:r>
              <a:rPr lang="en-US" b="1" dirty="0">
                <a:latin typeface="Bookman Old Style" panose="02050604050505020204" pitchFamily="18" charset="0"/>
              </a:rPr>
              <a:t>KLASA</a:t>
            </a:r>
            <a:endParaRPr lang="hr-HR" b="1" dirty="0">
              <a:latin typeface="Bookman Old Style" panose="0205060405050502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9525537" y="2253907"/>
            <a:ext cx="1440872" cy="80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 rot="5400000">
            <a:off x="7210622" y="3073195"/>
            <a:ext cx="1440872" cy="80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189774" y="1993970"/>
            <a:ext cx="148973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err="1">
                <a:latin typeface="Bookman Old Style" panose="02050604050505020204" pitchFamily="18" charset="0"/>
              </a:rPr>
              <a:t>Maksimizacija</a:t>
            </a:r>
            <a:r>
              <a:rPr lang="hr-HR" sz="1600" b="1" dirty="0">
                <a:latin typeface="Bookman Old Style" panose="02050604050505020204" pitchFamily="18" charset="0"/>
              </a:rPr>
              <a:t> profita, smanjenje troškova rada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8779" y="3166990"/>
            <a:ext cx="148973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Bookman Old Style" panose="02050604050505020204" pitchFamily="18" charset="0"/>
              </a:rPr>
              <a:t>Povećanje plaća i poboljšanje radnih uvjeta</a:t>
            </a:r>
          </a:p>
        </p:txBody>
      </p:sp>
    </p:spTree>
    <p:extLst>
      <p:ext uri="{BB962C8B-B14F-4D97-AF65-F5344CB8AC3E}">
        <p14:creationId xmlns:p14="http://schemas.microsoft.com/office/powerpoint/2010/main" val="838574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1988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2400" b="0" i="0" noProof="0" dirty="0">
                <a:latin typeface="Bookman Old Style" panose="02050604050505020204" pitchFamily="18" charset="0"/>
              </a:rPr>
            </a:br>
            <a:r>
              <a:rPr lang="hr-HR" sz="2400" b="1" i="0" noProof="0" dirty="0">
                <a:latin typeface="Bookman Old Style" panose="02050604050505020204" pitchFamily="18" charset="0"/>
              </a:rPr>
              <a:t>Historijske tipove društva, koji u tom procesu nastaju, tj. globalne sisteme društvenih odnosa, Marx naziva </a:t>
            </a:r>
            <a:br>
              <a:rPr lang="hr-HR" sz="2400" b="1" i="0" noProof="0" dirty="0">
                <a:latin typeface="Bookman Old Style" panose="02050604050505020204" pitchFamily="18" charset="0"/>
              </a:rPr>
            </a:br>
            <a:br>
              <a:rPr lang="hr-HR" sz="2400" b="1" i="0" noProof="0" dirty="0">
                <a:latin typeface="Bookman Old Style" panose="02050604050505020204" pitchFamily="18" charset="0"/>
              </a:rPr>
            </a:br>
            <a:r>
              <a:rPr lang="hr-HR" sz="2400" b="1" i="0" noProof="0" dirty="0">
                <a:latin typeface="Bookman Old Style" panose="02050604050505020204" pitchFamily="18" charset="0"/>
              </a:rPr>
              <a:t>DRUŠTVENO EKONOMSKE FORMACIJE </a:t>
            </a:r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2204316"/>
            <a:ext cx="543329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 povijesti čovječanstva Marx izdvaja četiri društveno-ekonomske formacije tj. osnovna oblika društvene strukture:</a:t>
            </a:r>
          </a:p>
          <a:p>
            <a:pPr marL="0" indent="0">
              <a:buNone/>
              <a:defRPr/>
            </a:pPr>
            <a:endParaRPr lang="hr-HR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patrijarhalna zajednica </a:t>
            </a:r>
          </a:p>
          <a:p>
            <a:pPr>
              <a:buFontTx/>
              <a:buChar char="-"/>
              <a:defRPr/>
            </a:pPr>
            <a:r>
              <a:rPr lang="hr-HR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ropstvo  </a:t>
            </a:r>
          </a:p>
          <a:p>
            <a:pPr>
              <a:buFontTx/>
              <a:buChar char="-"/>
              <a:defRPr/>
            </a:pPr>
            <a:r>
              <a:rPr lang="hr-HR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feudalizam </a:t>
            </a:r>
          </a:p>
          <a:p>
            <a:pPr>
              <a:buFontTx/>
              <a:buChar char="-"/>
              <a:defRPr/>
            </a:pPr>
            <a:r>
              <a:rPr lang="hr-HR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kapitalizam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17" y="2204316"/>
            <a:ext cx="3135001" cy="40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6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latin typeface="Bookman Old Style" panose="02050604050505020204" pitchFamily="18" charset="0"/>
              </a:rPr>
              <a:t>Temeljna obilježja povijesnih formacija</a:t>
            </a:r>
            <a:endParaRPr lang="hr-HR" sz="2400" b="1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218382" cy="4351338"/>
          </a:xfrm>
        </p:spPr>
        <p:txBody>
          <a:bodyPr>
            <a:normAutofit fontScale="92500" lnSpcReduction="10000"/>
          </a:bodyPr>
          <a:lstStyle/>
          <a:p>
            <a:endParaRPr lang="hr-HR" altLang="en-US" sz="2400" b="0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patrijarhalne zajednice: slabo razvijena proizvodnja i podjela rad</a:t>
            </a: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ropstvo – klasni sukob između robovlasnika i robova</a:t>
            </a: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feudalizam - klasni sukob između feudalaca i kmetova</a:t>
            </a: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kapitalizam - klasni sukob između kapitalista i najamnih radnika 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2927926"/>
            <a:ext cx="4463803" cy="29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09" y="211529"/>
            <a:ext cx="4595892" cy="2585189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90254" y="3459738"/>
            <a:ext cx="8226425" cy="36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Rani radovi (1843.)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Kritika </a:t>
            </a:r>
            <a:r>
              <a:rPr lang="hr-HR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Hegelove</a:t>
            </a: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filozofije prava (1843.)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Ekonomsko-filozofski rukopisi (1844.)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 Komunističke partije (1848.)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Prilog kritici političke ekonomije (1859.)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 (1867.)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9" y="3597591"/>
            <a:ext cx="1715589" cy="2675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799" y="3597591"/>
            <a:ext cx="1743075" cy="2647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4" y="213706"/>
            <a:ext cx="1717260" cy="2583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" y="213707"/>
            <a:ext cx="1717767" cy="2583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27" y="213706"/>
            <a:ext cx="1682559" cy="25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6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64" y="1705553"/>
            <a:ext cx="4962236" cy="4351338"/>
          </a:xfrm>
        </p:spPr>
        <p:txBody>
          <a:bodyPr>
            <a:normAutofit/>
          </a:bodyPr>
          <a:lstStyle/>
          <a:p>
            <a:r>
              <a:rPr lang="hr-HR" altLang="en-US" sz="2400" b="0" i="0" noProof="0" dirty="0">
                <a:latin typeface="Bookman Old Style" panose="02050604050505020204" pitchFamily="18" charset="0"/>
              </a:rPr>
              <a:t> 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Novo “buduće” društveno uređenje - socijalizam: 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ukidanje eksploatacije</a:t>
            </a:r>
          </a:p>
          <a:p>
            <a:r>
              <a:rPr lang="en-US" altLang="en-US" sz="2400" b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kidanje</a:t>
            </a:r>
            <a:r>
              <a:rPr lang="en-US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klasnih odnosa u društvu, </a:t>
            </a: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podruštvljenje proizvodnje </a:t>
            </a: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prerastanje društva u slobodno besklasno udruživanje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4" y="1456172"/>
            <a:ext cx="3025749" cy="4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21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46" y="249105"/>
            <a:ext cx="6883275" cy="462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5154541"/>
            <a:ext cx="6493163" cy="156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826" y="460944"/>
            <a:ext cx="1166345" cy="440855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b="1" dirty="0">
                <a:latin typeface="Bookman Old Style" panose="02050604050505020204" pitchFamily="18" charset="0"/>
              </a:rPr>
              <a:t>HVALA NA PAŽNJI !</a:t>
            </a:r>
            <a:endParaRPr lang="hr-HR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30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Klasa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710"/>
            <a:ext cx="10515600" cy="5574890"/>
          </a:xfrm>
        </p:spPr>
        <p:txBody>
          <a:bodyPr>
            <a:normAutofit/>
          </a:bodyPr>
          <a:lstStyle/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Razlikuje tri osnovne klase: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radnike, kapitaliste i zemljoposjednike</a:t>
            </a:r>
          </a:p>
          <a:p>
            <a:pPr marL="0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Osnova podjele: izvor prihoda</a:t>
            </a:r>
          </a:p>
          <a:p>
            <a:pPr marL="0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radnici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nadnica,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kapitalisti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</a:t>
            </a: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zemljoposjednici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renta</a:t>
            </a:r>
          </a:p>
        </p:txBody>
      </p:sp>
    </p:spTree>
    <p:extLst>
      <p:ext uri="{BB962C8B-B14F-4D97-AF65-F5344CB8AC3E}">
        <p14:creationId xmlns:p14="http://schemas.microsoft.com/office/powerpoint/2010/main" val="2308042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5"/>
            <a:ext cx="10515600" cy="149732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117"/>
            <a:ext cx="10515600" cy="62434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govori samo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radnicima i kapitalistima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međusobno suprotstavljenim klasama</a:t>
            </a:r>
          </a:p>
          <a:p>
            <a:pPr marL="0" indent="0">
              <a:buNone/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Takva podjela utemeljena na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vlasničkim i nevlasničkim interesima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rentijerstvo i profiterstvo =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vlasnički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nasuprot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interesima radnika –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najamna radna snaga</a:t>
            </a:r>
          </a:p>
          <a:p>
            <a:pPr marL="0" indent="0" algn="ctr">
              <a:buNone/>
              <a:defRPr/>
            </a:pP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Radničkoj klasi pripisuje i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revolucionarno značenje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klasa koja će društvo osloboditi ekspolatacije najamnoga rada, nepravde i društvene nejednakosti</a:t>
            </a:r>
            <a:endParaRPr lang="hr-HR" sz="24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8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Bookman Old Style" panose="02050604050505020204" pitchFamily="18" charset="0"/>
              </a:rPr>
              <a:t>Promjena se događa i procesu, u kojemu</a:t>
            </a:r>
            <a:r>
              <a:rPr lang="hr-HR" sz="3200" b="1" noProof="0" dirty="0"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238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PO SEBI </a:t>
            </a:r>
          </a:p>
          <a:p>
            <a:pPr marL="0" indent="0">
              <a:buNone/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čijim je pripadnicima zajednički odnos prema proizvodnim snagama </a:t>
            </a:r>
          </a:p>
          <a:p>
            <a:pPr marL="0" indent="0">
              <a:buNone/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ruštvena skupina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zanimanju: samo obavlja određeni rad za nadnicu</a:t>
            </a:r>
          </a:p>
          <a:p>
            <a:pPr marL="0" indent="0" algn="ctr">
              <a:buNone/>
              <a:defRPr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postaje</a:t>
            </a:r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r-HR" sz="240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582" y="1948873"/>
            <a:ext cx="5856450" cy="39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5"/>
            <a:ext cx="10515600" cy="228390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729"/>
            <a:ext cx="4589206" cy="52232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ZA SEBE </a:t>
            </a:r>
          </a:p>
          <a:p>
            <a:pPr marL="0" indent="0">
              <a:buNone/>
              <a:defRPr/>
            </a:pPr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društvena skupina postaje u punoj mjeri klasa samo kada njeni članovi imaju  	</a:t>
            </a:r>
          </a:p>
          <a:p>
            <a:pPr lvl="1"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klasnu svijest </a:t>
            </a:r>
          </a:p>
          <a:p>
            <a:pPr lvl="1"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klasnu solidarnost</a:t>
            </a:r>
          </a:p>
          <a:p>
            <a:pPr marL="457200" lvl="1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tada su klasa svjesna svojega položaja i svojih mogućnosti</a:t>
            </a:r>
          </a:p>
          <a:p>
            <a:pPr marL="457200" lvl="1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hr-HR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hr-HR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90" y="2074606"/>
            <a:ext cx="6774426" cy="40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55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Eksploatacija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opći pojam: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iskorištavanje prirodnih dobara (zemlje, ruda, šuma, voda, plina i sl.) od strane čovjeka i korištenje u gospodarske svrhe.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Vremenom, novim spoznajama i tehnolološkim napretkom mijenjaju se načini i intenzitet iskorištavanja</a:t>
            </a: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98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latin typeface="Bookman Old Style" panose="02050604050505020204" pitchFamily="18" charset="0"/>
              </a:rPr>
              <a:t>z</a:t>
            </a:r>
            <a:r>
              <a:rPr lang="hr-HR" sz="3200" b="1" noProof="0" dirty="0">
                <a:latin typeface="Bookman Old Style" panose="02050604050505020204" pitchFamily="18" charset="0"/>
              </a:rPr>
              <a:t>a Marxa, </a:t>
            </a:r>
            <a:r>
              <a:rPr lang="hr-HR" sz="3200" b="1" i="1" noProof="0" dirty="0">
                <a:latin typeface="Bookman Old Style" panose="02050604050505020204" pitchFamily="18" charset="0"/>
              </a:rPr>
              <a:t>eksploatacija - </a:t>
            </a:r>
            <a:r>
              <a:rPr lang="hr-HR" sz="31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svaka zarada na tuđem radu </a:t>
            </a:r>
            <a:br>
              <a:rPr lang="hr-HR" sz="3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hr-HR" sz="3200" b="1" i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058"/>
            <a:ext cx="5267036" cy="6381136"/>
          </a:xfrm>
        </p:spPr>
        <p:txBody>
          <a:bodyPr>
            <a:noAutofit/>
          </a:bodyPr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vlasnika sredstava za proizvodnju </a:t>
            </a:r>
            <a:r>
              <a:rPr lang="hr-H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zapošljava klasu nevlasnika i sili je da svojim radom stvara vrijednost koju prisvajaju vlasnici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stvara svu vrijednost ...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profit tj. prinos od kapitala ili vlasništva prirodnih faktora proizvodnje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&gt; zapravo je nepravedni odbitak od vrijednosti  - koja bi trebala pripasti radniku</a:t>
            </a:r>
          </a:p>
          <a:p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14" y="1524000"/>
            <a:ext cx="6213986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0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/>
          </a:bodyPr>
          <a:lstStyle/>
          <a:p>
            <a:endParaRPr lang="hr-HR" sz="3200" b="1" i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058"/>
            <a:ext cx="9534832" cy="31758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Predviđa da će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upravo stvaranje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viška vrijednosti 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eksploatacija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dovesti do pada razine profita, a time i do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nestanka 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industrijskog kapitalizma ...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/>
          </a:p>
          <a:p>
            <a:pPr marL="0" indent="0">
              <a:buNone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41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Zajednica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26" y="1592826"/>
            <a:ext cx="5562600" cy="25858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jelokupna povijest do sada: 	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prividne zajednice</a:t>
            </a: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ilj društvenog kretanja: </a:t>
            </a:r>
          </a:p>
          <a:p>
            <a:pPr marL="0" indent="0">
              <a:buNone/>
              <a:defRPr/>
            </a:pPr>
            <a:r>
              <a:rPr lang="hr-HR" sz="32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stvarna zajednica</a:t>
            </a:r>
          </a:p>
          <a:p>
            <a:pPr>
              <a:defRPr/>
            </a:pPr>
            <a:endParaRPr lang="hr-HR" sz="2400" b="1" i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127" y="147321"/>
            <a:ext cx="3094183" cy="3080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145" y="4531446"/>
            <a:ext cx="106056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udruživanje u kojemu čovjek postaje stvarno slobodan - slobodno prisvaja i razvija svoju generičku bit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društveni odnosi u kojima su univerzalnost ljudskih potreba i njihove dostupnosti glavni uvjet cjelokupnog ljudskog razvitka </a:t>
            </a:r>
          </a:p>
        </p:txBody>
      </p:sp>
    </p:spTree>
    <p:extLst>
      <p:ext uri="{BB962C8B-B14F-4D97-AF65-F5344CB8AC3E}">
        <p14:creationId xmlns:p14="http://schemas.microsoft.com/office/powerpoint/2010/main" val="21885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Osnovne teze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954486" cy="4351338"/>
          </a:xfrm>
        </p:spPr>
        <p:txBody>
          <a:bodyPr/>
          <a:lstStyle/>
          <a:p>
            <a:pPr marL="0" indent="0">
              <a:buNone/>
            </a:pPr>
            <a:r>
              <a:rPr lang="hr-HR" alt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Iz Predgovora za  </a:t>
            </a:r>
            <a:r>
              <a:rPr lang="hr-HR" altLang="en-US" sz="2400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Prilog kritici političke ekonomije</a:t>
            </a:r>
            <a:r>
              <a:rPr lang="hr-HR" altLang="en-US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“Način proizvodnje materijalnih sredstava određuje društvene odnose i sve oblike duhovne djelatnosti ljudi”</a:t>
            </a:r>
            <a:r>
              <a:rPr lang="hr-HR" altLang="en-US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EKONOMSKI DETERMINIZAM društveno ekonomska osnovica i nadgradnja</a:t>
            </a:r>
            <a:endParaRPr lang="hr-HR" altLang="en-US" sz="2400" b="1" noProof="0" dirty="0">
              <a:latin typeface="Bookman Old Style" panose="020506040505050202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1825625"/>
            <a:ext cx="4522924" cy="45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8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281998"/>
            <a:ext cx="10515600" cy="524248"/>
          </a:xfrm>
        </p:spPr>
        <p:txBody>
          <a:bodyPr>
            <a:normAutofit fontScale="90000"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Birokracija</a:t>
            </a:r>
            <a:r>
              <a:rPr lang="hr-HR" sz="32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943897"/>
            <a:ext cx="4777509" cy="53000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Kritici Hegelove Filozofije državnog prava:</a:t>
            </a:r>
          </a:p>
          <a:p>
            <a:pPr marL="0" indent="0">
              <a:buNone/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zatvoreno društvo u državi koje nosi obilježja 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korporativnog duha i formalizma </a:t>
            </a:r>
            <a:r>
              <a:rPr lang="hr-HR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koje samo sebe smatra krajnjim ciljem države</a:t>
            </a:r>
          </a:p>
          <a:p>
            <a:pPr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Država:  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“...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ured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vodi zajedničke poslove čitave buržoazije” 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37" y="1892589"/>
            <a:ext cx="4922570" cy="31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2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rmAutofit fontScale="90000"/>
          </a:bodyPr>
          <a:lstStyle/>
          <a:p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668594"/>
            <a:ext cx="10821070" cy="4994787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Ideologija</a:t>
            </a:r>
          </a:p>
          <a:p>
            <a:pPr marL="0" indent="0">
              <a:buNone/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 pojam koristi na dva načina:</a:t>
            </a:r>
          </a:p>
          <a:p>
            <a:pPr marL="0" indent="0">
              <a:buNone/>
              <a:defRPr/>
            </a:pPr>
            <a:endParaRPr lang="hr-HR" altLang="en-US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široko značenje: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 za duhovnu proizvodnju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društvena nadgradnja, obuhvaća sva područja duhovne djelatnosti – moral, religiju, znanost i dr. </a:t>
            </a:r>
          </a:p>
          <a:p>
            <a:pPr marL="514350" indent="-514350">
              <a:buAutoNum type="alphaLcParenR"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iskrivljena,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lažna svijest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izmišljeno ostvarenje ljudskog bića</a:t>
            </a:r>
          </a:p>
          <a:p>
            <a:pPr marL="0" indent="0">
              <a:buNone/>
              <a:defRPr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interesi jedne društvene skupine,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predstavljaju se kao interesi cijelog društva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5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6"/>
            <a:ext cx="10515600" cy="270694"/>
          </a:xfrm>
        </p:spPr>
        <p:txBody>
          <a:bodyPr>
            <a:normAutofit fontScale="90000"/>
          </a:bodyPr>
          <a:lstStyle/>
          <a:p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432620"/>
            <a:ext cx="5802745" cy="64253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sz="32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KLASNA IDEOLOGIJA</a:t>
            </a:r>
          </a:p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prerasta u iluziju da je svijest cjeline</a:t>
            </a:r>
          </a:p>
          <a:p>
            <a:pPr marL="457200" lvl="1" indent="0">
              <a:buNone/>
              <a:defRPr/>
            </a:pPr>
            <a:endParaRPr lang="hr-HR" altLang="en-US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opravdava opće otuđenje koje se javlja u društvu, tumači ga kao prirodni zakon 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9" y="1383914"/>
            <a:ext cx="4470400" cy="2980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6074" y="4712014"/>
            <a:ext cx="3932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Za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sutrašnju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raspravu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posebno</a:t>
            </a:r>
            <a:r>
              <a:rPr lang="en-US" sz="2000" b="1" dirty="0">
                <a:solidFill>
                  <a:srgbClr val="C00000"/>
                </a:solidFill>
              </a:rPr>
              <a:t> se </a:t>
            </a:r>
            <a:r>
              <a:rPr lang="en-US" sz="2000" b="1" dirty="0" err="1">
                <a:solidFill>
                  <a:srgbClr val="C00000"/>
                </a:solidFill>
              </a:rPr>
              <a:t>usredotočiti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tekst</a:t>
            </a:r>
            <a:r>
              <a:rPr lang="en-US" sz="2000" b="1" dirty="0">
                <a:solidFill>
                  <a:srgbClr val="C00000"/>
                </a:solidFill>
              </a:rPr>
              <a:t> “</a:t>
            </a:r>
            <a:r>
              <a:rPr lang="en-US" sz="2000" b="1" dirty="0" err="1">
                <a:solidFill>
                  <a:srgbClr val="C00000"/>
                </a:solidFill>
              </a:rPr>
              <a:t>Sociologija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ideologija</a:t>
            </a:r>
            <a:r>
              <a:rPr lang="en-US" sz="2000" b="1" dirty="0">
                <a:solidFill>
                  <a:srgbClr val="C00000"/>
                </a:solidFill>
              </a:rPr>
              <a:t>” R. </a:t>
            </a:r>
            <a:r>
              <a:rPr lang="en-US" sz="2000" b="1" dirty="0" err="1">
                <a:solidFill>
                  <a:srgbClr val="C00000"/>
                </a:solidFill>
              </a:rPr>
              <a:t>Kalanja</a:t>
            </a:r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0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617"/>
          </a:xfrm>
        </p:spPr>
        <p:txBody>
          <a:bodyPr>
            <a:normAutofit fontScale="90000"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Metoda istraživanja</a:t>
            </a:r>
            <a:r>
              <a:rPr lang="hr-HR" sz="32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72" y="1209368"/>
            <a:ext cx="6005945" cy="536841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hr-HR" sz="51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apstrakcije </a:t>
            </a:r>
          </a:p>
          <a:p>
            <a:pPr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Znanstveno ispravno</a:t>
            </a:r>
          </a:p>
          <a:p>
            <a:pPr lvl="1">
              <a:defRPr/>
            </a:pPr>
            <a:r>
              <a:rPr lang="hr-HR" sz="51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jednostavnog ka složenom</a:t>
            </a:r>
          </a:p>
          <a:p>
            <a:pPr lvl="1">
              <a:defRPr/>
            </a:pPr>
            <a:endParaRPr lang="hr-HR" sz="51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zamišljenog pojma cjeline - analiza vodi prema dijelovima iz kojih je cjelina sastavljena</a:t>
            </a:r>
          </a:p>
          <a:p>
            <a:pPr>
              <a:buNone/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Cjelina postaje konkretna i može se upotrijebiti kao </a:t>
            </a:r>
            <a:r>
              <a:rPr lang="hr-HR" sz="5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‘bogata sveukupnost mnogih odredaba i odnosa’</a:t>
            </a:r>
          </a:p>
          <a:p>
            <a:pPr lvl="1"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55" y="1690688"/>
            <a:ext cx="4584700" cy="3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2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64" y="2259734"/>
            <a:ext cx="4001655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se uvijek biraju prema karakteru predmeta istraživanja</a:t>
            </a:r>
          </a:p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uvijek uzeti u obzir složenost i slojevitost društvenih pojava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01" y="1899516"/>
            <a:ext cx="6213725" cy="33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0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Autofit/>
          </a:bodyPr>
          <a:lstStyle/>
          <a:p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Marxovo poimanje umjetnosti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668594"/>
            <a:ext cx="12506632" cy="59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Biljana Kašić (1983.)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 i njegovo povijesno pitanje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'Ljudsko odnošenje spram prirode – koje rezultira 'očovječenom prirodom', odvija se prema zakonima ljepote time što, prisebljujući prirodu radi nje same, dovodi se u suglasje s njenom biti. ...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čovjek razvija svoje stvaralačke — prirodne — potencije bivajući priroda sama'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43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45719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511277"/>
            <a:ext cx="12506632" cy="611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i="1" dirty="0"/>
              <a:t>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‘Životinja oblikuje samo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mjeri i potrebi vrste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kojoj ova pripada, dok čovjek znade proizvoditi prema mjeri svake vrste i znade svagdje dati predmetu inherentnu mjeru; čovjek oblikuje i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zakonima ljepote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.'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moguće razumjeti samo u kontekstu novog, bitno drukčijeg odnosa čovjeka i prirode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usmjerenost na prirodi pripadajuće imanentne, životvorne, čulne, estetske kvalitete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već postoje u prirodi ali se oslobađaju tek pri čovjekovom stvaralačkom činu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27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Autofit/>
          </a:bodyPr>
          <a:lstStyle/>
          <a:p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668594"/>
            <a:ext cx="12506632" cy="59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nije samo posebna sfera proizvodnje,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 izmirenja proizvodnje i samoproizvodnje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prirode i rada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jedino je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umjetnosti rad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neotuđen tj. slobodan jer je istinska proizvodnja nove zbilje, povratak cjelini čovjeka kao rodnog i radnog bića</a:t>
            </a:r>
          </a:p>
          <a:p>
            <a:pPr marL="0" indent="0">
              <a:buNone/>
            </a:pPr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66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Kritika: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348"/>
            <a:ext cx="5802745" cy="4790615"/>
          </a:xfrm>
        </p:spPr>
        <p:txBody>
          <a:bodyPr>
            <a:normAutofit/>
          </a:bodyPr>
          <a:lstStyle/>
          <a:p>
            <a:r>
              <a:rPr lang="hr-HR" sz="2400" b="1" noProof="0" dirty="0">
                <a:latin typeface="Bookman Old Style" panose="02050604050505020204" pitchFamily="18" charset="0"/>
              </a:rPr>
              <a:t>Znanstvena kritika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Prenaglašenost ekonomskog društvenog područja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Pojednostavljen prikaz tijeka povijesti i složenost društva</a:t>
            </a:r>
          </a:p>
          <a:p>
            <a:pPr marL="457200" lvl="1" indent="0">
              <a:buNone/>
            </a:pPr>
            <a:endParaRPr lang="hr-HR" noProof="0" dirty="0">
              <a:latin typeface="Bookman Old Style" panose="02050604050505020204" pitchFamily="18" charset="0"/>
            </a:endParaRP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Politička kritika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Rasističke ideje (antisemitske i </a:t>
            </a:r>
            <a:r>
              <a:rPr lang="hr-HR" noProof="0" dirty="0" err="1">
                <a:latin typeface="Bookman Old Style" panose="02050604050505020204" pitchFamily="18" charset="0"/>
              </a:rPr>
              <a:t>antislavenske</a:t>
            </a:r>
            <a:r>
              <a:rPr lang="hr-HR" noProof="0" dirty="0">
                <a:latin typeface="Bookman Old Style" panose="02050604050505020204" pitchFamily="18" charset="0"/>
              </a:rPr>
              <a:t>) – optužbe nisu do kraja razjašnjene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Zagovaranje nasilnih metoda revolucije</a:t>
            </a:r>
          </a:p>
          <a:p>
            <a:pPr marL="457200" lvl="1" indent="0">
              <a:buNone/>
            </a:pPr>
            <a:endParaRPr lang="hr-HR" noProof="0" dirty="0">
              <a:latin typeface="Bookman Old Style" panose="02050604050505020204" pitchFamily="18" charset="0"/>
            </a:endParaRPr>
          </a:p>
          <a:p>
            <a:pPr lvl="1"/>
            <a:endParaRPr lang="hr-HR" noProof="0" dirty="0">
              <a:latin typeface="Bookman Old Style" panose="02050604050505020204" pitchFamily="18" charset="0"/>
            </a:endParaRPr>
          </a:p>
          <a:p>
            <a:endParaRPr lang="hr-HR" noProof="0" dirty="0">
              <a:latin typeface="Bookman Old Style" panose="02050604050505020204" pitchFamily="18" charset="0"/>
            </a:endParaRPr>
          </a:p>
          <a:p>
            <a:endParaRPr lang="hr-HR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1825625"/>
            <a:ext cx="3254647" cy="3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69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09" y="-108155"/>
            <a:ext cx="4584439" cy="7226710"/>
          </a:xfrm>
        </p:spPr>
        <p:txBody>
          <a:bodyPr>
            <a:normAutofit lnSpcReduction="10000"/>
          </a:bodyPr>
          <a:lstStyle/>
          <a:p>
            <a:endParaRPr lang="hr-HR" sz="24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hr-HR" sz="2400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Vidimo se na Sustavnoj sociologiji 2!</a:t>
            </a:r>
          </a:p>
          <a:p>
            <a:pPr marL="0" indent="0">
              <a:buNone/>
            </a:pPr>
            <a:endParaRPr lang="hr-HR" sz="24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r-HR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Kritička škola u sociologiji</a:t>
            </a:r>
          </a:p>
          <a:p>
            <a:pPr lvl="1"/>
            <a:endParaRPr lang="hr-HR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r-HR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Sociologija Maxa Webera</a:t>
            </a:r>
          </a:p>
          <a:p>
            <a:pPr lvl="1"/>
            <a:endParaRPr lang="hr-HR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r-HR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Mikrosociološke teorije</a:t>
            </a:r>
          </a:p>
          <a:p>
            <a:pPr lvl="1"/>
            <a:endParaRPr lang="hr-HR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r-HR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Feministička sociologija</a:t>
            </a:r>
            <a:endParaRPr lang="hr-HR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endParaRPr lang="hr-HR" b="1" dirty="0">
              <a:latin typeface="Bookman Old Style" panose="02050604050505020204" pitchFamily="18" charset="0"/>
            </a:endParaRPr>
          </a:p>
          <a:p>
            <a:pPr lvl="1"/>
            <a:endParaRPr lang="hr-HR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1" indent="0">
              <a:buNone/>
            </a:pPr>
            <a:r>
              <a:rPr lang="hr-HR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HVALA NA 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POZORNOSTI 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 SURADNJI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67" y="82036"/>
            <a:ext cx="7053306" cy="55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8613" y="463230"/>
            <a:ext cx="4702629" cy="119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err="1">
                <a:latin typeface="Bookman Old Style" panose="02050604050505020204" pitchFamily="18" charset="0"/>
              </a:rPr>
              <a:t>Hegelova</a:t>
            </a:r>
            <a:r>
              <a:rPr lang="hr-HR" sz="2400" b="1" dirty="0">
                <a:latin typeface="Bookman Old Style" panose="02050604050505020204" pitchFamily="18" charset="0"/>
              </a:rPr>
              <a:t> dijalektika i idealizam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8284" y="2943497"/>
            <a:ext cx="4702629" cy="119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Bookman Old Style" panose="02050604050505020204" pitchFamily="18" charset="0"/>
              </a:rPr>
              <a:t>Feuerbachov materijalizam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4" y="5320098"/>
            <a:ext cx="4702629" cy="119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Bookman Old Style" panose="02050604050505020204" pitchFamily="18" charset="0"/>
              </a:rPr>
              <a:t>Marxova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dijalektika</a:t>
            </a:r>
            <a:endParaRPr lang="hr-HR" sz="28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6" y="423204"/>
            <a:ext cx="1739607" cy="220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64" y="2228608"/>
            <a:ext cx="1872501" cy="2437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1" y="4258491"/>
            <a:ext cx="1739607" cy="2254681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7611288" y="1725135"/>
            <a:ext cx="1097280" cy="1149531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qual 14"/>
          <p:cNvSpPr/>
          <p:nvPr/>
        </p:nvSpPr>
        <p:spPr>
          <a:xfrm>
            <a:off x="7358738" y="4083074"/>
            <a:ext cx="1602381" cy="10593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 /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947545"/>
            <a:ext cx="4482737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ilozofija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IDEALIZMA: 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naglašava značenje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duhovnih, a ne materijalnih 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procesa i mišljenja</a:t>
            </a:r>
          </a:p>
          <a:p>
            <a:pPr>
              <a:lnSpc>
                <a:spcPct val="80000"/>
              </a:lnSpc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ilozofija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MATERIJALIZMA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: ljudi su sami sebi najviše predmet, cilj sam za sebe;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stvarni ljudi, a ne apstraktne ideje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869" y="1947545"/>
            <a:ext cx="5851725" cy="36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30"/>
            <a:ext cx="10515600" cy="796414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3" y="1306286"/>
            <a:ext cx="8557726" cy="4992597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polazište u tumačenju svijeta i života uzima neko nadosjetilno načelo, ideju, svijest, misao ili Boga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filozofija idealizma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negira neovisnu opstojnost materijalne stvarnosti ili ju smatra tek umnim proizvodom 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DBA12-581E-DBF4-CD52-4F4FCA6B0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75" y="2109010"/>
            <a:ext cx="2425623" cy="26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30"/>
            <a:ext cx="10515600" cy="796414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3" y="1306286"/>
            <a:ext cx="8557726" cy="49925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ontološku problematiku – OBJEKTIVNI I SUBJEKTIVNI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OBJEKTIVNI idealizam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misaona, duhovna stvarnost postoji neovisno o subjektu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stvarnost primarna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izvor i bit svijeta (Platonove ideje, Aristotelova forma, Hegelov duh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SUBJEKTIVNI idealizam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negira postojanje objektivne stvarnosti izvan svijesti</a:t>
            </a: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8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377"/>
            <a:ext cx="10515600" cy="81607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83" y="1558013"/>
            <a:ext cx="6645778" cy="6440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hr-HR" dirty="0"/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filozofski pristup: materija temelj sveukupne zbiljnosti, dok su mišljenje i svijest njezini proizvodi/pojavni oblici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središte ljudskih pobuda stavlja interes za materijalna dobra 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bliskost sa znanošću i izravnim ljudskim iskustvom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utjecajniji od idealizma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dirty="0"/>
              <a:t>  </a:t>
            </a: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48CCD-81E5-63E6-3D1F-D0E41C5A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27" y="2165180"/>
            <a:ext cx="3603231" cy="2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1916</Words>
  <Application>Microsoft Office PowerPoint</Application>
  <PresentationFormat>Široki zaslon</PresentationFormat>
  <Paragraphs>348</Paragraphs>
  <Slides>49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6" baseType="lpstr">
      <vt:lpstr>Arial</vt:lpstr>
      <vt:lpstr>Bookman Old Style</vt:lpstr>
      <vt:lpstr>Calibri</vt:lpstr>
      <vt:lpstr>Calibri Light</vt:lpstr>
      <vt:lpstr>Times New Roman</vt:lpstr>
      <vt:lpstr>Wingdings</vt:lpstr>
      <vt:lpstr>Office Theme</vt:lpstr>
      <vt:lpstr>Konfliktna teorija u sociologiji   Karl Marx   1.DIO</vt:lpstr>
      <vt:lpstr>Karl Marx</vt:lpstr>
      <vt:lpstr>PowerPoint prezentacija</vt:lpstr>
      <vt:lpstr>Osnovne teze</vt:lpstr>
      <vt:lpstr>PowerPoint prezentacija</vt:lpstr>
      <vt:lpstr>Idealizam / Materijalizam</vt:lpstr>
      <vt:lpstr>Idealizam</vt:lpstr>
      <vt:lpstr>Idealizam</vt:lpstr>
      <vt:lpstr>Materijalizam</vt:lpstr>
      <vt:lpstr>PowerPoint prezentacija</vt:lpstr>
      <vt:lpstr>Dijalektički materijalizam</vt:lpstr>
      <vt:lpstr>Dijalektički materijalizam</vt:lpstr>
      <vt:lpstr>Dijalektika kao način razmišljanja </vt:lpstr>
      <vt:lpstr>Marxova antropologija</vt:lpstr>
      <vt:lpstr> Što čovjeka čini čovjekom i što ga povezuje u zajednicu s drugim ljudima ? </vt:lpstr>
      <vt:lpstr>Povijest</vt:lpstr>
      <vt:lpstr>Rad</vt:lpstr>
      <vt:lpstr>Društvena povijest</vt:lpstr>
      <vt:lpstr>Otuđenje</vt:lpstr>
      <vt:lpstr>PowerPoint prezentacija</vt:lpstr>
      <vt:lpstr>Četiri oblika otuđenja </vt:lpstr>
      <vt:lpstr>Otkrivanje spomenika Karlu Marxu u povodu 200. obljetnice njegova rođenja 2018. godine u rodnom Trieru izazvalo je brojne polemike u svjetskoj javnosti što govori o utjecaju njegovih teorija i nasljeđa na suvremeno društvo</vt:lpstr>
      <vt:lpstr>PowerPoint prezentacija</vt:lpstr>
      <vt:lpstr>Marxovi sociološki pojmovi</vt:lpstr>
      <vt:lpstr>Podjela rada</vt:lpstr>
      <vt:lpstr>PowerPoint prezentacija</vt:lpstr>
      <vt:lpstr>PowerPoint prezentacija</vt:lpstr>
      <vt:lpstr> Historijske tipove društva, koji u tom procesu nastaju, tj. globalne sisteme društvenih odnosa, Marx naziva   DRUŠTVENO EKONOMSKE FORMACIJE </vt:lpstr>
      <vt:lpstr>Temeljna obilježja povijesnih formacija</vt:lpstr>
      <vt:lpstr>PowerPoint prezentacija</vt:lpstr>
      <vt:lpstr>PowerPoint prezentacija</vt:lpstr>
      <vt:lpstr>Klasa</vt:lpstr>
      <vt:lpstr>PowerPoint prezentacija</vt:lpstr>
      <vt:lpstr>Promjena se događa i procesu, u kojemu:</vt:lpstr>
      <vt:lpstr>PowerPoint prezentacija</vt:lpstr>
      <vt:lpstr>Eksploatacija</vt:lpstr>
      <vt:lpstr>za Marxa, eksploatacija - svaka zarada na tuđem radu  </vt:lpstr>
      <vt:lpstr>PowerPoint prezentacija</vt:lpstr>
      <vt:lpstr>Zajednica</vt:lpstr>
      <vt:lpstr>Birokracija </vt:lpstr>
      <vt:lpstr>PowerPoint prezentacija</vt:lpstr>
      <vt:lpstr>PowerPoint prezentacija</vt:lpstr>
      <vt:lpstr>Metoda istraživanja </vt:lpstr>
      <vt:lpstr>PowerPoint prezentacija</vt:lpstr>
      <vt:lpstr>Marxovo poimanje umjetnosti</vt:lpstr>
      <vt:lpstr>PowerPoint prezentacija</vt:lpstr>
      <vt:lpstr>PowerPoint prezentacija</vt:lpstr>
      <vt:lpstr>Kritika: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Konfliktna teorija u sociologiji – Karl Marx</dc:title>
  <dc:creator>Windows User</dc:creator>
  <cp:lastModifiedBy>renato matic</cp:lastModifiedBy>
  <cp:revision>34</cp:revision>
  <dcterms:created xsi:type="dcterms:W3CDTF">2020-05-05T10:41:39Z</dcterms:created>
  <dcterms:modified xsi:type="dcterms:W3CDTF">2025-05-14T09:21:01Z</dcterms:modified>
</cp:coreProperties>
</file>